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0" r:id="rId5"/>
    <p:sldMasterId id="2147483744" r:id="rId6"/>
    <p:sldMasterId id="2147483753" r:id="rId7"/>
    <p:sldMasterId id="2147483780" r:id="rId8"/>
    <p:sldMasterId id="2147483789" r:id="rId9"/>
  </p:sldMasterIdLst>
  <p:notesMasterIdLst>
    <p:notesMasterId r:id="rId61"/>
  </p:notesMasterIdLst>
  <p:sldIdLst>
    <p:sldId id="10706" r:id="rId10"/>
    <p:sldId id="10717" r:id="rId11"/>
    <p:sldId id="10689" r:id="rId12"/>
    <p:sldId id="10103" r:id="rId13"/>
    <p:sldId id="10104" r:id="rId14"/>
    <p:sldId id="10690" r:id="rId15"/>
    <p:sldId id="10692" r:id="rId16"/>
    <p:sldId id="10696" r:id="rId17"/>
    <p:sldId id="10705" r:id="rId18"/>
    <p:sldId id="10701" r:id="rId19"/>
    <p:sldId id="10702" r:id="rId20"/>
    <p:sldId id="10703" r:id="rId21"/>
    <p:sldId id="10704" r:id="rId22"/>
    <p:sldId id="10741" r:id="rId23"/>
    <p:sldId id="10738" r:id="rId24"/>
    <p:sldId id="10707" r:id="rId25"/>
    <p:sldId id="10745" r:id="rId26"/>
    <p:sldId id="10708" r:id="rId27"/>
    <p:sldId id="10695" r:id="rId28"/>
    <p:sldId id="10763" r:id="rId29"/>
    <p:sldId id="10753" r:id="rId30"/>
    <p:sldId id="10737" r:id="rId31"/>
    <p:sldId id="10758" r:id="rId32"/>
    <p:sldId id="10714" r:id="rId33"/>
    <p:sldId id="10710" r:id="rId34"/>
    <p:sldId id="10712" r:id="rId35"/>
    <p:sldId id="10713" r:id="rId36"/>
    <p:sldId id="10725" r:id="rId37"/>
    <p:sldId id="10711" r:id="rId38"/>
    <p:sldId id="10716" r:id="rId39"/>
    <p:sldId id="10718" r:id="rId40"/>
    <p:sldId id="10719" r:id="rId41"/>
    <p:sldId id="10759" r:id="rId42"/>
    <p:sldId id="10739" r:id="rId43"/>
    <p:sldId id="10767" r:id="rId44"/>
    <p:sldId id="10766" r:id="rId45"/>
    <p:sldId id="10740" r:id="rId46"/>
    <p:sldId id="10768" r:id="rId47"/>
    <p:sldId id="10746" r:id="rId48"/>
    <p:sldId id="10747" r:id="rId49"/>
    <p:sldId id="10764" r:id="rId50"/>
    <p:sldId id="10752" r:id="rId51"/>
    <p:sldId id="10765" r:id="rId52"/>
    <p:sldId id="10761" r:id="rId53"/>
    <p:sldId id="10720" r:id="rId54"/>
    <p:sldId id="10721" r:id="rId55"/>
    <p:sldId id="10722" r:id="rId56"/>
    <p:sldId id="10736" r:id="rId57"/>
    <p:sldId id="10726" r:id="rId58"/>
    <p:sldId id="10700" r:id="rId59"/>
    <p:sldId id="1073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C5A72A-88D1-4447-A959-DF2D7184756C}">
          <p14:sldIdLst>
            <p14:sldId id="10706"/>
            <p14:sldId id="10717"/>
          </p14:sldIdLst>
        </p14:section>
        <p14:section name="ADF overview" id="{88CFB2B1-F24A-4DE9-87F3-925212BB3FDA}">
          <p14:sldIdLst>
            <p14:sldId id="10689"/>
            <p14:sldId id="10103"/>
            <p14:sldId id="10104"/>
            <p14:sldId id="10690"/>
            <p14:sldId id="10692"/>
            <p14:sldId id="10696"/>
          </p14:sldIdLst>
        </p14:section>
        <p14:section name="Customer wins" id="{B9DACFD2-02E1-4C6F-B726-F461B68F74B9}">
          <p14:sldIdLst>
            <p14:sldId id="10705"/>
            <p14:sldId id="10701"/>
            <p14:sldId id="10702"/>
            <p14:sldId id="10703"/>
            <p14:sldId id="10704"/>
            <p14:sldId id="10741"/>
            <p14:sldId id="10738"/>
            <p14:sldId id="10707"/>
            <p14:sldId id="10745"/>
          </p14:sldIdLst>
        </p14:section>
        <p14:section name="Functionalities" id="{C2826359-C302-48A1-8D38-DA25E7CF2CF9}">
          <p14:sldIdLst>
            <p14:sldId id="10708"/>
            <p14:sldId id="10695"/>
            <p14:sldId id="10763"/>
            <p14:sldId id="10753"/>
            <p14:sldId id="10737"/>
            <p14:sldId id="10758"/>
            <p14:sldId id="10714"/>
            <p14:sldId id="10710"/>
            <p14:sldId id="10712"/>
            <p14:sldId id="10713"/>
            <p14:sldId id="10725"/>
            <p14:sldId id="10711"/>
            <p14:sldId id="10716"/>
            <p14:sldId id="10718"/>
            <p14:sldId id="10719"/>
            <p14:sldId id="10759"/>
            <p14:sldId id="10739"/>
            <p14:sldId id="10767"/>
            <p14:sldId id="10766"/>
            <p14:sldId id="10740"/>
            <p14:sldId id="10768"/>
          </p14:sldIdLst>
        </p14:section>
        <p14:section name="Process" id="{62CBAF57-6F23-4CD6-B33C-DDB1975C7994}">
          <p14:sldIdLst>
            <p14:sldId id="10746"/>
            <p14:sldId id="10747"/>
            <p14:sldId id="10764"/>
            <p14:sldId id="10752"/>
            <p14:sldId id="10765"/>
            <p14:sldId id="10761"/>
          </p14:sldIdLst>
        </p14:section>
        <p14:section name="Examples" id="{A539819B-CBCB-4CF3-B896-F5C00D4A798B}">
          <p14:sldIdLst>
            <p14:sldId id="10720"/>
            <p14:sldId id="10721"/>
          </p14:sldIdLst>
        </p14:section>
        <p14:section name="Summary" id="{6807105C-B4E6-4D68-84D3-71CCBD95ED00}">
          <p14:sldIdLst>
            <p14:sldId id="10722"/>
            <p14:sldId id="10736"/>
            <p14:sldId id="10726"/>
            <p14:sldId id="10700"/>
            <p14:sldId id="107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F7FB"/>
    <a:srgbClr val="FFD4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E373A-D827-4A18-BCE1-071DF7859E96}" v="8470" dt="2019-07-14T20:54:41.728"/>
    <p1510:client id="{68CB2FC8-BBC2-41AF-BEBB-86281BA18905}" v="101" dt="2019-07-11T05:13:20.450"/>
    <p1510:client id="{F7D8C462-C3CF-4A2B-81BD-DD5ED2E401A6}" v="5171" dt="2019-07-14T22:15:50.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6" autoAdjust="0"/>
    <p:restoredTop sz="94586" autoAdjust="0"/>
  </p:normalViewPr>
  <p:slideViewPr>
    <p:cSldViewPr snapToGrid="0">
      <p:cViewPr>
        <p:scale>
          <a:sx n="82" d="100"/>
          <a:sy n="82" d="100"/>
        </p:scale>
        <p:origin x="-33"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shwang_microsoft_com/Documents/Working%20Folder/Conf-Event%20-%202019-07%20(Ready)/ADF%20customer%20growth%20in%20FY19.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092718237740744E-2"/>
          <c:y val="2.5428331875182269E-2"/>
          <c:w val="0.88684216748625122"/>
          <c:h val="0.72088764946048411"/>
        </c:manualLayout>
      </c:layout>
      <c:barChart>
        <c:barDir val="col"/>
        <c:grouping val="clustered"/>
        <c:varyColors val="0"/>
        <c:ser>
          <c:idx val="0"/>
          <c:order val="0"/>
          <c:spPr>
            <a:solidFill>
              <a:schemeClr val="accent1"/>
            </a:solidFill>
            <a:ln>
              <a:noFill/>
            </a:ln>
            <a:effectLst/>
          </c:spPr>
          <c:invertIfNegative val="0"/>
          <c:cat>
            <c:strRef>
              <c:f>Sheet1!$A$1:$A$12</c:f>
              <c:strCache>
                <c:ptCount val="12"/>
                <c:pt idx="0">
                  <c:v>July</c:v>
                </c:pt>
                <c:pt idx="1">
                  <c:v>Aug</c:v>
                </c:pt>
                <c:pt idx="2">
                  <c:v>Sep</c:v>
                </c:pt>
                <c:pt idx="3">
                  <c:v>Oct</c:v>
                </c:pt>
                <c:pt idx="4">
                  <c:v>Nov</c:v>
                </c:pt>
                <c:pt idx="5">
                  <c:v>Dec</c:v>
                </c:pt>
                <c:pt idx="6">
                  <c:v>Jan</c:v>
                </c:pt>
                <c:pt idx="7">
                  <c:v>Feb</c:v>
                </c:pt>
                <c:pt idx="8">
                  <c:v>Mar</c:v>
                </c:pt>
                <c:pt idx="9">
                  <c:v>Apr</c:v>
                </c:pt>
                <c:pt idx="10">
                  <c:v>May</c:v>
                </c:pt>
                <c:pt idx="11">
                  <c:v>Jun</c:v>
                </c:pt>
              </c:strCache>
            </c:strRef>
          </c:cat>
          <c:val>
            <c:numRef>
              <c:f>Sheet1!$B$1:$B$12</c:f>
              <c:numCache>
                <c:formatCode>_(* #,##0_);_(* \(#,##0\);_(* "-"??_);_(@_)</c:formatCode>
                <c:ptCount val="12"/>
                <c:pt idx="0">
                  <c:v>4403</c:v>
                </c:pt>
                <c:pt idx="1">
                  <c:v>4711</c:v>
                </c:pt>
                <c:pt idx="2">
                  <c:v>4973</c:v>
                </c:pt>
                <c:pt idx="3">
                  <c:v>5183</c:v>
                </c:pt>
                <c:pt idx="4">
                  <c:v>5433</c:v>
                </c:pt>
                <c:pt idx="5">
                  <c:v>5642</c:v>
                </c:pt>
                <c:pt idx="6">
                  <c:v>5855</c:v>
                </c:pt>
                <c:pt idx="7">
                  <c:v>6117</c:v>
                </c:pt>
                <c:pt idx="8">
                  <c:v>6568</c:v>
                </c:pt>
                <c:pt idx="9">
                  <c:v>7006</c:v>
                </c:pt>
                <c:pt idx="10">
                  <c:v>7434</c:v>
                </c:pt>
                <c:pt idx="11">
                  <c:v>7776</c:v>
                </c:pt>
              </c:numCache>
            </c:numRef>
          </c:val>
          <c:extLst>
            <c:ext xmlns:c16="http://schemas.microsoft.com/office/drawing/2014/chart" uri="{C3380CC4-5D6E-409C-BE32-E72D297353CC}">
              <c16:uniqueId val="{00000000-C8A0-4390-B591-D758E14BD233}"/>
            </c:ext>
          </c:extLst>
        </c:ser>
        <c:dLbls>
          <c:showLegendKey val="0"/>
          <c:showVal val="0"/>
          <c:showCatName val="0"/>
          <c:showSerName val="0"/>
          <c:showPercent val="0"/>
          <c:showBubbleSize val="0"/>
        </c:dLbls>
        <c:gapWidth val="219"/>
        <c:overlap val="-27"/>
        <c:axId val="440424848"/>
        <c:axId val="440424520"/>
      </c:barChart>
      <c:catAx>
        <c:axId val="440424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40424520"/>
        <c:crosses val="autoZero"/>
        <c:auto val="1"/>
        <c:lblAlgn val="ctr"/>
        <c:lblOffset val="100"/>
        <c:noMultiLvlLbl val="0"/>
      </c:catAx>
      <c:valAx>
        <c:axId val="440424520"/>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40424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C66632-4BD3-43D4-9C09-D4DF28D911AF}" type="datetimeFigureOut">
              <a:rPr lang="en-US" smtClean="0"/>
              <a:t>8/29/2019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C3CF1-43D0-49B4-A98E-29EF0A2CEBC6}" type="slidenum">
              <a:rPr lang="en-US" smtClean="0"/>
              <a:t>‹#›</a:t>
            </a:fld>
            <a:endParaRPr lang="en-US"/>
          </a:p>
        </p:txBody>
      </p:sp>
    </p:spTree>
    <p:extLst>
      <p:ext uri="{BB962C8B-B14F-4D97-AF65-F5344CB8AC3E}">
        <p14:creationId xmlns:p14="http://schemas.microsoft.com/office/powerpoint/2010/main" val="408839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2682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0661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359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408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246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1357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4620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2547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163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163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0360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024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649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2824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3430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2623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751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9736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751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801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1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816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170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23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1960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7397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4843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563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060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277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989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593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499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4730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845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887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307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8/29/2019 12:09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2081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394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385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545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871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04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1453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934071801"/>
      </p:ext>
    </p:extLst>
  </p:cSld>
  <p:clrMapOvr>
    <a:masterClrMapping/>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wo Column Bullet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52F87D-2762-4877-AE88-7EF36DE71B7E}"/>
              </a:ext>
            </a:extLst>
          </p:cNvPr>
          <p:cNvSpPr/>
          <p:nvPr userDrawn="1"/>
        </p:nvSpPr>
        <p:spPr bwMode="auto">
          <a:xfrm>
            <a:off x="0" y="3756990"/>
            <a:ext cx="12192000" cy="310100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4882545"/>
            <a:ext cx="11025188" cy="969496"/>
          </a:xfrm>
        </p:spPr>
        <p:txBody>
          <a:bodyPr/>
          <a:lstStyle>
            <a:lvl1pPr marL="0" indent="0" algn="ctr">
              <a:spcBef>
                <a:spcPts val="1200"/>
              </a:spcBef>
              <a:spcAft>
                <a:spcPts val="600"/>
              </a:spcAft>
              <a:buNone/>
              <a:defRPr>
                <a:solidFill>
                  <a:schemeClr val="bg1"/>
                </a:solidFill>
              </a:defRPr>
            </a:lvl1pPr>
            <a:lvl2pPr marL="0" indent="0" algn="ctr">
              <a:spcBef>
                <a:spcPts val="1200"/>
              </a:spcBef>
              <a:buNone/>
              <a:defRPr>
                <a:solidFill>
                  <a:schemeClr val="bg1"/>
                </a:solidFill>
              </a:defRPr>
            </a:lvl2pPr>
            <a:lvl3pPr marL="0" indent="0" algn="ctr">
              <a:spcBef>
                <a:spcPts val="1200"/>
              </a:spcBef>
              <a:buNone/>
              <a:defRPr>
                <a:solidFill>
                  <a:schemeClr val="bg1"/>
                </a:solidFill>
              </a:defRPr>
            </a:lvl3pPr>
            <a:lvl4pPr marL="0" indent="0" algn="ctr">
              <a:spcBef>
                <a:spcPts val="1200"/>
              </a:spcBef>
              <a:buNone/>
              <a:defRPr>
                <a:solidFill>
                  <a:schemeClr val="bg1"/>
                </a:solidFill>
              </a:defRPr>
            </a:lvl4pPr>
            <a:lvl5pPr marL="0" indent="0" algn="ctr">
              <a:spcBef>
                <a:spcPts val="1200"/>
              </a:spcBef>
              <a:buNone/>
              <a:defRPr>
                <a:solidFill>
                  <a:schemeClr val="bg1"/>
                </a:solidFill>
              </a:defRPr>
            </a:lvl5pPr>
          </a:lstStyle>
          <a:p>
            <a:pPr lvl="0"/>
            <a:r>
              <a:rPr lang="en-US"/>
              <a:t>Click to edit Master text styles</a:t>
            </a:r>
          </a:p>
          <a:p>
            <a:pPr lvl="1"/>
            <a:r>
              <a:rPr lang="en-US"/>
              <a:t>Second level</a:t>
            </a:r>
          </a:p>
        </p:txBody>
      </p:sp>
      <p:pic>
        <p:nvPicPr>
          <p:cNvPr id="6" name="Picture 5">
            <a:extLst>
              <a:ext uri="{FF2B5EF4-FFF2-40B4-BE49-F238E27FC236}">
                <a16:creationId xmlns:a16="http://schemas.microsoft.com/office/drawing/2014/main" id="{5B483491-382E-4CE5-9F93-161ACC6F414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0267" t="14440" r="869" b="54156"/>
          <a:stretch/>
        </p:blipFill>
        <p:spPr>
          <a:xfrm>
            <a:off x="13716000" y="-342628"/>
            <a:ext cx="1279358" cy="2153654"/>
          </a:xfrm>
          <a:prstGeom prst="rect">
            <a:avLst/>
          </a:prstGeom>
        </p:spPr>
      </p:pic>
      <p:pic>
        <p:nvPicPr>
          <p:cNvPr id="8" name="Picture 7">
            <a:extLst>
              <a:ext uri="{FF2B5EF4-FFF2-40B4-BE49-F238E27FC236}">
                <a16:creationId xmlns:a16="http://schemas.microsoft.com/office/drawing/2014/main" id="{5CBB6F3A-634D-40AA-B84C-F4815CC1820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0267" t="55230" r="2702" b="23190"/>
          <a:stretch/>
        </p:blipFill>
        <p:spPr>
          <a:xfrm>
            <a:off x="13487399" y="5378115"/>
            <a:ext cx="1155032" cy="1479885"/>
          </a:xfrm>
          <a:prstGeom prst="rect">
            <a:avLst/>
          </a:prstGeom>
        </p:spPr>
      </p:pic>
      <p:sp>
        <p:nvSpPr>
          <p:cNvPr id="3" name="Title 2">
            <a:extLst>
              <a:ext uri="{FF2B5EF4-FFF2-40B4-BE49-F238E27FC236}">
                <a16:creationId xmlns:a16="http://schemas.microsoft.com/office/drawing/2014/main" id="{1A8B20F9-877E-45A4-8DDE-D01DD6344607}"/>
              </a:ext>
            </a:extLst>
          </p:cNvPr>
          <p:cNvSpPr>
            <a:spLocks noGrp="1"/>
          </p:cNvSpPr>
          <p:nvPr>
            <p:ph type="title"/>
          </p:nvPr>
        </p:nvSpPr>
        <p:spPr>
          <a:xfrm>
            <a:off x="588263" y="4122608"/>
            <a:ext cx="11018520" cy="553998"/>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93730657"/>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3019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8349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870FC6-F50E-42D7-B5D9-299E58ACDB1B}"/>
              </a:ext>
            </a:extLst>
          </p:cNvPr>
          <p:cNvSpPr>
            <a:spLocks noGrp="1"/>
          </p:cNvSpPr>
          <p:nvPr>
            <p:ph sz="quarter" idx="10"/>
          </p:nvPr>
        </p:nvSpPr>
        <p:spPr>
          <a:xfrm>
            <a:off x="648730" y="1926174"/>
            <a:ext cx="10894537" cy="727700"/>
          </a:xfrm>
        </p:spPr>
        <p:txBody>
          <a:bodyPr/>
          <a:lstStyle/>
          <a:p>
            <a:pPr lvl="0"/>
            <a:endParaRPr lang="en-US"/>
          </a:p>
        </p:txBody>
      </p:sp>
      <p:sp>
        <p:nvSpPr>
          <p:cNvPr id="7" name="Title 6">
            <a:extLst>
              <a:ext uri="{FF2B5EF4-FFF2-40B4-BE49-F238E27FC236}">
                <a16:creationId xmlns:a16="http://schemas.microsoft.com/office/drawing/2014/main" id="{EC4F5F8F-32BE-4960-A9DA-291DF4CDAEB0}"/>
              </a:ext>
            </a:extLst>
          </p:cNvPr>
          <p:cNvSpPr>
            <a:spLocks noGrp="1"/>
          </p:cNvSpPr>
          <p:nvPr>
            <p:ph type="title"/>
          </p:nvPr>
        </p:nvSpPr>
        <p:spPr>
          <a:xfrm>
            <a:off x="306180" y="290514"/>
            <a:ext cx="11655840" cy="917716"/>
          </a:xfrm>
        </p:spPr>
        <p:txBody>
          <a:bodyPr/>
          <a:lstStyle>
            <a:lvl1pPr algn="l">
              <a:defRPr lang="en-US" sz="3600" b="1" i="0" kern="1200" cap="none" spc="0" baseline="0" dirty="0" smtClean="0">
                <a:ln w="3175">
                  <a:noFill/>
                </a:ln>
                <a:solidFill>
                  <a:srgbClr val="000000"/>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839225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3" y="6412611"/>
            <a:ext cx="248609" cy="252604"/>
          </a:xfrm>
          <a:prstGeom prst="rect">
            <a:avLst/>
          </a:prstGeom>
        </p:spPr>
        <p:txBody>
          <a:bodyPr lIns="34289" tIns="34289" rIns="34289" bIns="34289"/>
          <a:lstStyle>
            <a:lvl1pPr defTabSz="914246">
              <a:defRPr sz="12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290363973"/>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3255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3"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9"/>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7098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4641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1"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26525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3"/>
            <a:ext cx="3288506" cy="704445"/>
          </a:xfrm>
          <a:prstGeom prst="rect">
            <a:avLst/>
          </a:prstGeom>
        </p:spPr>
      </p:pic>
      <p:sp>
        <p:nvSpPr>
          <p:cNvPr id="4" name="TextBox 3"/>
          <p:cNvSpPr txBox="1">
            <a:spLocks noChangeArrowheads="1"/>
          </p:cNvSpPr>
          <p:nvPr userDrawn="1"/>
        </p:nvSpPr>
        <p:spPr bwMode="auto">
          <a:xfrm>
            <a:off x="266127" y="5819470"/>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12" tIns="143372" rIns="179212" bIns="143372"/>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056" fontAlgn="base">
              <a:lnSpc>
                <a:spcPts val="1175"/>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056" fontAlgn="base">
              <a:lnSpc>
                <a:spcPts val="1175"/>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056" fontAlgn="base">
              <a:lnSpc>
                <a:spcPts val="1175"/>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056" fontAlgn="base">
              <a:lnSpc>
                <a:spcPts val="1175"/>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544157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4" y="2629145"/>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9"/>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4" y="3199213"/>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5" y="1774043"/>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7"/>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5" y="2344111"/>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4"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5"/>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4" y="1489009"/>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5" y="63839"/>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3"/>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5" y="633907"/>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4" y="6049553"/>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7"/>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4" y="6619613"/>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5" y="5194451"/>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5"/>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5" y="5764519"/>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4" y="4339349"/>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3"/>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4" y="4909417"/>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5" y="3484247"/>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5" y="4054315"/>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1"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02000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4200" y="2267136"/>
            <a:ext cx="3285905" cy="1661993"/>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Rectangle 3">
            <a:extLst>
              <a:ext uri="{FF2B5EF4-FFF2-40B4-BE49-F238E27FC236}">
                <a16:creationId xmlns:a16="http://schemas.microsoft.com/office/drawing/2014/main" id="{0052F87D-2762-4877-AE88-7EF36DE71B7E}"/>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773877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36700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8" name="Text Placeholder 16"/>
          <p:cNvSpPr>
            <a:spLocks noGrp="1"/>
          </p:cNvSpPr>
          <p:nvPr>
            <p:ph type="body" sz="quarter" idx="14" hasCustomPrompt="1"/>
          </p:nvPr>
        </p:nvSpPr>
        <p:spPr>
          <a:xfrm>
            <a:off x="269304" y="5997082"/>
            <a:ext cx="3585699" cy="567015"/>
          </a:xfrm>
        </p:spPr>
        <p:txBody>
          <a:bodyPr lIns="182880" tIns="146304" rIns="182880" bIns="146304" anchor="b"/>
          <a:lstStyle>
            <a:lvl1pPr marL="0" indent="0" algn="l">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a:t>Yammer hashtag</a:t>
            </a:r>
          </a:p>
        </p:txBody>
      </p:sp>
    </p:spTree>
    <p:extLst>
      <p:ext uri="{BB962C8B-B14F-4D97-AF65-F5344CB8AC3E}">
        <p14:creationId xmlns:p14="http://schemas.microsoft.com/office/powerpoint/2010/main" val="2506665512"/>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50"/>
                                        <p:tgtEl>
                                          <p:spTgt spid="8"/>
                                        </p:tgtEl>
                                      </p:cBhvr>
                                    </p:animEffect>
                                  </p:childTnLst>
                                </p:cTn>
                              </p:par>
                              <p:par>
                                <p:cTn id="8" presetID="63" presetClass="path" presetSubtype="0" decel="100000" fill="hold" grpId="1" nodeType="withEffect">
                                  <p:stCondLst>
                                    <p:cond delay="700"/>
                                  </p:stCondLst>
                                  <p:childTnLst>
                                    <p:animMotion origin="layout" path="M -0.01455 -2.09714E-6 L -4.54174E-6 -2.09714E-6 " pathEditMode="relative" rAng="0" ptsTypes="AA">
                                      <p:cBhvr>
                                        <p:cTn id="9" dur="950" fill="hold"/>
                                        <p:tgtEl>
                                          <p:spTgt spid="8"/>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cxnSp>
        <p:nvCxnSpPr>
          <p:cNvPr id="10" name="Straight Connector 9"/>
          <p:cNvCxnSpPr>
            <a:cxnSpLocks/>
          </p:cNvCxnSpPr>
          <p:nvPr userDrawn="1"/>
        </p:nvCxnSpPr>
        <p:spPr>
          <a:xfrm>
            <a:off x="9587401" y="6115482"/>
            <a:ext cx="0" cy="358617"/>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93566296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cxnSp>
        <p:nvCxnSpPr>
          <p:cNvPr id="10" name="Straight Connector 9"/>
          <p:cNvCxnSpPr>
            <a:cxnSpLocks/>
          </p:cNvCxnSpPr>
          <p:nvPr userDrawn="1"/>
        </p:nvCxnSpPr>
        <p:spPr>
          <a:xfrm>
            <a:off x="9587401" y="6115482"/>
            <a:ext cx="0" cy="358617"/>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28709370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7816567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50"/>
                                        <p:tgtEl>
                                          <p:spTgt spid="8"/>
                                        </p:tgtEl>
                                      </p:cBhvr>
                                    </p:animEffect>
                                  </p:childTnLst>
                                </p:cTn>
                              </p:par>
                              <p:par>
                                <p:cTn id="8" presetID="63" presetClass="path" presetSubtype="0" decel="100000" fill="hold" grpId="1" nodeType="withEffect">
                                  <p:stCondLst>
                                    <p:cond delay="700"/>
                                  </p:stCondLst>
                                  <p:childTnLst>
                                    <p:animMotion origin="layout" path="M -0.01455 -2.09714E-6 L -4.54174E-6 -2.09714E-6 " pathEditMode="relative" rAng="0" ptsTypes="AA">
                                      <p:cBhvr>
                                        <p:cTn id="9" dur="950" fill="hold"/>
                                        <p:tgtEl>
                                          <p:spTgt spid="8"/>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894261"/>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066365"/>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54580002"/>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95961311"/>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50627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915659" cy="2462213"/>
          </a:xfrm>
        </p:spPr>
        <p:txBody>
          <a:bodyPr/>
          <a:lstStyle>
            <a:lvl1pPr marL="0" indent="0">
              <a:spcBef>
                <a:spcPts val="1200"/>
              </a:spcBef>
              <a:buNone/>
              <a:defRPr/>
            </a:lvl1pPr>
            <a:lvl2pPr marL="0" indent="0">
              <a:spcBef>
                <a:spcPts val="1200"/>
              </a:spcBef>
              <a:buNone/>
              <a:defRPr/>
            </a:lvl2pPr>
            <a:lvl3pPr marL="0" indent="0">
              <a:spcBef>
                <a:spcPts val="1200"/>
              </a:spcBef>
              <a:buNone/>
              <a:defRPr/>
            </a:lvl3pPr>
            <a:lvl4pPr marL="0" indent="0">
              <a:spcBef>
                <a:spcPts val="1200"/>
              </a:spcBef>
              <a:buNone/>
              <a:defRPr/>
            </a:lvl4pPr>
            <a:lvl5pPr marL="0" indent="0">
              <a:spcBef>
                <a:spcPts val="12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2777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84560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374162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2921353"/>
      </p:ext>
    </p:extLst>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365652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580911"/>
      </p:ext>
    </p:extLst>
  </p:cSld>
  <p:clrMapOvr>
    <a:masterClrMapping/>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960970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32387"/>
      </p:ext>
    </p:extLst>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12347477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10031826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176236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4079240" cy="1612749"/>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77878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nchor="ctr"/>
          <a:lstStyle>
            <a:lvl1pPr marL="0" algn="ctr" defTabSz="914016" rtl="0" eaLnBrk="1" latinLnBrk="0" hangingPunct="1">
              <a:lnSpc>
                <a:spcPct val="90000"/>
              </a:lnSpc>
              <a:spcBef>
                <a:spcPct val="0"/>
              </a:spcBef>
              <a:buNone/>
              <a:defRPr lang="en-US" sz="2353" b="0" kern="1200" cap="all" spc="800"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41061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44839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4979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9471450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2117AD-6E42-497A-8BA7-4F60E2C34732}"/>
              </a:ext>
            </a:extLst>
          </p:cNvPr>
          <p:cNvSpPr>
            <a:spLocks noGrp="1"/>
          </p:cNvSpPr>
          <p:nvPr>
            <p:ph type="body" sz="quarter" idx="10"/>
          </p:nvPr>
        </p:nvSpPr>
        <p:spPr>
          <a:xfrm>
            <a:off x="541496" y="978304"/>
            <a:ext cx="11018520" cy="307777"/>
          </a:xfrm>
        </p:spPr>
        <p:txBody>
          <a:bodyPr/>
          <a:lstStyle>
            <a:lvl1pPr marL="0" indent="0" algn="ctr">
              <a:spcBef>
                <a:spcPts val="0"/>
              </a:spcBef>
              <a:buNone/>
              <a:defRPr sz="2000">
                <a:solidFill>
                  <a:schemeClr val="tx1">
                    <a:lumMod val="85000"/>
                    <a:lumOff val="15000"/>
                  </a:schemeClr>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58E79352-3406-479F-8AA5-EEA863AF9917}"/>
              </a:ext>
            </a:extLst>
          </p:cNvPr>
          <p:cNvSpPr>
            <a:spLocks noGrp="1"/>
          </p:cNvSpPr>
          <p:nvPr>
            <p:ph type="body" sz="quarter" idx="11" hasCustomPrompt="1"/>
          </p:nvPr>
        </p:nvSpPr>
        <p:spPr>
          <a:xfrm>
            <a:off x="293687"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765DAF09-0C0B-4343-881F-2088EAC2E32A}"/>
              </a:ext>
            </a:extLst>
          </p:cNvPr>
          <p:cNvSpPr>
            <a:spLocks noGrp="1"/>
          </p:cNvSpPr>
          <p:nvPr>
            <p:ph type="body" sz="quarter" idx="12" hasCustomPrompt="1"/>
          </p:nvPr>
        </p:nvSpPr>
        <p:spPr>
          <a:xfrm>
            <a:off x="262334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BDAE4074-F355-45B4-AE60-3401712E667D}"/>
              </a:ext>
            </a:extLst>
          </p:cNvPr>
          <p:cNvSpPr>
            <a:spLocks noGrp="1"/>
          </p:cNvSpPr>
          <p:nvPr>
            <p:ph type="body" sz="quarter" idx="13" hasCustomPrompt="1"/>
          </p:nvPr>
        </p:nvSpPr>
        <p:spPr>
          <a:xfrm>
            <a:off x="4952999"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77DCE993-1249-46FB-AE07-F956A4C1C766}"/>
              </a:ext>
            </a:extLst>
          </p:cNvPr>
          <p:cNvSpPr>
            <a:spLocks noGrp="1"/>
          </p:cNvSpPr>
          <p:nvPr>
            <p:ph type="body" sz="quarter" idx="14" hasCustomPrompt="1"/>
          </p:nvPr>
        </p:nvSpPr>
        <p:spPr>
          <a:xfrm>
            <a:off x="7282655"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EBBD5CBC-E2C2-4A79-B1B9-0BEEF1D646C2}"/>
              </a:ext>
            </a:extLst>
          </p:cNvPr>
          <p:cNvSpPr>
            <a:spLocks noGrp="1"/>
          </p:cNvSpPr>
          <p:nvPr>
            <p:ph type="body" sz="quarter" idx="15" hasCustomPrompt="1"/>
          </p:nvPr>
        </p:nvSpPr>
        <p:spPr>
          <a:xfrm>
            <a:off x="9612313" y="2017713"/>
            <a:ext cx="2194560" cy="946413"/>
          </a:xfrm>
        </p:spPr>
        <p:txBody>
          <a:bodyPr/>
          <a:lstStyle>
            <a:lvl1pPr marL="0" indent="0" algn="ctr">
              <a:spcBef>
                <a:spcPts val="0"/>
              </a:spcBef>
              <a:buNone/>
              <a:defRPr sz="1600" b="0">
                <a:solidFill>
                  <a:schemeClr val="tx1"/>
                </a:solidFill>
                <a:latin typeface="+mj-lt"/>
              </a:defRPr>
            </a:lvl1pPr>
            <a:lvl2pPr marL="0" indent="0" algn="ctr">
              <a:spcBef>
                <a:spcPts val="0"/>
              </a:spcBef>
              <a:buNone/>
              <a:defRPr sz="1400">
                <a:solidFill>
                  <a:schemeClr val="tx1"/>
                </a:solidFill>
              </a:defRPr>
            </a:lvl2pPr>
            <a:lvl3pPr marL="0" indent="0" algn="ctr">
              <a:spcBef>
                <a:spcPts val="0"/>
              </a:spcBef>
              <a:buNone/>
              <a:defRPr sz="1100">
                <a:solidFill>
                  <a:schemeClr val="tx1"/>
                </a:solidFill>
              </a:defRPr>
            </a:lvl3pPr>
            <a:lvl4pPr marL="0" indent="0" algn="ctr">
              <a:spcBef>
                <a:spcPts val="0"/>
              </a:spcBef>
              <a:buNone/>
              <a:defRPr sz="1050">
                <a:solidFill>
                  <a:schemeClr val="tx1"/>
                </a:solidFill>
              </a:defRPr>
            </a:lvl4pPr>
            <a:lvl5pPr marL="0" indent="0" algn="ctr">
              <a:spcBef>
                <a:spcPts val="0"/>
              </a:spcBef>
              <a:buNone/>
              <a:defRPr sz="1050">
                <a:solidFill>
                  <a:schemeClr val="tx1"/>
                </a:solidFill>
              </a:defRPr>
            </a:lvl5pPr>
          </a:lstStyle>
          <a:p>
            <a:pPr lvl="0"/>
            <a:r>
              <a:rPr lang="en-US"/>
              <a:t>Click to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598E6AB-63FA-4407-A5A5-F6D487C6075E}"/>
              </a:ext>
            </a:extLst>
          </p:cNvPr>
          <p:cNvSpPr>
            <a:spLocks noGrp="1"/>
          </p:cNvSpPr>
          <p:nvPr>
            <p:ph type="title"/>
          </p:nvPr>
        </p:nvSpPr>
        <p:spPr>
          <a:xfrm>
            <a:off x="203200" y="457200"/>
            <a:ext cx="11695113" cy="492443"/>
          </a:xfrm>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21923543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8ED039A-C0F0-4489-87F1-6AAD027AAFCD}"/>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6" name="Text Placeholder 3">
            <a:extLst>
              <a:ext uri="{FF2B5EF4-FFF2-40B4-BE49-F238E27FC236}">
                <a16:creationId xmlns:a16="http://schemas.microsoft.com/office/drawing/2014/main" id="{FF118FF5-2CEB-47CB-95D6-D6427D702A47}"/>
              </a:ext>
            </a:extLst>
          </p:cNvPr>
          <p:cNvSpPr>
            <a:spLocks noGrp="1"/>
          </p:cNvSpPr>
          <p:nvPr>
            <p:ph type="body" sz="quarter" idx="10"/>
          </p:nvPr>
        </p:nvSpPr>
        <p:spPr>
          <a:xfrm>
            <a:off x="588962" y="1011238"/>
            <a:ext cx="11018520"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8988185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2017713"/>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2017713"/>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2017713"/>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2017713"/>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2" y="1011238"/>
            <a:ext cx="11018520"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2017713"/>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Tree>
    <p:extLst>
      <p:ext uri="{BB962C8B-B14F-4D97-AF65-F5344CB8AC3E}">
        <p14:creationId xmlns:p14="http://schemas.microsoft.com/office/powerpoint/2010/main" val="61337594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6405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598259"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buNone/>
              <a:defRPr sz="1200"/>
            </a:lvl4pPr>
            <a:lvl5pPr marL="0" indent="0">
              <a:buNone/>
              <a:defRPr sz="1200"/>
            </a:lvl5pPr>
          </a:lstStyle>
          <a:p>
            <a:pPr lvl="0"/>
            <a:r>
              <a:rPr lang="en-US"/>
              <a:t>Click to edit Master text styles</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32464"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68920" y="3657600"/>
            <a:ext cx="2194560"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2" y="1011238"/>
            <a:ext cx="11018520"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558839" y="3657600"/>
            <a:ext cx="2208798" cy="553998"/>
          </a:xfrm>
        </p:spPr>
        <p:txBody>
          <a:bodyPr/>
          <a:lstStyle>
            <a:lvl1pPr marL="0" indent="0" algn="ctr">
              <a:buNone/>
              <a:defRPr sz="1800" b="1">
                <a:solidFill>
                  <a:schemeClr val="tx1"/>
                </a:solidFill>
              </a:defRPr>
            </a:lvl1pPr>
            <a:lvl2pPr marL="0" indent="0" algn="ctr">
              <a:buNone/>
              <a:defRPr sz="1600" b="1">
                <a:solidFill>
                  <a:schemeClr val="tx1"/>
                </a:solidFill>
              </a:defRPr>
            </a:lvl2pPr>
            <a:lvl3pPr marL="0" indent="0" algn="ctr">
              <a:buNone/>
              <a:defRPr sz="1200" b="1">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p:txBody>
      </p:sp>
    </p:spTree>
    <p:extLst>
      <p:ext uri="{BB962C8B-B14F-4D97-AF65-F5344CB8AC3E}">
        <p14:creationId xmlns:p14="http://schemas.microsoft.com/office/powerpoint/2010/main" val="173184048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93688" y="3657600"/>
            <a:ext cx="2834640" cy="307777"/>
          </a:xfrm>
        </p:spPr>
        <p:txBody>
          <a:bodyPr anchor="b"/>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76533" y="3657600"/>
            <a:ext cx="2834640" cy="307777"/>
          </a:xfrm>
        </p:spPr>
        <p:txBody>
          <a:bodyPr anchor="b"/>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59378" y="3657600"/>
            <a:ext cx="2834640" cy="307777"/>
          </a:xfrm>
        </p:spPr>
        <p:txBody>
          <a:bodyPr anchor="b"/>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42224" y="3657600"/>
            <a:ext cx="3094724" cy="307777"/>
          </a:xfrm>
        </p:spPr>
        <p:txBody>
          <a:bodyPr anchor="b"/>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4" name="Text Placeholder 3">
            <a:extLst>
              <a:ext uri="{FF2B5EF4-FFF2-40B4-BE49-F238E27FC236}">
                <a16:creationId xmlns:a16="http://schemas.microsoft.com/office/drawing/2014/main" id="{70F99FE1-6CED-4DE7-8C76-A5BA9B59F86A}"/>
              </a:ext>
            </a:extLst>
          </p:cNvPr>
          <p:cNvSpPr>
            <a:spLocks noGrp="1"/>
          </p:cNvSpPr>
          <p:nvPr>
            <p:ph type="body" sz="quarter" idx="10"/>
          </p:nvPr>
        </p:nvSpPr>
        <p:spPr>
          <a:xfrm>
            <a:off x="588962" y="1011238"/>
            <a:ext cx="11020426" cy="307777"/>
          </a:xfrm>
        </p:spPr>
        <p:txBody>
          <a:bodyPr/>
          <a:lstStyle>
            <a:lvl1pPr marL="0" indent="0" algn="ctr">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19268432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87277392"/>
      </p:ext>
    </p:extLst>
  </p:cSld>
  <p:clrMapOvr>
    <a:masterClrMapping/>
  </p:clrMapOvr>
  <p:transition>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672088"/>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3">
            <a:extLst>
              <a:ext uri="{FF2B5EF4-FFF2-40B4-BE49-F238E27FC236}">
                <a16:creationId xmlns:a16="http://schemas.microsoft.com/office/drawing/2014/main" id="{67F5CB5E-A06E-4796-A601-21081A5D9C99}"/>
              </a:ext>
            </a:extLst>
          </p:cNvPr>
          <p:cNvSpPr>
            <a:spLocks noGrp="1"/>
          </p:cNvSpPr>
          <p:nvPr>
            <p:ph type="body" sz="quarter" idx="10"/>
          </p:nvPr>
        </p:nvSpPr>
        <p:spPr>
          <a:xfrm>
            <a:off x="588962" y="1011238"/>
            <a:ext cx="11017821" cy="307777"/>
          </a:xfrm>
        </p:spPr>
        <p:txBody>
          <a:bodyPr vert="horz" wrap="square" lIns="0" tIns="0" rIns="0" bIns="0" rtlCol="0">
            <a:spAutoFit/>
          </a:bodyPr>
          <a:lstStyle>
            <a:lvl1pPr marL="0" indent="0" algn="ctr">
              <a:spcBef>
                <a:spcPts val="0"/>
              </a:spcBef>
              <a:buNone/>
              <a:defRPr lang="en-US" sz="2000" dirty="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9744044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651772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1969093" y="3657600"/>
            <a:ext cx="246888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851938" y="3657600"/>
            <a:ext cx="246888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7734783" y="3657600"/>
            <a:ext cx="246888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7962765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199" y="1435100"/>
            <a:ext cx="3861341" cy="553998"/>
          </a:xfrm>
        </p:spPr>
        <p:txBody>
          <a:bodyPr/>
          <a:lstStyle>
            <a:lvl1pPr marL="0" indent="0">
              <a:spcAft>
                <a:spcPts val="600"/>
              </a:spcAft>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D55340D-D053-4639-86A3-FDF015CF948F}"/>
              </a:ext>
            </a:extLst>
          </p:cNvPr>
          <p:cNvSpPr>
            <a:spLocks noGrp="1"/>
          </p:cNvSpPr>
          <p:nvPr>
            <p:ph type="title"/>
          </p:nvPr>
        </p:nvSpPr>
        <p:spPr>
          <a:xfrm>
            <a:off x="588263" y="457200"/>
            <a:ext cx="4745737" cy="553998"/>
          </a:xfrm>
        </p:spPr>
        <p:txBody>
          <a:bodyPr/>
          <a:lstStyle/>
          <a:p>
            <a:r>
              <a:rPr lang="en-US"/>
              <a:t>Click to edit Master</a:t>
            </a:r>
          </a:p>
        </p:txBody>
      </p:sp>
    </p:spTree>
    <p:extLst>
      <p:ext uri="{BB962C8B-B14F-4D97-AF65-F5344CB8AC3E}">
        <p14:creationId xmlns:p14="http://schemas.microsoft.com/office/powerpoint/2010/main" val="3841264291"/>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499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41058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nouncin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5A0D2E-05BB-4C95-A77A-E52D1D893CF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0151" t="46201" r="-3491" b="12268"/>
          <a:stretch/>
        </p:blipFill>
        <p:spPr>
          <a:xfrm>
            <a:off x="0" y="1769180"/>
            <a:ext cx="1582842" cy="2848131"/>
          </a:xfrm>
          <a:prstGeom prst="rect">
            <a:avLst/>
          </a:prstGeom>
        </p:spPr>
      </p:pic>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
        <p:nvSpPr>
          <p:cNvPr id="2" name="Rectangle 1">
            <a:extLst>
              <a:ext uri="{FF2B5EF4-FFF2-40B4-BE49-F238E27FC236}">
                <a16:creationId xmlns:a16="http://schemas.microsoft.com/office/drawing/2014/main" id="{948AD57E-5133-456E-9905-F5EAB9BCAEB2}"/>
              </a:ext>
            </a:extLst>
          </p:cNvPr>
          <p:cNvSpPr/>
          <p:nvPr userDrawn="1"/>
        </p:nvSpPr>
        <p:spPr>
          <a:xfrm>
            <a:off x="5663989" y="732092"/>
            <a:ext cx="5157181" cy="923330"/>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r>
              <a:rPr lang="en-US" sz="5400" b="1" spc="100" baseline="0">
                <a:solidFill>
                  <a:schemeClr val="accent3"/>
                </a:solidFill>
                <a:effectLst>
                  <a:outerShdw blurRad="50800" dist="38100" dir="2700000" algn="tl" rotWithShape="0">
                    <a:prstClr val="black">
                      <a:alpha val="40000"/>
                    </a:prstClr>
                  </a:outerShdw>
                </a:effectLst>
                <a:latin typeface="+mn-lt"/>
                <a:ea typeface="Segoe UI Black" panose="020B0A02040204020203" pitchFamily="34" charset="0"/>
              </a:rPr>
              <a:t>ANNOUNCING</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1005415" y="3416876"/>
            <a:ext cx="887053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1011636" y="2707757"/>
            <a:ext cx="9749586" cy="677108"/>
          </a:xfrm>
        </p:spPr>
        <p:txBody>
          <a:bodyPr wrap="square" anchor="b" anchorCtr="0">
            <a:spAutoFit/>
          </a:bodyPr>
          <a:lstStyle>
            <a:lvl1pPr>
              <a:defRPr sz="4400"/>
            </a:lvl1pPr>
          </a:lstStyle>
          <a:p>
            <a:r>
              <a:rPr lang="en-US"/>
              <a:t>Title</a:t>
            </a:r>
          </a:p>
        </p:txBody>
      </p:sp>
    </p:spTree>
    <p:extLst>
      <p:ext uri="{BB962C8B-B14F-4D97-AF65-F5344CB8AC3E}">
        <p14:creationId xmlns:p14="http://schemas.microsoft.com/office/powerpoint/2010/main" val="35273780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A1EC62-FCD7-440F-ABB8-0DF14DD3CBCF}"/>
              </a:ext>
            </a:extLst>
          </p:cNvPr>
          <p:cNvSpPr>
            <a:spLocks noGrp="1"/>
          </p:cNvSpPr>
          <p:nvPr>
            <p:ph type="body" sz="quarter" idx="10"/>
          </p:nvPr>
        </p:nvSpPr>
        <p:spPr>
          <a:xfrm>
            <a:off x="5008563" y="3121223"/>
            <a:ext cx="6530975" cy="615553"/>
          </a:xfrm>
        </p:spPr>
        <p:txBody>
          <a:bodyPr anchor="b"/>
          <a:lstStyle>
            <a:lvl1pPr marL="0" indent="0" algn="r">
              <a:buNone/>
              <a:defRPr sz="4000">
                <a:solidFill>
                  <a:srgbClr val="FFFFFF"/>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a:t>
            </a:r>
          </a:p>
        </p:txBody>
      </p:sp>
      <p:sp>
        <p:nvSpPr>
          <p:cNvPr id="5" name="Text Placeholder 4">
            <a:extLst>
              <a:ext uri="{FF2B5EF4-FFF2-40B4-BE49-F238E27FC236}">
                <a16:creationId xmlns:a16="http://schemas.microsoft.com/office/drawing/2014/main" id="{D1A5FF92-3E35-47EF-B4DC-779BEB823CBA}"/>
              </a:ext>
            </a:extLst>
          </p:cNvPr>
          <p:cNvSpPr>
            <a:spLocks noGrp="1"/>
          </p:cNvSpPr>
          <p:nvPr>
            <p:ph type="body" sz="quarter" idx="11"/>
          </p:nvPr>
        </p:nvSpPr>
        <p:spPr>
          <a:xfrm>
            <a:off x="5559426" y="3803167"/>
            <a:ext cx="5980112" cy="1612749"/>
          </a:xfrm>
        </p:spPr>
        <p:txBody>
          <a:bodyPr/>
          <a:lstStyle>
            <a:lvl1pPr marL="0" indent="0" algn="r">
              <a:buNone/>
              <a:defRPr>
                <a:solidFill>
                  <a:srgbClr val="FFFFFF"/>
                </a:solidFill>
              </a:defRPr>
            </a:lvl1pPr>
            <a:lvl2pPr marL="0" indent="0" algn="r">
              <a:buNone/>
              <a:defRPr>
                <a:solidFill>
                  <a:srgbClr val="FFFFFF"/>
                </a:solidFill>
              </a:defRPr>
            </a:lvl2pPr>
            <a:lvl3pPr marL="0" indent="0" algn="r">
              <a:buNone/>
              <a:defRPr>
                <a:solidFill>
                  <a:srgbClr val="FFFFFF"/>
                </a:solidFill>
              </a:defRPr>
            </a:lvl3pPr>
            <a:lvl4pPr marL="0" indent="0" algn="r">
              <a:buNone/>
              <a:defRPr>
                <a:solidFill>
                  <a:srgbClr val="FFFFFF"/>
                </a:solidFill>
              </a:defRPr>
            </a:lvl4pPr>
            <a:lvl5pPr marL="0" indent="0" algn="r">
              <a:buNone/>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934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resentation title">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701158" y="-1604519"/>
            <a:ext cx="1366440" cy="292608"/>
          </a:xfrm>
          <a:prstGeom prst="rect">
            <a:avLst/>
          </a:prstGeom>
        </p:spPr>
      </p:pic>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pic>
        <p:nvPicPr>
          <p:cNvPr id="10" name="Picture 9">
            <a:extLst>
              <a:ext uri="{FF2B5EF4-FFF2-40B4-BE49-F238E27FC236}">
                <a16:creationId xmlns:a16="http://schemas.microsoft.com/office/drawing/2014/main" id="{4A81AA74-A253-4DB1-8C00-89593594FB66}"/>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8193" t="-2165" b="2396"/>
          <a:stretch/>
        </p:blipFill>
        <p:spPr>
          <a:xfrm rot="10800000" flipV="1">
            <a:off x="0" y="0"/>
            <a:ext cx="5560828" cy="6858001"/>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1745513" y="2947089"/>
            <a:ext cx="9255996" cy="830997"/>
          </a:xfrm>
        </p:spPr>
        <p:txBody>
          <a:bodyPr wrap="square" anchor="b" anchorCtr="0">
            <a:spAutoFit/>
          </a:bodyPr>
          <a:lstStyle>
            <a:lvl1pPr algn="ctr">
              <a:defRPr sz="5400"/>
            </a:lvl1pPr>
          </a:lstStyle>
          <a:p>
            <a:r>
              <a:rPr lang="en-US"/>
              <a:t>Event name or presentation</a:t>
            </a:r>
          </a:p>
        </p:txBody>
      </p:sp>
    </p:spTree>
    <p:extLst>
      <p:ext uri="{BB962C8B-B14F-4D97-AF65-F5344CB8AC3E}">
        <p14:creationId xmlns:p14="http://schemas.microsoft.com/office/powerpoint/2010/main" val="28167054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nnounc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5772B3-B89E-4D39-8194-3FDB885F3398}"/>
              </a:ext>
            </a:extLst>
          </p:cNvPr>
          <p:cNvSpPr/>
          <p:nvPr userDrawn="1"/>
        </p:nvSpPr>
        <p:spPr bwMode="auto">
          <a:xfrm>
            <a:off x="2740802" y="1466511"/>
            <a:ext cx="6698127" cy="67710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845A0D2E-05BB-4C95-A77A-E52D1D893CF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0151" t="46201" r="-3491" b="12268"/>
          <a:stretch/>
        </p:blipFill>
        <p:spPr>
          <a:xfrm>
            <a:off x="13604488" y="-964222"/>
            <a:ext cx="1582842" cy="2848131"/>
          </a:xfrm>
          <a:prstGeom prst="rect">
            <a:avLst/>
          </a:prstGeom>
        </p:spPr>
      </p:pic>
      <p:sp>
        <p:nvSpPr>
          <p:cNvPr id="2" name="Rectangle 1">
            <a:extLst>
              <a:ext uri="{FF2B5EF4-FFF2-40B4-BE49-F238E27FC236}">
                <a16:creationId xmlns:a16="http://schemas.microsoft.com/office/drawing/2014/main" id="{948AD57E-5133-456E-9905-F5EAB9BCAEB2}"/>
              </a:ext>
            </a:extLst>
          </p:cNvPr>
          <p:cNvSpPr/>
          <p:nvPr userDrawn="1"/>
        </p:nvSpPr>
        <p:spPr>
          <a:xfrm>
            <a:off x="3817448" y="1451121"/>
            <a:ext cx="4544834" cy="707886"/>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r>
              <a:rPr lang="en-US" sz="40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rPr>
              <a:t>ANNOUNCING</a:t>
            </a:r>
            <a:endParaRPr lang="en-US" sz="44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3949735" y="3796017"/>
            <a:ext cx="4280263" cy="338554"/>
          </a:xfrm>
          <a:noFill/>
        </p:spPr>
        <p:txBody>
          <a:bodyPr wrap="square" lIns="0" tIns="0" rIns="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878840" y="2752675"/>
            <a:ext cx="10422053" cy="677108"/>
          </a:xfrm>
        </p:spPr>
        <p:txBody>
          <a:bodyPr wrap="square" anchor="t" anchorCtr="0">
            <a:spAutoFit/>
          </a:bodyPr>
          <a:lstStyle>
            <a:lvl1pPr algn="ctr">
              <a:defRPr sz="4400"/>
            </a:lvl1pPr>
          </a:lstStyle>
          <a:p>
            <a:r>
              <a:rPr lang="en-US"/>
              <a:t>Title</a:t>
            </a:r>
          </a:p>
        </p:txBody>
      </p:sp>
    </p:spTree>
    <p:extLst>
      <p:ext uri="{BB962C8B-B14F-4D97-AF65-F5344CB8AC3E}">
        <p14:creationId xmlns:p14="http://schemas.microsoft.com/office/powerpoint/2010/main" val="3309860334"/>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566194"/>
            <a:ext cx="3657600" cy="898708"/>
          </a:xfrm>
        </p:spPr>
        <p:txBody>
          <a:bodyPr/>
          <a:lstStyle>
            <a:lvl1pPr marL="0" indent="0" algn="ctr">
              <a:buNone/>
              <a:defRPr sz="2000" b="1">
                <a:solidFill>
                  <a:schemeClr val="tx1"/>
                </a:solidFill>
              </a:defRPr>
            </a:lvl1pPr>
            <a:lvl2pPr marL="0" indent="0" algn="ctr">
              <a:buNone/>
              <a:defRPr sz="1800">
                <a:solidFill>
                  <a:schemeClr val="tx1"/>
                </a:solidFill>
              </a:defRPr>
            </a:lvl2pPr>
            <a:lvl3pPr marL="0" indent="0" algn="ctr">
              <a:buNone/>
              <a:defRPr sz="1400">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566194"/>
            <a:ext cx="3657600" cy="898708"/>
          </a:xfrm>
        </p:spPr>
        <p:txBody>
          <a:bodyPr/>
          <a:lstStyle>
            <a:lvl1pPr marL="0" indent="0" algn="ctr">
              <a:buNone/>
              <a:defRPr sz="2000" b="1">
                <a:solidFill>
                  <a:schemeClr val="tx1"/>
                </a:solidFill>
              </a:defRPr>
            </a:lvl1pPr>
            <a:lvl2pPr marL="0" indent="0" algn="ctr">
              <a:buNone/>
              <a:defRPr sz="1800">
                <a:solidFill>
                  <a:schemeClr val="tx1"/>
                </a:solidFill>
              </a:defRPr>
            </a:lvl2pPr>
            <a:lvl3pPr marL="0" indent="0" algn="ctr">
              <a:buNone/>
              <a:defRPr sz="1400">
                <a:solidFill>
                  <a:schemeClr val="tx1"/>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566194"/>
            <a:ext cx="3657600" cy="898708"/>
          </a:xfrm>
        </p:spPr>
        <p:txBody>
          <a:bodyPr/>
          <a:lstStyle>
            <a:lvl1pPr marL="0" indent="0" algn="ctr">
              <a:buNone/>
              <a:defRPr sz="2000" b="1">
                <a:solidFill>
                  <a:schemeClr val="tx1"/>
                </a:solidFill>
              </a:defRPr>
            </a:lvl1pPr>
            <a:lvl2pPr marL="0" indent="0" algn="ctr">
              <a:buNone/>
              <a:defRPr sz="1800">
                <a:solidFill>
                  <a:schemeClr val="tx1"/>
                </a:solidFill>
              </a:defRPr>
            </a:lvl2pPr>
            <a:lvl3pPr marL="0" indent="0" algn="ctr">
              <a:buNone/>
              <a:defRPr sz="1400">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5352940"/>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5352940"/>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5352940"/>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4617DAB4-097C-4356-8B69-B1E6BC20C27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82686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Announc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5772B3-B89E-4D39-8194-3FDB885F3398}"/>
              </a:ext>
            </a:extLst>
          </p:cNvPr>
          <p:cNvSpPr/>
          <p:nvPr userDrawn="1"/>
        </p:nvSpPr>
        <p:spPr bwMode="auto">
          <a:xfrm>
            <a:off x="0" y="-6820"/>
            <a:ext cx="12192000" cy="24029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48AD57E-5133-456E-9905-F5EAB9BCAEB2}"/>
              </a:ext>
            </a:extLst>
          </p:cNvPr>
          <p:cNvSpPr/>
          <p:nvPr userDrawn="1"/>
        </p:nvSpPr>
        <p:spPr>
          <a:xfrm>
            <a:off x="3196809" y="733005"/>
            <a:ext cx="5798382" cy="923330"/>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pPr algn="ctr"/>
            <a:r>
              <a:rPr lang="en-US" sz="54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rPr>
              <a:t>ANNOUNCING</a:t>
            </a:r>
            <a:endParaRPr lang="en-US" sz="60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4484387" y="2143531"/>
            <a:ext cx="3223225" cy="430887"/>
          </a:xfrm>
          <a:solidFill>
            <a:srgbClr val="061D3A"/>
          </a:solidFill>
        </p:spPr>
        <p:txBody>
          <a:bodyPr vert="horz" wrap="square" lIns="0" tIns="91440" rIns="0" bIns="9144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b="1" kern="1200" cap="all" spc="300" baseline="0" dirty="0">
                <a:solidFill>
                  <a:schemeClr val="bg1"/>
                </a:solidFill>
                <a:latin typeface="+mn-lt"/>
                <a:ea typeface="+mn-ea"/>
                <a:cs typeface="Segoe UI" panose="020B0502040204020203" pitchFamily="34" charset="0"/>
              </a:defRPr>
            </a:lvl1pPr>
          </a:lstStyle>
          <a:p>
            <a:pPr marL="342900" lvl="0" indent="-342900" algn="ctr">
              <a:spcBef>
                <a:spcPts val="0"/>
              </a:spcBef>
            </a:pPr>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884972" y="3258222"/>
            <a:ext cx="10422053" cy="677108"/>
          </a:xfrm>
        </p:spPr>
        <p:txBody>
          <a:bodyPr wrap="square" anchor="t" anchorCtr="0">
            <a:spAutoFit/>
          </a:bodyPr>
          <a:lstStyle>
            <a:lvl1pPr algn="ctr">
              <a:defRPr sz="4400"/>
            </a:lvl1pPr>
          </a:lstStyle>
          <a:p>
            <a:r>
              <a:rPr lang="en-US"/>
              <a:t>Title</a:t>
            </a:r>
          </a:p>
        </p:txBody>
      </p:sp>
    </p:spTree>
    <p:extLst>
      <p:ext uri="{BB962C8B-B14F-4D97-AF65-F5344CB8AC3E}">
        <p14:creationId xmlns:p14="http://schemas.microsoft.com/office/powerpoint/2010/main" val="1568173479"/>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Announc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5772B3-B89E-4D39-8194-3FDB885F3398}"/>
              </a:ext>
            </a:extLst>
          </p:cNvPr>
          <p:cNvSpPr/>
          <p:nvPr userDrawn="1"/>
        </p:nvSpPr>
        <p:spPr bwMode="auto">
          <a:xfrm>
            <a:off x="0" y="-6820"/>
            <a:ext cx="12192000" cy="24029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486922" y="4581947"/>
            <a:ext cx="1218154" cy="430887"/>
          </a:xfrm>
          <a:noFill/>
        </p:spPr>
        <p:txBody>
          <a:bodyPr vert="horz" wrap="none" lIns="0" tIns="91440" rIns="0" bIns="91440" rtlCol="0" anchor="ctr">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b="1" kern="1200" cap="all" spc="300" baseline="0" dirty="0">
                <a:solidFill>
                  <a:schemeClr val="tx1"/>
                </a:solidFill>
                <a:latin typeface="+mn-lt"/>
                <a:ea typeface="+mn-ea"/>
                <a:cs typeface="Segoe UI" panose="020B0502040204020203" pitchFamily="34" charset="0"/>
              </a:defRPr>
            </a:lvl1pPr>
          </a:lstStyle>
          <a:p>
            <a:pPr marL="342900" lvl="0" indent="-342900" algn="ctr">
              <a:spcBef>
                <a:spcPts val="0"/>
              </a:spcBef>
            </a:pPr>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884972" y="3258222"/>
            <a:ext cx="10422053" cy="677108"/>
          </a:xfrm>
        </p:spPr>
        <p:txBody>
          <a:bodyPr wrap="square" anchor="t" anchorCtr="0">
            <a:spAutoFit/>
          </a:bodyPr>
          <a:lstStyle>
            <a:lvl1pPr algn="ctr">
              <a:defRPr sz="4400"/>
            </a:lvl1pPr>
          </a:lstStyle>
          <a:p>
            <a:r>
              <a:rPr lang="en-US"/>
              <a:t>Title</a:t>
            </a:r>
          </a:p>
        </p:txBody>
      </p:sp>
      <p:sp>
        <p:nvSpPr>
          <p:cNvPr id="9" name="Rectangle 8">
            <a:extLst>
              <a:ext uri="{FF2B5EF4-FFF2-40B4-BE49-F238E27FC236}">
                <a16:creationId xmlns:a16="http://schemas.microsoft.com/office/drawing/2014/main" id="{BFAB3753-CB5C-4F52-B7CE-58601E16F776}"/>
              </a:ext>
            </a:extLst>
          </p:cNvPr>
          <p:cNvSpPr/>
          <p:nvPr userDrawn="1"/>
        </p:nvSpPr>
        <p:spPr>
          <a:xfrm>
            <a:off x="0" y="733005"/>
            <a:ext cx="12191999" cy="923330"/>
          </a:xfrm>
          <a:prstGeom prst="rect">
            <a:avLst/>
          </a:prstGeom>
          <a:effectLst>
            <a:outerShdw blurRad="101600" dist="38100" dir="2700000" algn="tl" rotWithShape="0">
              <a:prstClr val="black">
                <a:alpha val="18000"/>
              </a:prstClr>
            </a:outerShdw>
          </a:effectLst>
        </p:spPr>
        <p:txBody>
          <a:bodyPr wrap="square">
            <a:spAutoFit/>
            <a:scene3d>
              <a:camera prst="orthographicFront"/>
              <a:lightRig rig="soft" dir="t"/>
            </a:scene3d>
            <a:sp3d extrusionH="57150">
              <a:bevelT w="0" h="139700" prst="coolSlant"/>
              <a:contourClr>
                <a:schemeClr val="accent3"/>
              </a:contourClr>
            </a:sp3d>
          </a:bodyPr>
          <a:lstStyle/>
          <a:p>
            <a:pPr algn="ctr"/>
            <a:r>
              <a:rPr lang="en-US" sz="54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rPr>
              <a:t>ANNOUNCING</a:t>
            </a:r>
            <a:endParaRPr lang="en-US" sz="6000" b="1" spc="600" baseline="0">
              <a:solidFill>
                <a:schemeClr val="bg1"/>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Tree>
    <p:extLst>
      <p:ext uri="{BB962C8B-B14F-4D97-AF65-F5344CB8AC3E}">
        <p14:creationId xmlns:p14="http://schemas.microsoft.com/office/powerpoint/2010/main" val="2988299919"/>
      </p:ext>
    </p:extLst>
  </p:cSld>
  <p:clrMapOvr>
    <a:masterClrMapping/>
  </p:clrMapOvr>
  <p:transition>
    <p:fade/>
  </p:transition>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6052380" cy="1107996"/>
          </a:xfrm>
        </p:spPr>
        <p:txBody>
          <a:bodyPr wrap="square" anchor="b" anchorCtr="0">
            <a:spAutoFit/>
          </a:bodyPr>
          <a:lstStyle>
            <a:lvl1pPr>
              <a:defRPr/>
            </a:lvl1pPr>
          </a:lstStyle>
          <a:p>
            <a:r>
              <a:rPr lang="en-US"/>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189727575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Rectangle 1">
            <a:extLst>
              <a:ext uri="{FF2B5EF4-FFF2-40B4-BE49-F238E27FC236}">
                <a16:creationId xmlns:a16="http://schemas.microsoft.com/office/drawing/2014/main" id="{948AD57E-5133-456E-9905-F5EAB9BCAEB2}"/>
              </a:ext>
            </a:extLst>
          </p:cNvPr>
          <p:cNvSpPr/>
          <p:nvPr userDrawn="1"/>
        </p:nvSpPr>
        <p:spPr>
          <a:xfrm>
            <a:off x="8617863" y="292100"/>
            <a:ext cx="2991525" cy="1323439"/>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r>
              <a:rPr lang="en-US" sz="8000" b="1" spc="100" baseline="0">
                <a:solidFill>
                  <a:srgbClr val="0078D4"/>
                </a:solidFill>
                <a:effectLst>
                  <a:outerShdw blurRad="50800" dist="38100" dir="2700000" algn="tl" rotWithShape="0">
                    <a:prstClr val="black">
                      <a:alpha val="40000"/>
                    </a:prstClr>
                  </a:outerShdw>
                </a:effectLst>
                <a:latin typeface="+mn-lt"/>
                <a:ea typeface="Segoe UI Black" panose="020B0A02040204020203" pitchFamily="34" charset="0"/>
              </a:rPr>
              <a:t>demo</a:t>
            </a:r>
            <a:endParaRPr lang="en-US" sz="5400" b="1" spc="100" baseline="0">
              <a:solidFill>
                <a:srgbClr val="0078D4"/>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644359" y="3416876"/>
            <a:ext cx="887053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644359" y="2707757"/>
            <a:ext cx="9749586" cy="677108"/>
          </a:xfrm>
        </p:spPr>
        <p:txBody>
          <a:bodyPr wrap="square" anchor="b" anchorCtr="0">
            <a:spAutoFit/>
          </a:bodyPr>
          <a:lstStyle>
            <a:lvl1pPr>
              <a:defRPr sz="4400"/>
            </a:lvl1pPr>
          </a:lstStyle>
          <a:p>
            <a:r>
              <a:rPr lang="en-US"/>
              <a:t>Title</a:t>
            </a:r>
          </a:p>
        </p:txBody>
      </p:sp>
    </p:spTree>
    <p:extLst>
      <p:ext uri="{BB962C8B-B14F-4D97-AF65-F5344CB8AC3E}">
        <p14:creationId xmlns:p14="http://schemas.microsoft.com/office/powerpoint/2010/main" val="12366706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Rectangle 1">
            <a:extLst>
              <a:ext uri="{FF2B5EF4-FFF2-40B4-BE49-F238E27FC236}">
                <a16:creationId xmlns:a16="http://schemas.microsoft.com/office/drawing/2014/main" id="{948AD57E-5133-456E-9905-F5EAB9BCAEB2}"/>
              </a:ext>
            </a:extLst>
          </p:cNvPr>
          <p:cNvSpPr/>
          <p:nvPr userDrawn="1"/>
        </p:nvSpPr>
        <p:spPr>
          <a:xfrm>
            <a:off x="8696411" y="325255"/>
            <a:ext cx="2912977" cy="1323439"/>
          </a:xfrm>
          <a:prstGeom prst="rect">
            <a:avLst/>
          </a:prstGeom>
          <a:effectLst>
            <a:outerShdw blurRad="101600" dist="38100" dir="2700000" algn="tl" rotWithShape="0">
              <a:prstClr val="black">
                <a:alpha val="18000"/>
              </a:prstClr>
            </a:outerShdw>
          </a:effectLst>
        </p:spPr>
        <p:txBody>
          <a:bodyPr wrap="none">
            <a:spAutoFit/>
            <a:scene3d>
              <a:camera prst="orthographicFront"/>
              <a:lightRig rig="soft" dir="t"/>
            </a:scene3d>
            <a:sp3d extrusionH="57150">
              <a:bevelT w="0" h="139700" prst="coolSlant"/>
              <a:contourClr>
                <a:schemeClr val="accent3"/>
              </a:contourClr>
            </a:sp3d>
          </a:bodyPr>
          <a:lstStyle/>
          <a:p>
            <a:r>
              <a:rPr lang="en-US" sz="8000" b="1" spc="100" baseline="0">
                <a:solidFill>
                  <a:schemeClr val="accent5"/>
                </a:solidFill>
                <a:effectLst>
                  <a:outerShdw blurRad="50800" dist="38100" dir="2700000" algn="tl" rotWithShape="0">
                    <a:prstClr val="black">
                      <a:alpha val="40000"/>
                    </a:prstClr>
                  </a:outerShdw>
                </a:effectLst>
                <a:latin typeface="+mn-lt"/>
                <a:ea typeface="Segoe UI Black" panose="020B0A02040204020203" pitchFamily="34" charset="0"/>
              </a:rPr>
              <a:t>video</a:t>
            </a:r>
            <a:endParaRPr lang="en-US" sz="5400" b="1" spc="100" baseline="0">
              <a:solidFill>
                <a:schemeClr val="accent5"/>
              </a:solidFill>
              <a:effectLst>
                <a:outerShdw blurRad="50800" dist="38100" dir="2700000" algn="tl" rotWithShape="0">
                  <a:prstClr val="black">
                    <a:alpha val="40000"/>
                  </a:prstClr>
                </a:outerShdw>
              </a:effectLst>
              <a:latin typeface="+mn-lt"/>
              <a:ea typeface="Segoe UI Black" panose="020B0A02040204020203" pitchFamily="34" charset="0"/>
            </a:endParaRP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644359" y="3416876"/>
            <a:ext cx="887053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644359" y="2707757"/>
            <a:ext cx="9749586" cy="677108"/>
          </a:xfrm>
        </p:spPr>
        <p:txBody>
          <a:bodyPr wrap="square" anchor="b" anchorCtr="0">
            <a:spAutoFit/>
          </a:bodyPr>
          <a:lstStyle>
            <a:lvl1pPr>
              <a:defRPr sz="4400"/>
            </a:lvl1pPr>
          </a:lstStyle>
          <a:p>
            <a:r>
              <a:rPr lang="en-US"/>
              <a:t>Title</a:t>
            </a:r>
          </a:p>
        </p:txBody>
      </p:sp>
    </p:spTree>
    <p:extLst>
      <p:ext uri="{BB962C8B-B14F-4D97-AF65-F5344CB8AC3E}">
        <p14:creationId xmlns:p14="http://schemas.microsoft.com/office/powerpoint/2010/main" val="2839513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519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4206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ABA8BA-BFB3-496C-BDA1-FA7647A8DF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612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70122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017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31899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311A8823-E91D-4637-8A3F-B9773BDC2A4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3EF211AA-B703-4AD9-BF51-9E594CC12CF7}"/>
              </a:ext>
            </a:extLst>
          </p:cNvPr>
          <p:cNvSpPr>
            <a:spLocks noGrp="1"/>
          </p:cNvSpPr>
          <p:nvPr>
            <p:ph type="body" sz="quarter" idx="10"/>
          </p:nvPr>
        </p:nvSpPr>
        <p:spPr>
          <a:xfrm>
            <a:off x="588962" y="1011238"/>
            <a:ext cx="11521440" cy="307777"/>
          </a:xfrm>
        </p:spPr>
        <p:txBody>
          <a:bodyPr/>
          <a:lstStyle>
            <a:lvl1pPr marL="0" indent="0">
              <a:buNone/>
              <a:defRPr sz="2000">
                <a:solidFill>
                  <a:schemeClr val="tx1">
                    <a:lumMod val="85000"/>
                    <a:lumOff val="15000"/>
                  </a:schemeClr>
                </a:solidFill>
              </a:defRPr>
            </a:lvl1pPr>
          </a:lstStyle>
          <a:p>
            <a:pPr lvl="0"/>
            <a:r>
              <a:rPr lang="en-US"/>
              <a:t>Click to edit Master text styles</a:t>
            </a:r>
          </a:p>
        </p:txBody>
      </p:sp>
    </p:spTree>
    <p:extLst>
      <p:ext uri="{BB962C8B-B14F-4D97-AF65-F5344CB8AC3E}">
        <p14:creationId xmlns:p14="http://schemas.microsoft.com/office/powerpoint/2010/main" val="123447565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15585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14094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5799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990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34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7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5810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6476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8683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7192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815923" y="3667976"/>
            <a:ext cx="2978636" cy="898708"/>
          </a:xfrm>
        </p:spPr>
        <p:txBody>
          <a:bodyPr/>
          <a:lstStyle>
            <a:lvl1pPr marL="0" indent="0" algn="ctr">
              <a:buNone/>
              <a:defRPr sz="2000" b="1">
                <a:solidFill>
                  <a:schemeClr val="tx1"/>
                </a:solidFill>
              </a:defRPr>
            </a:lvl1pPr>
            <a:lvl2pPr marL="0" indent="0" algn="ctr">
              <a:buNone/>
              <a:defRPr sz="1800">
                <a:solidFill>
                  <a:schemeClr val="tx1"/>
                </a:solidFill>
              </a:defRPr>
            </a:lvl2pPr>
            <a:lvl3pPr marL="0" indent="0" algn="ctr">
              <a:buNone/>
              <a:defRPr sz="1400">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606682" y="3667976"/>
            <a:ext cx="2978636" cy="898708"/>
          </a:xfrm>
        </p:spPr>
        <p:txBody>
          <a:bodyPr/>
          <a:lstStyle>
            <a:lvl1pPr marL="0" indent="0" algn="ctr">
              <a:buNone/>
              <a:defRPr sz="2000" b="1">
                <a:solidFill>
                  <a:schemeClr val="tx1"/>
                </a:solidFill>
              </a:defRPr>
            </a:lvl1pPr>
            <a:lvl2pPr marL="0" indent="0" algn="ctr">
              <a:buNone/>
              <a:defRPr sz="1800">
                <a:solidFill>
                  <a:schemeClr val="tx1"/>
                </a:solidFill>
              </a:defRPr>
            </a:lvl2pPr>
            <a:lvl3pPr marL="0" indent="0" algn="ctr">
              <a:buNone/>
              <a:defRPr sz="1400">
                <a:solidFill>
                  <a:schemeClr val="tx1"/>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397441" y="3667976"/>
            <a:ext cx="2978636" cy="898708"/>
          </a:xfrm>
        </p:spPr>
        <p:txBody>
          <a:bodyPr/>
          <a:lstStyle>
            <a:lvl1pPr marL="0" indent="0" algn="ctr">
              <a:buNone/>
              <a:defRPr sz="2000" b="1">
                <a:solidFill>
                  <a:schemeClr val="tx1"/>
                </a:solidFill>
              </a:defRPr>
            </a:lvl1pPr>
            <a:lvl2pPr marL="0" indent="0" algn="ctr">
              <a:buNone/>
              <a:defRPr sz="1800">
                <a:solidFill>
                  <a:schemeClr val="tx1"/>
                </a:solidFill>
              </a:defRPr>
            </a:lvl2pPr>
            <a:lvl3pPr marL="0" indent="0" algn="ctr">
              <a:buNone/>
              <a:defRPr sz="1400">
                <a:solidFill>
                  <a:schemeClr val="tx1"/>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E9D6730-2D11-4DE4-B212-D8505A9A8295}"/>
              </a:ext>
            </a:extLst>
          </p:cNvPr>
          <p:cNvSpPr>
            <a:spLocks noGrp="1"/>
          </p:cNvSpPr>
          <p:nvPr>
            <p:ph type="body" sz="quarter" idx="10"/>
          </p:nvPr>
        </p:nvSpPr>
        <p:spPr>
          <a:xfrm>
            <a:off x="588962" y="1011238"/>
            <a:ext cx="11521440" cy="307777"/>
          </a:xfrm>
        </p:spPr>
        <p:txBody>
          <a:bodyPr vert="horz" wrap="square" lIns="0" tIns="0" rIns="0" bIns="0" rtlCol="0">
            <a:spAutoFit/>
          </a:bodyPr>
          <a:lstStyle>
            <a:lvl1pPr marL="0" indent="0" algn="ctr">
              <a:buNone/>
              <a:defRPr lang="en-US" sz="2000">
                <a:solidFill>
                  <a:schemeClr val="tx1">
                    <a:lumMod val="85000"/>
                    <a:lumOff val="15000"/>
                  </a:schemeClr>
                </a:solidFill>
              </a:defRPr>
            </a:lvl1pPr>
          </a:lstStyle>
          <a:p>
            <a:pPr marL="228600" lvl="0" indent="-228600"/>
            <a:r>
              <a:rPr lang="en-US"/>
              <a:t>Click to edit Master text styles</a:t>
            </a:r>
          </a:p>
        </p:txBody>
      </p:sp>
    </p:spTree>
    <p:extLst>
      <p:ext uri="{BB962C8B-B14F-4D97-AF65-F5344CB8AC3E}">
        <p14:creationId xmlns:p14="http://schemas.microsoft.com/office/powerpoint/2010/main" val="381219088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53967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2384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95025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29761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88523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59830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7862303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718308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75258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32196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3140460"/>
            <a:ext cx="2834640" cy="307777"/>
          </a:xfrm>
        </p:spPr>
        <p:txBody>
          <a:bodyPr anchor="t"/>
          <a:lstStyle>
            <a:lvl1pPr marL="0" indent="0" algn="ctr">
              <a:buNone/>
              <a:defRPr sz="2000" b="0">
                <a:solidFill>
                  <a:srgbClr val="0078D4"/>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64350" y="3140460"/>
            <a:ext cx="2834640" cy="307777"/>
          </a:xfrm>
        </p:spPr>
        <p:txBody>
          <a:bodyPr anchor="t"/>
          <a:lstStyle>
            <a:lvl1pPr marL="0" indent="0" algn="ctr">
              <a:buNone/>
              <a:defRPr sz="2000" b="0">
                <a:solidFill>
                  <a:srgbClr val="0078D4"/>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47195" y="3140460"/>
            <a:ext cx="2834640" cy="307777"/>
          </a:xfrm>
        </p:spPr>
        <p:txBody>
          <a:bodyPr anchor="t"/>
          <a:lstStyle>
            <a:lvl1pPr marL="0" indent="0" algn="ctr">
              <a:buNone/>
              <a:defRPr sz="2000" b="0">
                <a:solidFill>
                  <a:srgbClr val="0078D4"/>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30041" y="3140460"/>
            <a:ext cx="2834640" cy="307777"/>
          </a:xfrm>
        </p:spPr>
        <p:txBody>
          <a:bodyPr anchor="t"/>
          <a:lstStyle>
            <a:lvl1pPr marL="0" indent="0" algn="ctr">
              <a:buNone/>
              <a:defRPr sz="2000" b="0">
                <a:solidFill>
                  <a:srgbClr val="0078D4"/>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2" y="1011238"/>
            <a:ext cx="11521440" cy="307777"/>
          </a:xfrm>
        </p:spPr>
        <p:txBody>
          <a:bodyPr vert="horz" wrap="square" lIns="0" tIns="0" rIns="0" bIns="0" rtlCol="0">
            <a:spAutoFit/>
          </a:bodyPr>
          <a:lstStyle>
            <a:lvl1pPr algn="ctr">
              <a:defRPr lang="en-US" sz="2000">
                <a:solidFill>
                  <a:schemeClr val="tx1">
                    <a:lumMod val="85000"/>
                    <a:lumOff val="15000"/>
                  </a:schemeClr>
                </a:solidFill>
              </a:defRPr>
            </a:lvl1pPr>
          </a:lstStyle>
          <a:p>
            <a:pPr marL="0" lvl="0" indent="0">
              <a:buNone/>
            </a:pPr>
            <a:r>
              <a:rPr lang="en-US"/>
              <a:t>Click to edit Master text styles</a:t>
            </a:r>
          </a:p>
        </p:txBody>
      </p:sp>
      <p:sp>
        <p:nvSpPr>
          <p:cNvPr id="8" name="Text Placeholder 4">
            <a:extLst>
              <a:ext uri="{FF2B5EF4-FFF2-40B4-BE49-F238E27FC236}">
                <a16:creationId xmlns:a16="http://schemas.microsoft.com/office/drawing/2014/main" id="{1719689E-7245-484B-AFDB-4BDD8BC90DFB}"/>
              </a:ext>
            </a:extLst>
          </p:cNvPr>
          <p:cNvSpPr>
            <a:spLocks noGrp="1"/>
          </p:cNvSpPr>
          <p:nvPr>
            <p:ph type="body" sz="quarter" idx="14"/>
          </p:nvPr>
        </p:nvSpPr>
        <p:spPr>
          <a:xfrm>
            <a:off x="372945" y="3820662"/>
            <a:ext cx="2651760" cy="215444"/>
          </a:xfrm>
        </p:spPr>
        <p:txBody>
          <a:bodyPr/>
          <a:lstStyle>
            <a:lvl1pPr marL="0" indent="0" algn="ctr">
              <a:spcAft>
                <a:spcPts val="600"/>
              </a:spcAft>
              <a:buNone/>
              <a:defRPr sz="14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2C7CC678-E177-4A6A-891B-4C63066EF4D5}"/>
              </a:ext>
            </a:extLst>
          </p:cNvPr>
          <p:cNvSpPr>
            <a:spLocks noGrp="1"/>
          </p:cNvSpPr>
          <p:nvPr>
            <p:ph type="body" sz="quarter" idx="15"/>
          </p:nvPr>
        </p:nvSpPr>
        <p:spPr>
          <a:xfrm>
            <a:off x="3255790" y="3820662"/>
            <a:ext cx="2651760" cy="215444"/>
          </a:xfrm>
        </p:spPr>
        <p:txBody>
          <a:bodyPr/>
          <a:lstStyle>
            <a:lvl1pPr marL="0" indent="0" algn="ctr">
              <a:spcAft>
                <a:spcPts val="600"/>
              </a:spcAft>
              <a:buNone/>
              <a:defRPr sz="14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1E22D86C-7028-462F-B828-6486FA9110A5}"/>
              </a:ext>
            </a:extLst>
          </p:cNvPr>
          <p:cNvSpPr>
            <a:spLocks noGrp="1"/>
          </p:cNvSpPr>
          <p:nvPr>
            <p:ph type="body" sz="quarter" idx="16"/>
          </p:nvPr>
        </p:nvSpPr>
        <p:spPr>
          <a:xfrm>
            <a:off x="6138635" y="3820662"/>
            <a:ext cx="2651760" cy="215444"/>
          </a:xfrm>
        </p:spPr>
        <p:txBody>
          <a:bodyPr/>
          <a:lstStyle>
            <a:lvl1pPr marL="0" indent="0" algn="ctr">
              <a:spcAft>
                <a:spcPts val="600"/>
              </a:spcAft>
              <a:buNone/>
              <a:defRPr sz="14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2" name="Text Placeholder 4">
            <a:extLst>
              <a:ext uri="{FF2B5EF4-FFF2-40B4-BE49-F238E27FC236}">
                <a16:creationId xmlns:a16="http://schemas.microsoft.com/office/drawing/2014/main" id="{89D4D02D-D623-4360-BC82-EE80F553F03E}"/>
              </a:ext>
            </a:extLst>
          </p:cNvPr>
          <p:cNvSpPr>
            <a:spLocks noGrp="1"/>
          </p:cNvSpPr>
          <p:nvPr>
            <p:ph type="body" sz="quarter" idx="18"/>
          </p:nvPr>
        </p:nvSpPr>
        <p:spPr>
          <a:xfrm>
            <a:off x="9021481" y="3820662"/>
            <a:ext cx="2651760" cy="215444"/>
          </a:xfrm>
        </p:spPr>
        <p:txBody>
          <a:bodyPr/>
          <a:lstStyle>
            <a:lvl1pPr marL="0" indent="0" algn="ctr">
              <a:spcAft>
                <a:spcPts val="600"/>
              </a:spcAft>
              <a:buNone/>
              <a:defRPr sz="14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3" name="Title 2">
            <a:extLst>
              <a:ext uri="{FF2B5EF4-FFF2-40B4-BE49-F238E27FC236}">
                <a16:creationId xmlns:a16="http://schemas.microsoft.com/office/drawing/2014/main" id="{C6BA4F8C-2043-475B-865C-F6B3B05BAC31}"/>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2119483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504">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72085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4195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55885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53446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667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8332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5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738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6874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1574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4B8979-ECA5-430F-AA82-79BCC7AC5A5E}"/>
              </a:ext>
            </a:extLst>
          </p:cNvPr>
          <p:cNvSpPr/>
          <p:nvPr userDrawn="1"/>
        </p:nvSpPr>
        <p:spPr bwMode="auto">
          <a:xfrm>
            <a:off x="0" y="0"/>
            <a:ext cx="5553856"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89" y="2066090"/>
            <a:ext cx="4143007" cy="1461939"/>
          </a:xfrm>
        </p:spPr>
        <p:txBody>
          <a:bodyPr wrap="square">
            <a:spAutoFit/>
          </a:bodyPr>
          <a:lstStyle>
            <a:lvl1pPr marL="0" indent="0">
              <a:spcBef>
                <a:spcPts val="1200"/>
              </a:spcBef>
              <a:spcAft>
                <a:spcPts val="0"/>
              </a:spcAft>
              <a:buNone/>
              <a:defRPr sz="2000">
                <a:solidFill>
                  <a:schemeClr val="bg1"/>
                </a:solidFill>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0" indent="0">
              <a:spcAft>
                <a:spcPts val="600"/>
              </a:spcAft>
              <a:buNone/>
              <a:defRPr sz="1100">
                <a:solidFill>
                  <a:schemeClr val="bg1"/>
                </a:solidFill>
              </a:defRPr>
            </a:lvl4pPr>
            <a:lvl5pPr marL="0" indent="0">
              <a:spcAft>
                <a:spcPts val="600"/>
              </a:spcAft>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4F06E579-E2AB-4FE6-ABB8-8DD15FCE3ACA}"/>
              </a:ext>
            </a:extLst>
          </p:cNvPr>
          <p:cNvSpPr>
            <a:spLocks noGrp="1"/>
          </p:cNvSpPr>
          <p:nvPr>
            <p:ph type="title"/>
          </p:nvPr>
        </p:nvSpPr>
        <p:spPr>
          <a:xfrm>
            <a:off x="588263" y="457200"/>
            <a:ext cx="4905632"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6350983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080352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587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a:p>
        </p:txBody>
      </p:sp>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5">
                <a:solidFill>
                  <a:schemeClr val="tx2"/>
                </a:solidFill>
                <a:latin typeface="+mj-lt"/>
              </a:defRPr>
            </a:lvl1pPr>
          </a:lstStyle>
          <a:p>
            <a:r>
              <a:rPr lang="en-US"/>
              <a:t>Click to edit Master title style</a:t>
            </a:r>
          </a:p>
        </p:txBody>
      </p:sp>
    </p:spTree>
    <p:extLst>
      <p:ext uri="{BB962C8B-B14F-4D97-AF65-F5344CB8AC3E}">
        <p14:creationId xmlns:p14="http://schemas.microsoft.com/office/powerpoint/2010/main" val="346256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7734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181488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92282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2494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755339"/>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394972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52928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5507737" cy="553998"/>
          </a:xfrm>
        </p:spPr>
        <p:txBody>
          <a:bodyPr/>
          <a:lstStyle>
            <a:lvl1pPr>
              <a:defRPr>
                <a:gradFill>
                  <a:gsLst>
                    <a:gs pos="1250">
                      <a:schemeClr val="tx1"/>
                    </a:gs>
                    <a:gs pos="100000">
                      <a:schemeClr val="tx1"/>
                    </a:gs>
                  </a:gsLst>
                  <a:lin ang="5400000" scaled="0"/>
                </a:gradFill>
              </a:defRPr>
            </a:lvl1pPr>
          </a:lstStyle>
          <a:p>
            <a:r>
              <a:rPr lang="en-US"/>
              <a:t>Click to edit Master title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8263" y="1917700"/>
            <a:ext cx="5216286" cy="2698819"/>
          </a:xfrm>
        </p:spPr>
        <p:txBody>
          <a:bodyPr/>
          <a:lstStyle>
            <a:lvl1pPr marL="0" indent="0">
              <a:spcBef>
                <a:spcPts val="1200"/>
              </a:spcBef>
              <a:spcAft>
                <a:spcPts val="600"/>
              </a:spcAft>
              <a:buNone/>
              <a:defRPr/>
            </a:lvl1pPr>
            <a:lvl2pPr marL="0" indent="0">
              <a:spcBef>
                <a:spcPts val="1200"/>
              </a:spcBef>
              <a:buNone/>
              <a:defRPr/>
            </a:lvl2pPr>
            <a:lvl3pPr marL="0" indent="0">
              <a:spcBef>
                <a:spcPts val="1200"/>
              </a:spcBef>
              <a:buNone/>
              <a:defRPr/>
            </a:lvl3pPr>
            <a:lvl4pPr marL="0" indent="0">
              <a:spcBef>
                <a:spcPts val="1200"/>
              </a:spcBef>
              <a:buNone/>
              <a:defRPr/>
            </a:lvl4pPr>
            <a:lvl5pPr marL="0" indent="0">
              <a:spcBef>
                <a:spcPts val="12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052F87D-2762-4877-AE88-7EF36DE71B7E}"/>
              </a:ext>
            </a:extLst>
          </p:cNvPr>
          <p:cNvSpPr/>
          <p:nvPr userDrawn="1"/>
        </p:nvSpPr>
        <p:spPr bwMode="auto">
          <a:xfrm>
            <a:off x="6391516" y="0"/>
            <a:ext cx="580048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5B483491-382E-4CE5-9F93-161ACC6F414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0267" t="14440" r="869" b="54156"/>
          <a:stretch/>
        </p:blipFill>
        <p:spPr>
          <a:xfrm>
            <a:off x="13716000" y="-342628"/>
            <a:ext cx="1279358" cy="2153654"/>
          </a:xfrm>
          <a:prstGeom prst="rect">
            <a:avLst/>
          </a:prstGeom>
        </p:spPr>
      </p:pic>
      <p:pic>
        <p:nvPicPr>
          <p:cNvPr id="8" name="Picture 7">
            <a:extLst>
              <a:ext uri="{FF2B5EF4-FFF2-40B4-BE49-F238E27FC236}">
                <a16:creationId xmlns:a16="http://schemas.microsoft.com/office/drawing/2014/main" id="{5CBB6F3A-634D-40AA-B84C-F4815CC1820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0267" t="55230" r="2702" b="23190"/>
          <a:stretch/>
        </p:blipFill>
        <p:spPr>
          <a:xfrm>
            <a:off x="13487399" y="5378115"/>
            <a:ext cx="1155032" cy="1479885"/>
          </a:xfrm>
          <a:prstGeom prst="rect">
            <a:avLst/>
          </a:prstGeom>
        </p:spPr>
      </p:pic>
    </p:spTree>
    <p:extLst>
      <p:ext uri="{BB962C8B-B14F-4D97-AF65-F5344CB8AC3E}">
        <p14:creationId xmlns:p14="http://schemas.microsoft.com/office/powerpoint/2010/main" val="205516844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4857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687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4878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673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156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14401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9674218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2462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7060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78232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5507737" cy="553998"/>
          </a:xfrm>
        </p:spPr>
        <p:txBody>
          <a:bodyPr/>
          <a:lstStyle>
            <a:lvl1pPr>
              <a:defRPr>
                <a:gradFill>
                  <a:gsLst>
                    <a:gs pos="1250">
                      <a:schemeClr val="tx1"/>
                    </a:gs>
                    <a:gs pos="100000">
                      <a:schemeClr val="tx1"/>
                    </a:gs>
                  </a:gsLst>
                  <a:lin ang="5400000" scaled="0"/>
                </a:gradFill>
              </a:defRPr>
            </a:lvl1pPr>
          </a:lstStyle>
          <a:p>
            <a:r>
              <a:rPr lang="en-US"/>
              <a:t>Click to edit Master title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6286" cy="2698819"/>
          </a:xfrm>
        </p:spPr>
        <p:txBody>
          <a:bodyPr/>
          <a:lstStyle>
            <a:lvl1pPr marL="0" indent="0">
              <a:spcBef>
                <a:spcPts val="1200"/>
              </a:spcBef>
              <a:spcAft>
                <a:spcPts val="600"/>
              </a:spcAft>
              <a:buNone/>
              <a:defRPr/>
            </a:lvl1pPr>
            <a:lvl2pPr marL="0" indent="0">
              <a:spcBef>
                <a:spcPts val="1200"/>
              </a:spcBef>
              <a:buNone/>
              <a:defRPr/>
            </a:lvl2pPr>
            <a:lvl3pPr marL="0" indent="0">
              <a:spcBef>
                <a:spcPts val="1200"/>
              </a:spcBef>
              <a:buNone/>
              <a:defRPr/>
            </a:lvl3pPr>
            <a:lvl4pPr marL="0" indent="0">
              <a:spcBef>
                <a:spcPts val="1200"/>
              </a:spcBef>
              <a:buNone/>
              <a:defRPr/>
            </a:lvl4pPr>
            <a:lvl5pPr marL="0" indent="0">
              <a:spcBef>
                <a:spcPts val="12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052F87D-2762-4877-AE88-7EF36DE71B7E}"/>
              </a:ext>
            </a:extLst>
          </p:cNvPr>
          <p:cNvSpPr/>
          <p:nvPr userDrawn="1"/>
        </p:nvSpPr>
        <p:spPr bwMode="auto">
          <a:xfrm>
            <a:off x="6391516" y="0"/>
            <a:ext cx="580048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5B483491-382E-4CE5-9F93-161ACC6F414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0267" t="14440" r="869" b="54156"/>
          <a:stretch/>
        </p:blipFill>
        <p:spPr>
          <a:xfrm>
            <a:off x="13716000" y="-342628"/>
            <a:ext cx="1279358" cy="2153654"/>
          </a:xfrm>
          <a:prstGeom prst="rect">
            <a:avLst/>
          </a:prstGeom>
        </p:spPr>
      </p:pic>
      <p:pic>
        <p:nvPicPr>
          <p:cNvPr id="8" name="Picture 7">
            <a:extLst>
              <a:ext uri="{FF2B5EF4-FFF2-40B4-BE49-F238E27FC236}">
                <a16:creationId xmlns:a16="http://schemas.microsoft.com/office/drawing/2014/main" id="{5CBB6F3A-634D-40AA-B84C-F4815CC1820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0267" t="55230" r="2702" b="23190"/>
          <a:stretch/>
        </p:blipFill>
        <p:spPr>
          <a:xfrm>
            <a:off x="13487399" y="5378115"/>
            <a:ext cx="1155032" cy="1479885"/>
          </a:xfrm>
          <a:prstGeom prst="rect">
            <a:avLst/>
          </a:prstGeom>
        </p:spPr>
      </p:pic>
    </p:spTree>
    <p:extLst>
      <p:ext uri="{BB962C8B-B14F-4D97-AF65-F5344CB8AC3E}">
        <p14:creationId xmlns:p14="http://schemas.microsoft.com/office/powerpoint/2010/main" val="50851607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78850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5433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244707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94083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8376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368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423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646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068462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987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theme" Target="../theme/theme2.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image" Target="../media/image1.emf"/><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image" Target="../media/image2.emf"/><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theme" Target="../theme/theme4.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 Id="rId9"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image" Target="../media/image24.emf"/><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6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9"/>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856B3F60-1E68-4E06-B960-E2EDCBA29A14}"/>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pic>
        <p:nvPicPr>
          <p:cNvPr id="51" name="NEW Brand Colors 2018">
            <a:extLst>
              <a:ext uri="{FF2B5EF4-FFF2-40B4-BE49-F238E27FC236}">
                <a16:creationId xmlns:a16="http://schemas.microsoft.com/office/drawing/2014/main" id="{5DBF6CAD-DCCE-4004-BA33-F44DD780B1C8}"/>
              </a:ext>
            </a:extLst>
          </p:cNvPr>
          <p:cNvPicPr>
            <a:picLocks noChangeAspect="1"/>
          </p:cNvPicPr>
          <p:nvPr userDrawn="1"/>
        </p:nvPicPr>
        <p:blipFill>
          <a:blip r:embed="rId40"/>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0A92D3E8-6A32-4C0D-B19E-C4BE3A41633B}"/>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EFB9ACAB-420C-4C86-9DDE-59A75BD5702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EC71AFF-2B22-4F3C-A2A0-C7B4A5BB64A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990D79F-51E9-4FC8-8D35-FDB6B4680C1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E2BBA0D-F767-4B02-9D09-CB93E9B511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0B3F08-F506-42EA-9983-56B76C7CE325}"/>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3B9B17D-E05D-4635-B49A-97EDDB10A20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E3E0238-B977-40BE-9326-EE484CC4E9C2}"/>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7C0AAB9-B477-4389-943D-01DF36E5462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7856993-7F37-453B-9D47-ABA4105B45BE}"/>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DB5BA16-B847-4BD2-877B-5CAF24BD2D90}"/>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9F6955F-29C1-414B-9127-5B687076C7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45337E-093F-4FCC-B861-920E98591CC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AB10537-F705-476C-8F8A-5427D56B524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0E72D6-B6E3-4F2D-9FAB-DF816E967A8A}"/>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CB2C1D4-4E42-4555-817B-18728D74A9C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1257EAA-F136-47EE-B00D-BB5D8F6AF6F0}"/>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700E22-924C-4681-8177-0289183B6C2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0BDDC7-4625-46AE-9A15-63849A488A5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D86DF2-AD88-4DA2-B297-044F4F654F2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3ABEF35-E98E-4C0E-B815-12B566B5A2FD}"/>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F695FD-0FE4-41B7-A32D-AD880C84E7A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21A5652-C924-4C7D-B3A3-084B45BAE35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7C7E2F6-A3C4-4AF9-8AC6-72790092B63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7723AE1-608E-4B53-8FE7-1D6111CAC09A}"/>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30073C-CBC1-4A43-A384-13698736704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49482A7-E02F-4CCB-902A-299E75AC3FB7}"/>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840323F-8D15-43D1-8E80-22E6230151EA}"/>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BF43299-6506-44C8-8ED1-A69D127E2F1C}"/>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059FC81-7A60-4469-A273-9A2AEB773D1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301F104-C119-4E13-856B-6E2AEBBC73D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D9B82E-0BA1-42A1-A157-3F9C11A1454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FEDB97D-5589-42F3-8B2A-9A5421C0B8D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E3F606D-9120-4C3F-A53D-62B03AB1C64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95B0A33-20BA-4E87-86E7-45BD13217EB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0119B20D-089B-4626-9C06-F9677B2016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6C962C92-9750-4F5B-B7FC-1D2184A8BA0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47228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guide id="32" orient="horz" pos="888">
          <p15:clr>
            <a:srgbClr val="C35EA4"/>
          </p15:clr>
        </p15:guide>
        <p15:guide id="33" orient="horz" pos="2304">
          <p15:clr>
            <a:srgbClr val="C35EA4"/>
          </p15:clr>
        </p15:guide>
        <p15:guide id="34" orient="horz" pos="302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077677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99685786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762697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811"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183331896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6607296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emf"/><Relationship Id="rId7" Type="http://schemas.openxmlformats.org/officeDocument/2006/relationships/image" Target="../media/image52.svg"/><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emf"/><Relationship Id="rId7" Type="http://schemas.openxmlformats.org/officeDocument/2006/relationships/image" Target="../media/image52.svg"/><Relationship Id="rId12" Type="http://schemas.openxmlformats.org/officeDocument/2006/relationships/image" Target="../media/image57.sv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svg"/><Relationship Id="rId10" Type="http://schemas.openxmlformats.org/officeDocument/2006/relationships/image" Target="../media/image55.emf"/><Relationship Id="rId4" Type="http://schemas.openxmlformats.org/officeDocument/2006/relationships/image" Target="../media/image49.png"/><Relationship Id="rId9" Type="http://schemas.openxmlformats.org/officeDocument/2006/relationships/image" Target="../media/image54.svg"/></Relationships>
</file>

<file path=ppt/slides/_rels/slide12.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68.emf"/><Relationship Id="rId18" Type="http://schemas.openxmlformats.org/officeDocument/2006/relationships/image" Target="../media/image73.svg"/><Relationship Id="rId3" Type="http://schemas.openxmlformats.org/officeDocument/2006/relationships/image" Target="../media/image59.emf"/><Relationship Id="rId21" Type="http://schemas.openxmlformats.org/officeDocument/2006/relationships/image" Target="../media/image74.png"/><Relationship Id="rId7" Type="http://schemas.openxmlformats.org/officeDocument/2006/relationships/image" Target="../media/image63.emf"/><Relationship Id="rId12" Type="http://schemas.openxmlformats.org/officeDocument/2006/relationships/image" Target="../media/image67.svg"/><Relationship Id="rId17" Type="http://schemas.openxmlformats.org/officeDocument/2006/relationships/image" Target="../media/image72.png"/><Relationship Id="rId2" Type="http://schemas.openxmlformats.org/officeDocument/2006/relationships/notesSlide" Target="../notesSlides/notesSlide12.xml"/><Relationship Id="rId16" Type="http://schemas.openxmlformats.org/officeDocument/2006/relationships/image" Target="../media/image71.emf"/><Relationship Id="rId20" Type="http://schemas.openxmlformats.org/officeDocument/2006/relationships/image" Target="../media/image38.svg"/><Relationship Id="rId1" Type="http://schemas.openxmlformats.org/officeDocument/2006/relationships/slideLayout" Target="../slideLayouts/slideLayout46.xml"/><Relationship Id="rId6" Type="http://schemas.openxmlformats.org/officeDocument/2006/relationships/image" Target="../media/image62.svg"/><Relationship Id="rId11" Type="http://schemas.openxmlformats.org/officeDocument/2006/relationships/image" Target="../media/image66.png"/><Relationship Id="rId24" Type="http://schemas.openxmlformats.org/officeDocument/2006/relationships/image" Target="../media/image52.svg"/><Relationship Id="rId5" Type="http://schemas.openxmlformats.org/officeDocument/2006/relationships/image" Target="../media/image61.png"/><Relationship Id="rId15" Type="http://schemas.openxmlformats.org/officeDocument/2006/relationships/image" Target="../media/image70.svg"/><Relationship Id="rId23" Type="http://schemas.openxmlformats.org/officeDocument/2006/relationships/image" Target="../media/image51.png"/><Relationship Id="rId10" Type="http://schemas.openxmlformats.org/officeDocument/2006/relationships/image" Target="../media/image48.emf"/><Relationship Id="rId19" Type="http://schemas.openxmlformats.org/officeDocument/2006/relationships/image" Target="../media/image37.png"/><Relationship Id="rId4" Type="http://schemas.openxmlformats.org/officeDocument/2006/relationships/image" Target="../media/image60.jpg"/><Relationship Id="rId9" Type="http://schemas.openxmlformats.org/officeDocument/2006/relationships/image" Target="../media/image65.emf"/><Relationship Id="rId14" Type="http://schemas.openxmlformats.org/officeDocument/2006/relationships/image" Target="../media/image69.png"/><Relationship Id="rId22" Type="http://schemas.openxmlformats.org/officeDocument/2006/relationships/image" Target="../media/image75.svg"/></Relationships>
</file>

<file path=ppt/slides/_rels/slide15.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image" Target="../media/image67.svg"/><Relationship Id="rId18" Type="http://schemas.openxmlformats.org/officeDocument/2006/relationships/image" Target="../media/image72.png"/><Relationship Id="rId3" Type="http://schemas.openxmlformats.org/officeDocument/2006/relationships/image" Target="../media/image59.emf"/><Relationship Id="rId21" Type="http://schemas.openxmlformats.org/officeDocument/2006/relationships/image" Target="../media/image38.svg"/><Relationship Id="rId7" Type="http://schemas.openxmlformats.org/officeDocument/2006/relationships/image" Target="../media/image55.emf"/><Relationship Id="rId12" Type="http://schemas.openxmlformats.org/officeDocument/2006/relationships/image" Target="../media/image66.png"/><Relationship Id="rId17" Type="http://schemas.openxmlformats.org/officeDocument/2006/relationships/image" Target="../media/image71.emf"/><Relationship Id="rId25" Type="http://schemas.openxmlformats.org/officeDocument/2006/relationships/image" Target="../media/image77.svg"/><Relationship Id="rId2" Type="http://schemas.openxmlformats.org/officeDocument/2006/relationships/notesSlide" Target="../notesSlides/notesSlide13.xml"/><Relationship Id="rId16" Type="http://schemas.openxmlformats.org/officeDocument/2006/relationships/image" Target="../media/image70.svg"/><Relationship Id="rId20" Type="http://schemas.openxmlformats.org/officeDocument/2006/relationships/image" Target="../media/image37.png"/><Relationship Id="rId1" Type="http://schemas.openxmlformats.org/officeDocument/2006/relationships/slideLayout" Target="../slideLayouts/slideLayout46.xml"/><Relationship Id="rId6" Type="http://schemas.openxmlformats.org/officeDocument/2006/relationships/image" Target="../media/image62.svg"/><Relationship Id="rId11" Type="http://schemas.openxmlformats.org/officeDocument/2006/relationships/image" Target="../media/image48.emf"/><Relationship Id="rId24" Type="http://schemas.openxmlformats.org/officeDocument/2006/relationships/image" Target="../media/image76.png"/><Relationship Id="rId5" Type="http://schemas.openxmlformats.org/officeDocument/2006/relationships/image" Target="../media/image61.png"/><Relationship Id="rId15" Type="http://schemas.openxmlformats.org/officeDocument/2006/relationships/image" Target="../media/image69.png"/><Relationship Id="rId23" Type="http://schemas.openxmlformats.org/officeDocument/2006/relationships/image" Target="../media/image75.svg"/><Relationship Id="rId10" Type="http://schemas.openxmlformats.org/officeDocument/2006/relationships/image" Target="../media/image65.emf"/><Relationship Id="rId19" Type="http://schemas.openxmlformats.org/officeDocument/2006/relationships/image" Target="../media/image73.svg"/><Relationship Id="rId4" Type="http://schemas.openxmlformats.org/officeDocument/2006/relationships/image" Target="../media/image60.jpg"/><Relationship Id="rId9" Type="http://schemas.openxmlformats.org/officeDocument/2006/relationships/image" Target="../media/image64.emf"/><Relationship Id="rId14" Type="http://schemas.openxmlformats.org/officeDocument/2006/relationships/image" Target="../media/image68.emf"/><Relationship Id="rId22"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46.xml"/><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4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61.png"/><Relationship Id="rId18" Type="http://schemas.openxmlformats.org/officeDocument/2006/relationships/image" Target="../media/image95.svg"/><Relationship Id="rId3" Type="http://schemas.openxmlformats.org/officeDocument/2006/relationships/image" Target="../media/image91.emf"/><Relationship Id="rId7" Type="http://schemas.openxmlformats.org/officeDocument/2006/relationships/image" Target="../media/image59.emf"/><Relationship Id="rId12" Type="http://schemas.openxmlformats.org/officeDocument/2006/relationships/image" Target="../media/image93.svg"/><Relationship Id="rId17" Type="http://schemas.openxmlformats.org/officeDocument/2006/relationships/image" Target="../media/image94.png"/><Relationship Id="rId2" Type="http://schemas.openxmlformats.org/officeDocument/2006/relationships/notesSlide" Target="../notesSlides/notesSlide20.xml"/><Relationship Id="rId16" Type="http://schemas.openxmlformats.org/officeDocument/2006/relationships/image" Target="../media/image75.svg"/><Relationship Id="rId20" Type="http://schemas.openxmlformats.org/officeDocument/2006/relationships/image" Target="../media/image52.svg"/><Relationship Id="rId1" Type="http://schemas.openxmlformats.org/officeDocument/2006/relationships/slideLayout" Target="../slideLayouts/slideLayout46.xml"/><Relationship Id="rId6" Type="http://schemas.openxmlformats.org/officeDocument/2006/relationships/image" Target="../media/image65.emf"/><Relationship Id="rId11" Type="http://schemas.openxmlformats.org/officeDocument/2006/relationships/image" Target="../media/image92.png"/><Relationship Id="rId5" Type="http://schemas.openxmlformats.org/officeDocument/2006/relationships/image" Target="../media/image68.emf"/><Relationship Id="rId15" Type="http://schemas.openxmlformats.org/officeDocument/2006/relationships/image" Target="../media/image74.png"/><Relationship Id="rId10" Type="http://schemas.openxmlformats.org/officeDocument/2006/relationships/image" Target="../media/image50.svg"/><Relationship Id="rId19" Type="http://schemas.openxmlformats.org/officeDocument/2006/relationships/image" Target="../media/image51.png"/><Relationship Id="rId4" Type="http://schemas.openxmlformats.org/officeDocument/2006/relationships/image" Target="../media/image63.emf"/><Relationship Id="rId9" Type="http://schemas.openxmlformats.org/officeDocument/2006/relationships/image" Target="../media/image49.png"/><Relationship Id="rId14" Type="http://schemas.openxmlformats.org/officeDocument/2006/relationships/image" Target="../media/image62.svg"/></Relationships>
</file>

<file path=ppt/slides/_rels/slide26.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93.svg"/><Relationship Id="rId18" Type="http://schemas.openxmlformats.org/officeDocument/2006/relationships/image" Target="../media/image94.png"/><Relationship Id="rId3" Type="http://schemas.openxmlformats.org/officeDocument/2006/relationships/image" Target="../media/image91.emf"/><Relationship Id="rId21" Type="http://schemas.openxmlformats.org/officeDocument/2006/relationships/image" Target="../media/image97.svg"/><Relationship Id="rId7" Type="http://schemas.openxmlformats.org/officeDocument/2006/relationships/image" Target="../media/image59.emf"/><Relationship Id="rId12" Type="http://schemas.openxmlformats.org/officeDocument/2006/relationships/image" Target="../media/image92.png"/><Relationship Id="rId17" Type="http://schemas.openxmlformats.org/officeDocument/2006/relationships/image" Target="../media/image75.svg"/><Relationship Id="rId2" Type="http://schemas.openxmlformats.org/officeDocument/2006/relationships/notesSlide" Target="../notesSlides/notesSlide21.xml"/><Relationship Id="rId16" Type="http://schemas.openxmlformats.org/officeDocument/2006/relationships/image" Target="../media/image74.png"/><Relationship Id="rId20" Type="http://schemas.openxmlformats.org/officeDocument/2006/relationships/image" Target="../media/image96.png"/><Relationship Id="rId1" Type="http://schemas.openxmlformats.org/officeDocument/2006/relationships/slideLayout" Target="../slideLayouts/slideLayout46.xml"/><Relationship Id="rId6" Type="http://schemas.openxmlformats.org/officeDocument/2006/relationships/image" Target="../media/image65.emf"/><Relationship Id="rId11" Type="http://schemas.openxmlformats.org/officeDocument/2006/relationships/image" Target="../media/image50.svg"/><Relationship Id="rId5" Type="http://schemas.openxmlformats.org/officeDocument/2006/relationships/image" Target="../media/image68.emf"/><Relationship Id="rId15" Type="http://schemas.openxmlformats.org/officeDocument/2006/relationships/image" Target="../media/image62.svg"/><Relationship Id="rId23" Type="http://schemas.openxmlformats.org/officeDocument/2006/relationships/image" Target="../media/image52.svg"/><Relationship Id="rId10" Type="http://schemas.openxmlformats.org/officeDocument/2006/relationships/image" Target="../media/image49.png"/><Relationship Id="rId19" Type="http://schemas.openxmlformats.org/officeDocument/2006/relationships/image" Target="../media/image95.svg"/><Relationship Id="rId4" Type="http://schemas.openxmlformats.org/officeDocument/2006/relationships/image" Target="../media/image63.emf"/><Relationship Id="rId9" Type="http://schemas.openxmlformats.org/officeDocument/2006/relationships/image" Target="../media/image55.emf"/><Relationship Id="rId14" Type="http://schemas.openxmlformats.org/officeDocument/2006/relationships/image" Target="../media/image61.png"/><Relationship Id="rId22"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51.png"/><Relationship Id="rId3" Type="http://schemas.openxmlformats.org/officeDocument/2006/relationships/image" Target="../media/image65.emf"/><Relationship Id="rId7" Type="http://schemas.openxmlformats.org/officeDocument/2006/relationships/image" Target="../media/image96.png"/><Relationship Id="rId12" Type="http://schemas.openxmlformats.org/officeDocument/2006/relationships/image" Target="../media/image50.svg"/><Relationship Id="rId2" Type="http://schemas.openxmlformats.org/officeDocument/2006/relationships/notesSlide" Target="../notesSlides/notesSlide22.xml"/><Relationship Id="rId1" Type="http://schemas.openxmlformats.org/officeDocument/2006/relationships/slideLayout" Target="../slideLayouts/slideLayout46.xml"/><Relationship Id="rId6" Type="http://schemas.openxmlformats.org/officeDocument/2006/relationships/image" Target="../media/image55.emf"/><Relationship Id="rId11" Type="http://schemas.openxmlformats.org/officeDocument/2006/relationships/image" Target="../media/image49.png"/><Relationship Id="rId5" Type="http://schemas.openxmlformats.org/officeDocument/2006/relationships/image" Target="../media/image48.emf"/><Relationship Id="rId10" Type="http://schemas.openxmlformats.org/officeDocument/2006/relationships/image" Target="../media/image57.svg"/><Relationship Id="rId4" Type="http://schemas.openxmlformats.org/officeDocument/2006/relationships/image" Target="../media/image59.emf"/><Relationship Id="rId9" Type="http://schemas.openxmlformats.org/officeDocument/2006/relationships/image" Target="../media/image56.png"/><Relationship Id="rId14" Type="http://schemas.openxmlformats.org/officeDocument/2006/relationships/image" Target="../media/image52.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104.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104.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4.svg"/><Relationship Id="rId1" Type="http://schemas.openxmlformats.org/officeDocument/2006/relationships/slideLayout" Target="../slideLayouts/slideLayout46.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4.xml"/></Relationships>
</file>

<file path=ppt/slides/_rels/slide41.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110.jpeg"/><Relationship Id="rId18" Type="http://schemas.openxmlformats.org/officeDocument/2006/relationships/image" Target="../media/image115.png"/><Relationship Id="rId3" Type="http://schemas.openxmlformats.org/officeDocument/2006/relationships/image" Target="../media/image59.emf"/><Relationship Id="rId7" Type="http://schemas.openxmlformats.org/officeDocument/2006/relationships/image" Target="../media/image104.jpeg"/><Relationship Id="rId12" Type="http://schemas.openxmlformats.org/officeDocument/2006/relationships/image" Target="../media/image109.jpeg"/><Relationship Id="rId17" Type="http://schemas.openxmlformats.org/officeDocument/2006/relationships/image" Target="../media/image114.png"/><Relationship Id="rId2" Type="http://schemas.openxmlformats.org/officeDocument/2006/relationships/notesSlide" Target="../notesSlides/notesSlide34.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104.xml"/><Relationship Id="rId6" Type="http://schemas.openxmlformats.org/officeDocument/2006/relationships/image" Target="../media/image103.jpeg"/><Relationship Id="rId11" Type="http://schemas.openxmlformats.org/officeDocument/2006/relationships/image" Target="../media/image108.jpeg"/><Relationship Id="rId5" Type="http://schemas.openxmlformats.org/officeDocument/2006/relationships/image" Target="../media/image102.jpeg"/><Relationship Id="rId15" Type="http://schemas.openxmlformats.org/officeDocument/2006/relationships/image" Target="../media/image112.emf"/><Relationship Id="rId10" Type="http://schemas.openxmlformats.org/officeDocument/2006/relationships/image" Target="../media/image107.jpeg"/><Relationship Id="rId19" Type="http://schemas.openxmlformats.org/officeDocument/2006/relationships/image" Target="../media/image116.png"/><Relationship Id="rId4" Type="http://schemas.openxmlformats.org/officeDocument/2006/relationships/image" Target="../media/image101.png"/><Relationship Id="rId9" Type="http://schemas.openxmlformats.org/officeDocument/2006/relationships/image" Target="../media/image106.jpeg"/><Relationship Id="rId1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35.xml"/><Relationship Id="rId1" Type="http://schemas.openxmlformats.org/officeDocument/2006/relationships/slideLayout" Target="../slideLayouts/slideLayout10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4.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10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data-factory/solution-templates-introduction" TargetMode="External"/><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hyperlink" Target="https://nam06.safelinks.protection.outlook.com/?url=https%3A%2F%2Fmicrosoft.sharepoint.com%2Fteams%2Fengineeringengage%2FLists%2FsubmissionsAZDF%2FItem%2Fnewifs.aspx%3FList%3D80621b1e%252D2719%252D475e%252Da4a8%252D4049de601808%26Source%3Dhttps%253A%252F%252Fmicrosoft%252Esharepoint%252Ecom%252Fteams%252Fengineeringengage%26Web%3D425aa767%252D12d1%252D46c0%252Daff6%252D825470d2fcd9&amp;data=02%7C01%7Cqingyue.wang%40microsoft.com%7C39802281cf2744c4b5db08d700871d11%7C72f988bf86f141af91ab2d7cd011db47%7C1%7C0%7C636978452618248236&amp;sdata=ypA%2Fp6jTqu9UGLZu9KoBjOiOjdIqmyz5jTHa9TDKpGs%3D&amp;reserved=0" TargetMode="External"/><Relationship Id="rId4" Type="http://schemas.openxmlformats.org/officeDocument/2006/relationships/hyperlink" Target="https://docs.microsoft.com/en-us/azure/data-factory/whitepaper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5.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2.svg"/><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image" Target="../media/image34.svg"/><Relationship Id="rId11" Type="http://schemas.openxmlformats.org/officeDocument/2006/relationships/image" Target="../media/image41.png"/><Relationship Id="rId5" Type="http://schemas.openxmlformats.org/officeDocument/2006/relationships/image" Target="../media/image33.png"/><Relationship Id="rId15" Type="http://schemas.openxmlformats.org/officeDocument/2006/relationships/image" Target="../media/image47.png"/><Relationship Id="rId10" Type="http://schemas.openxmlformats.org/officeDocument/2006/relationships/image" Target="../media/image40.svg"/><Relationship Id="rId4" Type="http://schemas.openxmlformats.org/officeDocument/2006/relationships/image" Target="../media/image32.svg"/><Relationship Id="rId9" Type="http://schemas.openxmlformats.org/officeDocument/2006/relationships/image" Target="../media/image39.png"/><Relationship Id="rId14" Type="http://schemas.openxmlformats.org/officeDocument/2006/relationships/image" Target="../media/image46.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ABDF-792C-4F05-8804-96F5623ABC79}"/>
              </a:ext>
            </a:extLst>
          </p:cNvPr>
          <p:cNvSpPr>
            <a:spLocks noGrp="1"/>
          </p:cNvSpPr>
          <p:nvPr>
            <p:ph type="title"/>
          </p:nvPr>
        </p:nvSpPr>
        <p:spPr>
          <a:xfrm>
            <a:off x="584200" y="2425780"/>
            <a:ext cx="9144000" cy="1107996"/>
          </a:xfrm>
        </p:spPr>
        <p:txBody>
          <a:bodyPr/>
          <a:lstStyle/>
          <a:p>
            <a:r>
              <a:rPr lang="en-US" dirty="0"/>
              <a:t>Data Movement Using ADF:</a:t>
            </a:r>
            <a:br>
              <a:rPr lang="en-US" dirty="0"/>
            </a:br>
            <a:r>
              <a:rPr lang="en-US" dirty="0"/>
              <a:t>Patterns and Best Practices</a:t>
            </a:r>
          </a:p>
        </p:txBody>
      </p:sp>
      <p:sp>
        <p:nvSpPr>
          <p:cNvPr id="3" name="Text Placeholder 2">
            <a:extLst>
              <a:ext uri="{FF2B5EF4-FFF2-40B4-BE49-F238E27FC236}">
                <a16:creationId xmlns:a16="http://schemas.microsoft.com/office/drawing/2014/main" id="{31DF4288-8AEF-4E63-AA51-31AAC7A4A941}"/>
              </a:ext>
            </a:extLst>
          </p:cNvPr>
          <p:cNvSpPr>
            <a:spLocks noGrp="1"/>
          </p:cNvSpPr>
          <p:nvPr>
            <p:ph type="body" sz="quarter" idx="12"/>
          </p:nvPr>
        </p:nvSpPr>
        <p:spPr>
          <a:xfrm>
            <a:off x="584200" y="3962400"/>
            <a:ext cx="9144000" cy="615553"/>
          </a:xfrm>
        </p:spPr>
        <p:txBody>
          <a:bodyPr/>
          <a:lstStyle/>
          <a:p>
            <a:r>
              <a:rPr lang="en-US"/>
              <a:t>Shirley Wang, ADF PM, shwang@microsoft.com</a:t>
            </a:r>
          </a:p>
          <a:p>
            <a:r>
              <a:rPr lang="en-US"/>
              <a:t>Linda Wang, ADF PM, jingwang@microsoft.com</a:t>
            </a:r>
          </a:p>
        </p:txBody>
      </p:sp>
    </p:spTree>
    <p:extLst>
      <p:ext uri="{BB962C8B-B14F-4D97-AF65-F5344CB8AC3E}">
        <p14:creationId xmlns:p14="http://schemas.microsoft.com/office/powerpoint/2010/main" val="243245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BA634DA-1264-438E-A3F0-99DF91E89C18}"/>
              </a:ext>
            </a:extLst>
          </p:cNvPr>
          <p:cNvSpPr/>
          <p:nvPr/>
        </p:nvSpPr>
        <p:spPr>
          <a:xfrm>
            <a:off x="7680224" y="3041445"/>
            <a:ext cx="1186558" cy="215946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a:cs typeface="Segoe UI" pitchFamily="34" charset="0"/>
            </a:endParaRPr>
          </a:p>
        </p:txBody>
      </p:sp>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Case #1: Large ISV in big data analytics</a:t>
            </a:r>
          </a:p>
        </p:txBody>
      </p:sp>
      <p:sp>
        <p:nvSpPr>
          <p:cNvPr id="11" name="Rectangle 10">
            <a:extLst>
              <a:ext uri="{FF2B5EF4-FFF2-40B4-BE49-F238E27FC236}">
                <a16:creationId xmlns:a16="http://schemas.microsoft.com/office/drawing/2014/main" id="{1F249968-C787-4154-A40E-158DD0441BFC}"/>
              </a:ext>
            </a:extLst>
          </p:cNvPr>
          <p:cNvSpPr/>
          <p:nvPr/>
        </p:nvSpPr>
        <p:spPr>
          <a:xfrm>
            <a:off x="523903" y="1208587"/>
            <a:ext cx="10087562" cy="369332"/>
          </a:xfrm>
          <a:prstGeom prst="rect">
            <a:avLst/>
          </a:prstGeom>
        </p:spPr>
        <p:txBody>
          <a:bodyPr wrap="square" tIns="0" bIns="0" anchor="t">
            <a:spAutoFit/>
          </a:bodyPr>
          <a:lstStyle/>
          <a:p>
            <a:pPr marL="0" marR="0" lvl="0" indent="0" defTabSz="914049" rtl="0" eaLnBrk="1" fontAlgn="auto" latinLnBrk="0" hangingPunct="1">
              <a:lnSpc>
                <a:spcPct val="100000"/>
              </a:lnSpc>
              <a:spcBef>
                <a:spcPts val="0"/>
              </a:spcBef>
              <a:spcAft>
                <a:spcPts val="2400"/>
              </a:spcAft>
              <a:buClrTx/>
              <a:buSzTx/>
              <a:buFontTx/>
              <a:buNone/>
              <a:tabLst/>
              <a:defRPr/>
            </a:pPr>
            <a:r>
              <a:rPr lang="en-US" sz="2400" kern="0">
                <a:solidFill>
                  <a:srgbClr val="0078D7"/>
                </a:solidFill>
                <a:latin typeface="Segoe UI Semibold" panose="020B0502040204020203" pitchFamily="34" charset="0"/>
                <a:ea typeface="Segoe UI Semilight" charset="0"/>
                <a:cs typeface="Segoe UI Semibold" panose="020B0502040204020203" pitchFamily="34" charset="0"/>
              </a:rPr>
              <a:t>Highlight</a:t>
            </a:r>
            <a:r>
              <a:rPr kumimoji="0" lang="en-US" sz="2400" i="0" u="none" strike="noStrike" kern="0" cap="none" spc="0" normalizeH="0" baseline="0" noProof="0">
                <a:ln>
                  <a:noFill/>
                </a:ln>
                <a:solidFill>
                  <a:srgbClr val="0078D7"/>
                </a:solidFill>
                <a:effectLst/>
                <a:uLnTx/>
                <a:uFillTx/>
                <a:latin typeface="Segoe UI Semibold" panose="020B0502040204020203" pitchFamily="34" charset="0"/>
                <a:ea typeface="Segoe UI Semilight" charset="0"/>
                <a:cs typeface="Segoe UI Semibold" panose="020B0502040204020203" pitchFamily="34" charset="0"/>
              </a:rPr>
              <a:t>: migrated 2PB data from S3</a:t>
            </a:r>
            <a:r>
              <a:rPr kumimoji="0" lang="en-US" sz="2400" i="0" u="none" strike="noStrike" kern="0" cap="none" spc="0" normalizeH="0" baseline="0" noProof="0">
                <a:ln>
                  <a:noFill/>
                </a:ln>
                <a:solidFill>
                  <a:srgbClr val="0078D7"/>
                </a:solidFill>
                <a:effectLst/>
                <a:uLnTx/>
                <a:uFillTx/>
                <a:latin typeface="Segoe UI Semibold" panose="020B0502040204020203" pitchFamily="34" charset="0"/>
                <a:ea typeface="Segoe UI Semilight" charset="0"/>
                <a:cs typeface="Segoe UI Semibold" panose="020B0502040204020203" pitchFamily="34" charset="0"/>
                <a:sym typeface="Wingdings" panose="05000000000000000000" pitchFamily="2" charset="2"/>
              </a:rPr>
              <a:t></a:t>
            </a:r>
            <a:r>
              <a:rPr kumimoji="0" lang="en-US" sz="2400" i="0" u="none" strike="noStrike" kern="0" cap="none" spc="0" normalizeH="0" baseline="0" noProof="0">
                <a:ln>
                  <a:noFill/>
                </a:ln>
                <a:solidFill>
                  <a:srgbClr val="0078D7"/>
                </a:solidFill>
                <a:effectLst/>
                <a:uLnTx/>
                <a:uFillTx/>
                <a:latin typeface="Segoe UI Semibold" panose="020B0502040204020203" pitchFamily="34" charset="0"/>
                <a:ea typeface="Segoe UI Semilight" charset="0"/>
                <a:cs typeface="Segoe UI Semibold" panose="020B0502040204020203" pitchFamily="34" charset="0"/>
              </a:rPr>
              <a:t>Blob in &lt;11 days</a:t>
            </a:r>
          </a:p>
        </p:txBody>
      </p:sp>
      <p:sp>
        <p:nvSpPr>
          <p:cNvPr id="13" name="TextBox 12">
            <a:extLst>
              <a:ext uri="{FF2B5EF4-FFF2-40B4-BE49-F238E27FC236}">
                <a16:creationId xmlns:a16="http://schemas.microsoft.com/office/drawing/2014/main" id="{7C07BB4D-D9A2-46E5-96E4-5B7E15E39735}"/>
              </a:ext>
            </a:extLst>
          </p:cNvPr>
          <p:cNvSpPr txBox="1"/>
          <p:nvPr/>
        </p:nvSpPr>
        <p:spPr>
          <a:xfrm>
            <a:off x="7800547" y="4626899"/>
            <a:ext cx="1090114" cy="261610"/>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AWS S3 store</a:t>
            </a:r>
          </a:p>
        </p:txBody>
      </p:sp>
      <p:pic>
        <p:nvPicPr>
          <p:cNvPr id="14" name="Picture 13">
            <a:extLst>
              <a:ext uri="{FF2B5EF4-FFF2-40B4-BE49-F238E27FC236}">
                <a16:creationId xmlns:a16="http://schemas.microsoft.com/office/drawing/2014/main" id="{48C76F08-D49F-4E37-B32E-083A2E014375}"/>
              </a:ext>
            </a:extLst>
          </p:cNvPr>
          <p:cNvPicPr>
            <a:picLocks noChangeAspect="1"/>
          </p:cNvPicPr>
          <p:nvPr/>
        </p:nvPicPr>
        <p:blipFill>
          <a:blip r:embed="rId3"/>
          <a:stretch>
            <a:fillRect/>
          </a:stretch>
        </p:blipFill>
        <p:spPr>
          <a:xfrm>
            <a:off x="8026700" y="4121180"/>
            <a:ext cx="637808" cy="481673"/>
          </a:xfrm>
          <a:prstGeom prst="rect">
            <a:avLst/>
          </a:prstGeom>
        </p:spPr>
      </p:pic>
      <p:sp>
        <p:nvSpPr>
          <p:cNvPr id="16" name="TextBox 15">
            <a:extLst>
              <a:ext uri="{FF2B5EF4-FFF2-40B4-BE49-F238E27FC236}">
                <a16:creationId xmlns:a16="http://schemas.microsoft.com/office/drawing/2014/main" id="{8A3BDE62-18F1-4CC2-BBDD-32B7450C9D77}"/>
              </a:ext>
            </a:extLst>
          </p:cNvPr>
          <p:cNvSpPr txBox="1"/>
          <p:nvPr/>
        </p:nvSpPr>
        <p:spPr>
          <a:xfrm>
            <a:off x="9710744" y="4606309"/>
            <a:ext cx="1186558" cy="261610"/>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Azure Storage</a:t>
            </a:r>
          </a:p>
        </p:txBody>
      </p:sp>
      <p:pic>
        <p:nvPicPr>
          <p:cNvPr id="17" name="Graphic 16">
            <a:extLst>
              <a:ext uri="{FF2B5EF4-FFF2-40B4-BE49-F238E27FC236}">
                <a16:creationId xmlns:a16="http://schemas.microsoft.com/office/drawing/2014/main" id="{2BCA93A1-127C-4970-9C97-08F9E06681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5898" y="4134669"/>
            <a:ext cx="476250" cy="476250"/>
          </a:xfrm>
          <a:prstGeom prst="rect">
            <a:avLst/>
          </a:prstGeom>
        </p:spPr>
      </p:pic>
      <p:pic>
        <p:nvPicPr>
          <p:cNvPr id="23" name="Graphic 22">
            <a:extLst>
              <a:ext uri="{FF2B5EF4-FFF2-40B4-BE49-F238E27FC236}">
                <a16:creationId xmlns:a16="http://schemas.microsoft.com/office/drawing/2014/main" id="{A9C1EE15-EDE3-49CA-BFFE-40B540E14F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6700" y="3184560"/>
            <a:ext cx="476250" cy="476250"/>
          </a:xfrm>
          <a:prstGeom prst="rect">
            <a:avLst/>
          </a:prstGeom>
        </p:spPr>
      </p:pic>
      <p:cxnSp>
        <p:nvCxnSpPr>
          <p:cNvPr id="24" name="Straight Arrow Connector 23">
            <a:extLst>
              <a:ext uri="{FF2B5EF4-FFF2-40B4-BE49-F238E27FC236}">
                <a16:creationId xmlns:a16="http://schemas.microsoft.com/office/drawing/2014/main" id="{B7627159-7992-4021-A58E-F625AFE7F57C}"/>
              </a:ext>
            </a:extLst>
          </p:cNvPr>
          <p:cNvCxnSpPr>
            <a:cxnSpLocks/>
            <a:stCxn id="23" idx="2"/>
          </p:cNvCxnSpPr>
          <p:nvPr/>
        </p:nvCxnSpPr>
        <p:spPr>
          <a:xfrm>
            <a:off x="8264825" y="3660810"/>
            <a:ext cx="0" cy="368662"/>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7" name="Graphic 26">
            <a:extLst>
              <a:ext uri="{FF2B5EF4-FFF2-40B4-BE49-F238E27FC236}">
                <a16:creationId xmlns:a16="http://schemas.microsoft.com/office/drawing/2014/main" id="{08BE9586-46E5-4375-B883-88407CC266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65898" y="3192626"/>
            <a:ext cx="476250" cy="476250"/>
          </a:xfrm>
          <a:prstGeom prst="rect">
            <a:avLst/>
          </a:prstGeom>
        </p:spPr>
      </p:pic>
      <p:cxnSp>
        <p:nvCxnSpPr>
          <p:cNvPr id="28" name="Straight Arrow Connector 27">
            <a:extLst>
              <a:ext uri="{FF2B5EF4-FFF2-40B4-BE49-F238E27FC236}">
                <a16:creationId xmlns:a16="http://schemas.microsoft.com/office/drawing/2014/main" id="{F2FC4AFE-7969-4647-A5BB-3176CD4DBEC5}"/>
              </a:ext>
            </a:extLst>
          </p:cNvPr>
          <p:cNvCxnSpPr>
            <a:cxnSpLocks/>
            <a:stCxn id="27" idx="2"/>
          </p:cNvCxnSpPr>
          <p:nvPr/>
        </p:nvCxnSpPr>
        <p:spPr>
          <a:xfrm>
            <a:off x="10304023" y="3668876"/>
            <a:ext cx="0" cy="368662"/>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5" name="Arrow: Right 34">
            <a:extLst>
              <a:ext uri="{FF2B5EF4-FFF2-40B4-BE49-F238E27FC236}">
                <a16:creationId xmlns:a16="http://schemas.microsoft.com/office/drawing/2014/main" id="{FC091C17-EC9C-43A9-ACA5-861E81695B70}"/>
              </a:ext>
            </a:extLst>
          </p:cNvPr>
          <p:cNvSpPr/>
          <p:nvPr/>
        </p:nvSpPr>
        <p:spPr bwMode="auto">
          <a:xfrm>
            <a:off x="8787767" y="4271758"/>
            <a:ext cx="1186558" cy="2764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Graphic 47">
            <a:extLst>
              <a:ext uri="{FF2B5EF4-FFF2-40B4-BE49-F238E27FC236}">
                <a16:creationId xmlns:a16="http://schemas.microsoft.com/office/drawing/2014/main" id="{6389C3A9-E0E9-4F95-802A-FE273D91A74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94356" y="4896029"/>
            <a:ext cx="723977" cy="434658"/>
          </a:xfrm>
          <a:prstGeom prst="rect">
            <a:avLst/>
          </a:prstGeom>
        </p:spPr>
      </p:pic>
      <p:sp>
        <p:nvSpPr>
          <p:cNvPr id="49" name="Rectangle 48">
            <a:extLst>
              <a:ext uri="{FF2B5EF4-FFF2-40B4-BE49-F238E27FC236}">
                <a16:creationId xmlns:a16="http://schemas.microsoft.com/office/drawing/2014/main" id="{53FF15FF-5FDC-494F-82E2-BD4BE641CCE2}"/>
              </a:ext>
            </a:extLst>
          </p:cNvPr>
          <p:cNvSpPr/>
          <p:nvPr/>
        </p:nvSpPr>
        <p:spPr>
          <a:xfrm>
            <a:off x="9734623" y="3049510"/>
            <a:ext cx="1186558" cy="215946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a:cs typeface="Segoe UI" pitchFamily="34" charset="0"/>
            </a:endParaRPr>
          </a:p>
        </p:txBody>
      </p:sp>
      <p:pic>
        <p:nvPicPr>
          <p:cNvPr id="50" name="Graphic 49">
            <a:extLst>
              <a:ext uri="{FF2B5EF4-FFF2-40B4-BE49-F238E27FC236}">
                <a16:creationId xmlns:a16="http://schemas.microsoft.com/office/drawing/2014/main" id="{552CA2CD-AEB1-41FC-9F85-8A1506C53BC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80854" y="4883308"/>
            <a:ext cx="723977" cy="434658"/>
          </a:xfrm>
          <a:prstGeom prst="rect">
            <a:avLst/>
          </a:prstGeom>
        </p:spPr>
      </p:pic>
      <p:sp>
        <p:nvSpPr>
          <p:cNvPr id="51" name="TextBox 50">
            <a:extLst>
              <a:ext uri="{FF2B5EF4-FFF2-40B4-BE49-F238E27FC236}">
                <a16:creationId xmlns:a16="http://schemas.microsoft.com/office/drawing/2014/main" id="{812B8383-F3AD-4FD3-B271-06552B249E8E}"/>
              </a:ext>
            </a:extLst>
          </p:cNvPr>
          <p:cNvSpPr txBox="1"/>
          <p:nvPr/>
        </p:nvSpPr>
        <p:spPr>
          <a:xfrm>
            <a:off x="8896268" y="4465142"/>
            <a:ext cx="927674" cy="600164"/>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AWS-Azure public peering</a:t>
            </a:r>
          </a:p>
        </p:txBody>
      </p:sp>
      <p:sp>
        <p:nvSpPr>
          <p:cNvPr id="52" name="Rectangle 51">
            <a:extLst>
              <a:ext uri="{FF2B5EF4-FFF2-40B4-BE49-F238E27FC236}">
                <a16:creationId xmlns:a16="http://schemas.microsoft.com/office/drawing/2014/main" id="{339808D7-F10A-4737-9B85-E5BDAAB155B7}"/>
              </a:ext>
            </a:extLst>
          </p:cNvPr>
          <p:cNvSpPr/>
          <p:nvPr/>
        </p:nvSpPr>
        <p:spPr>
          <a:xfrm>
            <a:off x="750075" y="1948438"/>
            <a:ext cx="5796977" cy="4637360"/>
          </a:xfrm>
          <a:prstGeom prst="rect">
            <a:avLst/>
          </a:prstGeom>
        </p:spPr>
        <p:txBody>
          <a:bodyPr wrap="square">
            <a:spAutoFit/>
          </a:bodyPr>
          <a:lstStyle/>
          <a:p>
            <a:pPr defTabSz="914321">
              <a:spcAft>
                <a:spcPts val="600"/>
              </a:spcAft>
              <a:defRPr/>
            </a:pPr>
            <a:r>
              <a:rPr lang="en-US" b="1" dirty="0">
                <a:solidFill>
                  <a:srgbClr val="000000"/>
                </a:solidFill>
              </a:rPr>
              <a:t>Customer challenges</a:t>
            </a:r>
          </a:p>
          <a:p>
            <a:pPr marL="285750" indent="-285750" defTabSz="914321">
              <a:spcAft>
                <a:spcPts val="600"/>
              </a:spcAft>
              <a:buFont typeface="Arial" panose="020B0604020202020204" pitchFamily="34" charset="0"/>
              <a:buChar char="•"/>
              <a:defRPr/>
            </a:pPr>
            <a:r>
              <a:rPr lang="en-US" sz="1600" dirty="0">
                <a:solidFill>
                  <a:srgbClr val="000000"/>
                </a:solidFill>
              </a:rPr>
              <a:t>Existing analytics platform is deployed on-prem or on AWS; some customers desire to migrate from AWS to Azure</a:t>
            </a:r>
          </a:p>
          <a:p>
            <a:pPr marL="285750" indent="-285750" defTabSz="914321">
              <a:spcAft>
                <a:spcPts val="600"/>
              </a:spcAft>
              <a:buFont typeface="Arial" panose="020B0604020202020204" pitchFamily="34" charset="0"/>
              <a:buChar char="•"/>
              <a:defRPr/>
            </a:pPr>
            <a:r>
              <a:rPr lang="en-US" sz="1600" dirty="0">
                <a:solidFill>
                  <a:srgbClr val="000000"/>
                </a:solidFill>
              </a:rPr>
              <a:t>Goal is to migrate data lake into Azure Storage Blob and perform analytics in Azure (custom-coded Spark)</a:t>
            </a:r>
          </a:p>
          <a:p>
            <a:pPr marL="285750" indent="-285750" defTabSz="914321">
              <a:spcAft>
                <a:spcPts val="600"/>
              </a:spcAft>
              <a:buFont typeface="Arial" panose="020B0604020202020204" pitchFamily="34" charset="0"/>
              <a:buChar char="•"/>
              <a:defRPr/>
            </a:pPr>
            <a:r>
              <a:rPr lang="en-US" sz="1600" dirty="0">
                <a:solidFill>
                  <a:srgbClr val="000000"/>
                </a:solidFill>
              </a:rPr>
              <a:t>Minimal migration duration, max load throughput</a:t>
            </a:r>
          </a:p>
          <a:p>
            <a:pPr marL="182245" lvl="0" indent="-182245" defTabSz="914321">
              <a:spcAft>
                <a:spcPts val="800"/>
              </a:spcAft>
              <a:buFont typeface="Arial" panose="020B0604020202020204" pitchFamily="34" charset="0"/>
              <a:buChar char="•"/>
              <a:defRPr/>
            </a:pPr>
            <a:endParaRPr lang="en-US" sz="1600" dirty="0">
              <a:solidFill>
                <a:srgbClr val="000000"/>
              </a:solidFill>
            </a:endParaRPr>
          </a:p>
          <a:p>
            <a:pPr defTabSz="914321">
              <a:spcAft>
                <a:spcPts val="600"/>
              </a:spcAft>
              <a:defRPr/>
            </a:pPr>
            <a:r>
              <a:rPr lang="en-US" b="1" dirty="0">
                <a:solidFill>
                  <a:srgbClr val="000000"/>
                </a:solidFill>
              </a:rPr>
              <a:t>Initial load</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1.9 PB, 269 million files</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Avg. throughput: 2.1 </a:t>
            </a:r>
            <a:r>
              <a:rPr lang="en-US" sz="1600" dirty="0" err="1">
                <a:solidFill>
                  <a:srgbClr val="000000"/>
                </a:solidFill>
              </a:rPr>
              <a:t>GBytes</a:t>
            </a:r>
            <a:r>
              <a:rPr lang="en-US" sz="1600" dirty="0">
                <a:solidFill>
                  <a:srgbClr val="000000"/>
                </a:solidFill>
              </a:rPr>
              <a:t>/sec</a:t>
            </a:r>
          </a:p>
          <a:p>
            <a:pPr defTabSz="914321">
              <a:lnSpc>
                <a:spcPct val="107000"/>
              </a:lnSpc>
              <a:spcAft>
                <a:spcPts val="800"/>
              </a:spcAft>
              <a:defRPr/>
            </a:pPr>
            <a:endParaRPr lang="en-US" sz="1600" dirty="0">
              <a:solidFill>
                <a:srgbClr val="000000"/>
              </a:solidFill>
            </a:endParaRPr>
          </a:p>
          <a:p>
            <a:pPr defTabSz="914321">
              <a:spcAft>
                <a:spcPts val="600"/>
              </a:spcAft>
              <a:defRPr/>
            </a:pPr>
            <a:r>
              <a:rPr lang="en-US" b="1" dirty="0">
                <a:solidFill>
                  <a:srgbClr val="000000"/>
                </a:solidFill>
              </a:rPr>
              <a:t>Incremental top-up</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221 TB, 26 million files</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Avg. throughput: 3.6 </a:t>
            </a:r>
            <a:r>
              <a:rPr lang="en-US" sz="1600" dirty="0" err="1">
                <a:solidFill>
                  <a:srgbClr val="000000"/>
                </a:solidFill>
              </a:rPr>
              <a:t>GBytes</a:t>
            </a:r>
            <a:r>
              <a:rPr lang="en-US" sz="1600" dirty="0">
                <a:solidFill>
                  <a:srgbClr val="000000"/>
                </a:solidFill>
              </a:rPr>
              <a:t>/sec</a:t>
            </a:r>
          </a:p>
        </p:txBody>
      </p:sp>
    </p:spTree>
    <p:extLst>
      <p:ext uri="{BB962C8B-B14F-4D97-AF65-F5344CB8AC3E}">
        <p14:creationId xmlns:p14="http://schemas.microsoft.com/office/powerpoint/2010/main" val="15296025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Case #2: APAC unicorn in transportation service</a:t>
            </a:r>
          </a:p>
        </p:txBody>
      </p:sp>
      <p:sp>
        <p:nvSpPr>
          <p:cNvPr id="5" name="Rectangle 4">
            <a:extLst>
              <a:ext uri="{FF2B5EF4-FFF2-40B4-BE49-F238E27FC236}">
                <a16:creationId xmlns:a16="http://schemas.microsoft.com/office/drawing/2014/main" id="{0195D5F6-77EC-4AAF-9CA0-29508ACEC495}"/>
              </a:ext>
            </a:extLst>
          </p:cNvPr>
          <p:cNvSpPr/>
          <p:nvPr/>
        </p:nvSpPr>
        <p:spPr>
          <a:xfrm>
            <a:off x="523902" y="1208587"/>
            <a:ext cx="10847104" cy="369332"/>
          </a:xfrm>
          <a:prstGeom prst="rect">
            <a:avLst/>
          </a:prstGeom>
        </p:spPr>
        <p:txBody>
          <a:bodyPr wrap="square" tIns="0" bIns="0" anchor="t">
            <a:spAutoFit/>
          </a:bodyPr>
          <a:lstStyle/>
          <a:p>
            <a:pPr marL="0" marR="0" lvl="0" indent="0" defTabSz="914049" rtl="0" eaLnBrk="1" fontAlgn="auto" latinLnBrk="0" hangingPunct="1">
              <a:lnSpc>
                <a:spcPct val="100000"/>
              </a:lnSpc>
              <a:spcBef>
                <a:spcPts val="0"/>
              </a:spcBef>
              <a:spcAft>
                <a:spcPts val="2400"/>
              </a:spcAft>
              <a:buClrTx/>
              <a:buSzTx/>
              <a:buFontTx/>
              <a:buNone/>
              <a:tabLst/>
              <a:defRPr/>
            </a:pPr>
            <a:r>
              <a:rPr lang="en-US" sz="2400" kern="0">
                <a:solidFill>
                  <a:srgbClr val="0078D7"/>
                </a:solidFill>
                <a:latin typeface="Segoe UI Semibold" panose="020B0502040204020203" pitchFamily="34" charset="0"/>
                <a:ea typeface="Segoe UI Semilight" charset="0"/>
                <a:cs typeface="Segoe UI Semibold" panose="020B0502040204020203" pitchFamily="34" charset="0"/>
              </a:rPr>
              <a:t>Highlight</a:t>
            </a:r>
            <a:r>
              <a:rPr kumimoji="0" lang="en-US" sz="2400" i="0" u="none" strike="noStrike" kern="0" cap="none" spc="0" normalizeH="0" baseline="0" noProof="0">
                <a:ln>
                  <a:noFill/>
                </a:ln>
                <a:solidFill>
                  <a:srgbClr val="0078D7"/>
                </a:solidFill>
                <a:effectLst/>
                <a:uLnTx/>
                <a:uFillTx/>
                <a:latin typeface="Segoe UI Semibold" panose="020B0502040204020203" pitchFamily="34" charset="0"/>
                <a:ea typeface="Segoe UI Semilight" charset="0"/>
                <a:cs typeface="Segoe UI Semibold" panose="020B0502040204020203" pitchFamily="34" charset="0"/>
              </a:rPr>
              <a:t>: migrated ~1PB from S3</a:t>
            </a:r>
            <a:r>
              <a:rPr kumimoji="0" lang="en-US" sz="2400" i="0" u="none" strike="noStrike" kern="0" cap="none" spc="0" normalizeH="0" baseline="0" noProof="0">
                <a:ln>
                  <a:noFill/>
                </a:ln>
                <a:solidFill>
                  <a:srgbClr val="0078D7"/>
                </a:solidFill>
                <a:effectLst/>
                <a:uLnTx/>
                <a:uFillTx/>
                <a:latin typeface="Segoe UI Semibold" panose="020B0502040204020203" pitchFamily="34" charset="0"/>
                <a:ea typeface="Segoe UI Semilight" charset="0"/>
                <a:cs typeface="Segoe UI Semibold" panose="020B0502040204020203" pitchFamily="34" charset="0"/>
                <a:sym typeface="Wingdings" panose="05000000000000000000" pitchFamily="2" charset="2"/>
              </a:rPr>
              <a:t></a:t>
            </a:r>
            <a:r>
              <a:rPr kumimoji="0" lang="en-US" sz="2400" i="0" u="none" strike="noStrike" kern="0" cap="none" spc="0" normalizeH="0" baseline="0" noProof="0">
                <a:ln>
                  <a:noFill/>
                </a:ln>
                <a:solidFill>
                  <a:srgbClr val="0078D7"/>
                </a:solidFill>
                <a:effectLst/>
                <a:uLnTx/>
                <a:uFillTx/>
                <a:latin typeface="Segoe UI Semibold" panose="020B0502040204020203" pitchFamily="34" charset="0"/>
                <a:ea typeface="Segoe UI Semilight" charset="0"/>
                <a:cs typeface="Segoe UI Semibold" panose="020B0502040204020203" pitchFamily="34" charset="0"/>
              </a:rPr>
              <a:t>Blob over 10Gbps private link</a:t>
            </a:r>
          </a:p>
        </p:txBody>
      </p:sp>
      <p:sp>
        <p:nvSpPr>
          <p:cNvPr id="36" name="Rectangle 35">
            <a:extLst>
              <a:ext uri="{FF2B5EF4-FFF2-40B4-BE49-F238E27FC236}">
                <a16:creationId xmlns:a16="http://schemas.microsoft.com/office/drawing/2014/main" id="{A12B70D3-0C83-4A29-823B-3F445616307A}"/>
              </a:ext>
            </a:extLst>
          </p:cNvPr>
          <p:cNvSpPr/>
          <p:nvPr/>
        </p:nvSpPr>
        <p:spPr>
          <a:xfrm>
            <a:off x="860011" y="1987643"/>
            <a:ext cx="5095371" cy="4190634"/>
          </a:xfrm>
          <a:prstGeom prst="rect">
            <a:avLst/>
          </a:prstGeom>
        </p:spPr>
        <p:txBody>
          <a:bodyPr wrap="square">
            <a:spAutoFit/>
          </a:bodyPr>
          <a:lstStyle/>
          <a:p>
            <a:pPr lvl="0" defTabSz="914321">
              <a:spcAft>
                <a:spcPts val="800"/>
              </a:spcAft>
              <a:defRPr/>
            </a:pPr>
            <a:r>
              <a:rPr lang="en-US" b="1">
                <a:solidFill>
                  <a:srgbClr val="000000"/>
                </a:solidFill>
              </a:rPr>
              <a:t>Customer challenges</a:t>
            </a:r>
          </a:p>
          <a:p>
            <a:pPr marL="285750" lvl="0" indent="-285750" defTabSz="914321">
              <a:spcAft>
                <a:spcPts val="600"/>
              </a:spcAft>
              <a:buFont typeface="Arial" panose="020B0604020202020204" pitchFamily="34" charset="0"/>
              <a:buChar char="•"/>
              <a:defRPr/>
            </a:pPr>
            <a:r>
              <a:rPr lang="en-US" sz="1600">
                <a:solidFill>
                  <a:srgbClr val="000000"/>
                </a:solidFill>
              </a:rPr>
              <a:t>Near-term: tactical lift-and-shift of existing analytics workload from S3 into Azure</a:t>
            </a:r>
          </a:p>
          <a:p>
            <a:pPr marL="285750" lvl="0" indent="-285750" defTabSz="914321">
              <a:spcAft>
                <a:spcPts val="600"/>
              </a:spcAft>
              <a:buFont typeface="Arial" panose="020B0604020202020204" pitchFamily="34" charset="0"/>
              <a:buChar char="•"/>
              <a:defRPr/>
            </a:pPr>
            <a:r>
              <a:rPr lang="en-US" sz="1600">
                <a:solidFill>
                  <a:srgbClr val="000000"/>
                </a:solidFill>
              </a:rPr>
              <a:t>Over time modernize workload using Azure Data services</a:t>
            </a:r>
          </a:p>
          <a:p>
            <a:pPr marL="285750" lvl="0" indent="-285750" defTabSz="914321">
              <a:spcAft>
                <a:spcPts val="600"/>
              </a:spcAft>
              <a:buFont typeface="Arial" panose="020B0604020202020204" pitchFamily="34" charset="0"/>
              <a:buChar char="•"/>
              <a:defRPr/>
            </a:pPr>
            <a:r>
              <a:rPr lang="en-US" sz="1600">
                <a:solidFill>
                  <a:srgbClr val="000000"/>
                </a:solidFill>
              </a:rPr>
              <a:t>Data security in transit: data should traverse through private channel instead of public Internet</a:t>
            </a:r>
          </a:p>
          <a:p>
            <a:pPr marL="285750" lvl="0" indent="-285750" defTabSz="914321">
              <a:spcAft>
                <a:spcPts val="600"/>
              </a:spcAft>
              <a:buFont typeface="Arial" panose="020B0604020202020204" pitchFamily="34" charset="0"/>
              <a:buChar char="•"/>
              <a:defRPr/>
            </a:pPr>
            <a:r>
              <a:rPr lang="en-US" sz="1600">
                <a:solidFill>
                  <a:srgbClr val="000000"/>
                </a:solidFill>
              </a:rPr>
              <a:t>Optimize network egress charges out of AWS by going through AWS Direct Connect</a:t>
            </a:r>
          </a:p>
          <a:p>
            <a:pPr marL="182245" lvl="0" indent="-182245" defTabSz="914321">
              <a:spcAft>
                <a:spcPts val="800"/>
              </a:spcAft>
              <a:buFont typeface="Arial" panose="020B0604020202020204" pitchFamily="34" charset="0"/>
              <a:buChar char="•"/>
              <a:defRPr/>
            </a:pPr>
            <a:endParaRPr lang="en-US" sz="1600">
              <a:solidFill>
                <a:srgbClr val="000000"/>
              </a:solidFill>
            </a:endParaRPr>
          </a:p>
          <a:p>
            <a:pPr defTabSz="914321">
              <a:spcAft>
                <a:spcPts val="800"/>
              </a:spcAft>
              <a:defRPr/>
            </a:pPr>
            <a:r>
              <a:rPr lang="en-US" b="1">
                <a:solidFill>
                  <a:srgbClr val="000000"/>
                </a:solidFill>
              </a:rPr>
              <a:t>Migration Statistics</a:t>
            </a:r>
          </a:p>
          <a:p>
            <a:pPr marL="285750" indent="-285750" defTabSz="914321">
              <a:lnSpc>
                <a:spcPct val="107000"/>
              </a:lnSpc>
              <a:spcAft>
                <a:spcPts val="600"/>
              </a:spcAft>
              <a:buFont typeface="Arial" panose="020B0604020202020204" pitchFamily="34" charset="0"/>
              <a:buChar char="•"/>
              <a:defRPr/>
            </a:pPr>
            <a:r>
              <a:rPr lang="en-US" sz="1600">
                <a:solidFill>
                  <a:srgbClr val="000000"/>
                </a:solidFill>
              </a:rPr>
              <a:t>941 TB, 40 million files</a:t>
            </a:r>
          </a:p>
          <a:p>
            <a:pPr marL="285750" indent="-285750" defTabSz="914321">
              <a:lnSpc>
                <a:spcPct val="107000"/>
              </a:lnSpc>
              <a:spcAft>
                <a:spcPts val="600"/>
              </a:spcAft>
              <a:buFont typeface="Arial" panose="020B0604020202020204" pitchFamily="34" charset="0"/>
              <a:buChar char="•"/>
              <a:defRPr/>
            </a:pPr>
            <a:r>
              <a:rPr lang="en-US" sz="1600">
                <a:solidFill>
                  <a:srgbClr val="000000"/>
                </a:solidFill>
              </a:rPr>
              <a:t>Avg. throughput: 787 </a:t>
            </a:r>
            <a:r>
              <a:rPr lang="en-US" sz="1600" err="1">
                <a:solidFill>
                  <a:srgbClr val="000000"/>
                </a:solidFill>
              </a:rPr>
              <a:t>MBytes</a:t>
            </a:r>
            <a:r>
              <a:rPr lang="en-US" sz="1600">
                <a:solidFill>
                  <a:srgbClr val="000000"/>
                </a:solidFill>
              </a:rPr>
              <a:t>/sec</a:t>
            </a:r>
          </a:p>
        </p:txBody>
      </p:sp>
      <p:sp>
        <p:nvSpPr>
          <p:cNvPr id="38" name="Rectangle 37">
            <a:extLst>
              <a:ext uri="{FF2B5EF4-FFF2-40B4-BE49-F238E27FC236}">
                <a16:creationId xmlns:a16="http://schemas.microsoft.com/office/drawing/2014/main" id="{35470F1A-7856-45BB-8C5E-16B97FEF4716}"/>
              </a:ext>
            </a:extLst>
          </p:cNvPr>
          <p:cNvSpPr/>
          <p:nvPr/>
        </p:nvSpPr>
        <p:spPr>
          <a:xfrm>
            <a:off x="7680224" y="3041445"/>
            <a:ext cx="1186558" cy="215946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a:cs typeface="Segoe UI" pitchFamily="34" charset="0"/>
            </a:endParaRPr>
          </a:p>
        </p:txBody>
      </p:sp>
      <p:sp>
        <p:nvSpPr>
          <p:cNvPr id="39" name="TextBox 38">
            <a:extLst>
              <a:ext uri="{FF2B5EF4-FFF2-40B4-BE49-F238E27FC236}">
                <a16:creationId xmlns:a16="http://schemas.microsoft.com/office/drawing/2014/main" id="{7A17228B-2356-41E4-A8CF-923051E05762}"/>
              </a:ext>
            </a:extLst>
          </p:cNvPr>
          <p:cNvSpPr txBox="1"/>
          <p:nvPr/>
        </p:nvSpPr>
        <p:spPr>
          <a:xfrm>
            <a:off x="7800547" y="4626899"/>
            <a:ext cx="1090114" cy="261610"/>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AWS S3 store</a:t>
            </a:r>
          </a:p>
        </p:txBody>
      </p:sp>
      <p:pic>
        <p:nvPicPr>
          <p:cNvPr id="40" name="Picture 39">
            <a:extLst>
              <a:ext uri="{FF2B5EF4-FFF2-40B4-BE49-F238E27FC236}">
                <a16:creationId xmlns:a16="http://schemas.microsoft.com/office/drawing/2014/main" id="{EF9EBC2F-83C7-4328-973B-51CE43062A28}"/>
              </a:ext>
            </a:extLst>
          </p:cNvPr>
          <p:cNvPicPr>
            <a:picLocks noChangeAspect="1"/>
          </p:cNvPicPr>
          <p:nvPr/>
        </p:nvPicPr>
        <p:blipFill>
          <a:blip r:embed="rId3"/>
          <a:stretch>
            <a:fillRect/>
          </a:stretch>
        </p:blipFill>
        <p:spPr>
          <a:xfrm>
            <a:off x="8026700" y="4121180"/>
            <a:ext cx="637808" cy="481673"/>
          </a:xfrm>
          <a:prstGeom prst="rect">
            <a:avLst/>
          </a:prstGeom>
        </p:spPr>
      </p:pic>
      <p:sp>
        <p:nvSpPr>
          <p:cNvPr id="41" name="TextBox 40">
            <a:extLst>
              <a:ext uri="{FF2B5EF4-FFF2-40B4-BE49-F238E27FC236}">
                <a16:creationId xmlns:a16="http://schemas.microsoft.com/office/drawing/2014/main" id="{E9C20746-9A95-4F81-8FAF-C83C4CB7E314}"/>
              </a:ext>
            </a:extLst>
          </p:cNvPr>
          <p:cNvSpPr txBox="1"/>
          <p:nvPr/>
        </p:nvSpPr>
        <p:spPr>
          <a:xfrm>
            <a:off x="9710744" y="4606309"/>
            <a:ext cx="1186558" cy="261610"/>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Azure Storage</a:t>
            </a:r>
          </a:p>
        </p:txBody>
      </p:sp>
      <p:pic>
        <p:nvPicPr>
          <p:cNvPr id="42" name="Graphic 41">
            <a:extLst>
              <a:ext uri="{FF2B5EF4-FFF2-40B4-BE49-F238E27FC236}">
                <a16:creationId xmlns:a16="http://schemas.microsoft.com/office/drawing/2014/main" id="{6E5FE1BD-36B3-4E44-9BA2-4BEA8FEBB3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65898" y="4134669"/>
            <a:ext cx="476250" cy="476250"/>
          </a:xfrm>
          <a:prstGeom prst="rect">
            <a:avLst/>
          </a:prstGeom>
        </p:spPr>
      </p:pic>
      <p:pic>
        <p:nvPicPr>
          <p:cNvPr id="43" name="Graphic 42">
            <a:extLst>
              <a:ext uri="{FF2B5EF4-FFF2-40B4-BE49-F238E27FC236}">
                <a16:creationId xmlns:a16="http://schemas.microsoft.com/office/drawing/2014/main" id="{BA6841DE-22C8-47D9-B37F-EDDCBD049B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6700" y="3184560"/>
            <a:ext cx="476250" cy="476250"/>
          </a:xfrm>
          <a:prstGeom prst="rect">
            <a:avLst/>
          </a:prstGeom>
        </p:spPr>
      </p:pic>
      <p:cxnSp>
        <p:nvCxnSpPr>
          <p:cNvPr id="44" name="Straight Arrow Connector 43">
            <a:extLst>
              <a:ext uri="{FF2B5EF4-FFF2-40B4-BE49-F238E27FC236}">
                <a16:creationId xmlns:a16="http://schemas.microsoft.com/office/drawing/2014/main" id="{30146E45-9821-4FA2-85F2-C405D4D036A1}"/>
              </a:ext>
            </a:extLst>
          </p:cNvPr>
          <p:cNvCxnSpPr>
            <a:cxnSpLocks/>
            <a:stCxn id="43" idx="2"/>
          </p:cNvCxnSpPr>
          <p:nvPr/>
        </p:nvCxnSpPr>
        <p:spPr>
          <a:xfrm>
            <a:off x="8264825" y="3660810"/>
            <a:ext cx="0" cy="368662"/>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45" name="Graphic 44">
            <a:extLst>
              <a:ext uri="{FF2B5EF4-FFF2-40B4-BE49-F238E27FC236}">
                <a16:creationId xmlns:a16="http://schemas.microsoft.com/office/drawing/2014/main" id="{0EB861C3-DF60-463A-AA20-EC02728FFD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65898" y="3192626"/>
            <a:ext cx="476250" cy="476250"/>
          </a:xfrm>
          <a:prstGeom prst="rect">
            <a:avLst/>
          </a:prstGeom>
        </p:spPr>
      </p:pic>
      <p:cxnSp>
        <p:nvCxnSpPr>
          <p:cNvPr id="46" name="Straight Arrow Connector 45">
            <a:extLst>
              <a:ext uri="{FF2B5EF4-FFF2-40B4-BE49-F238E27FC236}">
                <a16:creationId xmlns:a16="http://schemas.microsoft.com/office/drawing/2014/main" id="{E9267067-450D-4B76-83A4-C7538413ED8D}"/>
              </a:ext>
            </a:extLst>
          </p:cNvPr>
          <p:cNvCxnSpPr>
            <a:cxnSpLocks/>
            <a:stCxn id="45" idx="2"/>
          </p:cNvCxnSpPr>
          <p:nvPr/>
        </p:nvCxnSpPr>
        <p:spPr>
          <a:xfrm>
            <a:off x="10304023" y="3668876"/>
            <a:ext cx="0" cy="368662"/>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48" name="Graphic 47">
            <a:extLst>
              <a:ext uri="{FF2B5EF4-FFF2-40B4-BE49-F238E27FC236}">
                <a16:creationId xmlns:a16="http://schemas.microsoft.com/office/drawing/2014/main" id="{C9D81515-2038-4079-9417-DA5987B2141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94356" y="4896029"/>
            <a:ext cx="723977" cy="434658"/>
          </a:xfrm>
          <a:prstGeom prst="rect">
            <a:avLst/>
          </a:prstGeom>
        </p:spPr>
      </p:pic>
      <p:sp>
        <p:nvSpPr>
          <p:cNvPr id="49" name="Rectangle 48">
            <a:extLst>
              <a:ext uri="{FF2B5EF4-FFF2-40B4-BE49-F238E27FC236}">
                <a16:creationId xmlns:a16="http://schemas.microsoft.com/office/drawing/2014/main" id="{7A8E92EB-7A76-4E69-8E73-6FD542B6A4A5}"/>
              </a:ext>
            </a:extLst>
          </p:cNvPr>
          <p:cNvSpPr/>
          <p:nvPr/>
        </p:nvSpPr>
        <p:spPr>
          <a:xfrm>
            <a:off x="9734623" y="3049510"/>
            <a:ext cx="1186558" cy="215946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a:cs typeface="Segoe UI" pitchFamily="34" charset="0"/>
            </a:endParaRPr>
          </a:p>
        </p:txBody>
      </p:sp>
      <p:pic>
        <p:nvPicPr>
          <p:cNvPr id="50" name="Graphic 49">
            <a:extLst>
              <a:ext uri="{FF2B5EF4-FFF2-40B4-BE49-F238E27FC236}">
                <a16:creationId xmlns:a16="http://schemas.microsoft.com/office/drawing/2014/main" id="{EAEB9C9C-D1AE-41EC-8A50-65580FD94C4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80854" y="4883308"/>
            <a:ext cx="723977" cy="434658"/>
          </a:xfrm>
          <a:prstGeom prst="rect">
            <a:avLst/>
          </a:prstGeom>
        </p:spPr>
      </p:pic>
      <p:sp>
        <p:nvSpPr>
          <p:cNvPr id="51" name="TextBox 50">
            <a:extLst>
              <a:ext uri="{FF2B5EF4-FFF2-40B4-BE49-F238E27FC236}">
                <a16:creationId xmlns:a16="http://schemas.microsoft.com/office/drawing/2014/main" id="{309D91CE-5694-43A5-83C0-C91FBAC258EA}"/>
              </a:ext>
            </a:extLst>
          </p:cNvPr>
          <p:cNvSpPr txBox="1"/>
          <p:nvPr/>
        </p:nvSpPr>
        <p:spPr>
          <a:xfrm>
            <a:off x="8985280" y="4521670"/>
            <a:ext cx="757552" cy="430887"/>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Private Peering</a:t>
            </a:r>
          </a:p>
        </p:txBody>
      </p:sp>
      <p:pic>
        <p:nvPicPr>
          <p:cNvPr id="52" name="Picture 51">
            <a:extLst>
              <a:ext uri="{FF2B5EF4-FFF2-40B4-BE49-F238E27FC236}">
                <a16:creationId xmlns:a16="http://schemas.microsoft.com/office/drawing/2014/main" id="{5FB98D2D-BD65-41E7-81EC-F29BFDD95CEF}"/>
              </a:ext>
            </a:extLst>
          </p:cNvPr>
          <p:cNvPicPr>
            <a:picLocks noChangeAspect="1"/>
          </p:cNvPicPr>
          <p:nvPr/>
        </p:nvPicPr>
        <p:blipFill>
          <a:blip r:embed="rId10"/>
          <a:stretch>
            <a:fillRect/>
          </a:stretch>
        </p:blipFill>
        <p:spPr>
          <a:xfrm>
            <a:off x="8732355" y="4304578"/>
            <a:ext cx="243338" cy="243600"/>
          </a:xfrm>
          <a:prstGeom prst="rect">
            <a:avLst/>
          </a:prstGeom>
        </p:spPr>
      </p:pic>
      <p:pic>
        <p:nvPicPr>
          <p:cNvPr id="54" name="Picture 53">
            <a:extLst>
              <a:ext uri="{FF2B5EF4-FFF2-40B4-BE49-F238E27FC236}">
                <a16:creationId xmlns:a16="http://schemas.microsoft.com/office/drawing/2014/main" id="{7EA63CCA-9954-4B6A-9465-94E7F5ED65A3}"/>
              </a:ext>
            </a:extLst>
          </p:cNvPr>
          <p:cNvPicPr>
            <a:picLocks noChangeAspect="1"/>
          </p:cNvPicPr>
          <p:nvPr/>
        </p:nvPicPr>
        <p:blipFill>
          <a:blip r:embed="rId10"/>
          <a:stretch>
            <a:fillRect/>
          </a:stretch>
        </p:blipFill>
        <p:spPr>
          <a:xfrm>
            <a:off x="9614576" y="4307712"/>
            <a:ext cx="243338" cy="243600"/>
          </a:xfrm>
          <a:prstGeom prst="rect">
            <a:avLst/>
          </a:prstGeom>
        </p:spPr>
      </p:pic>
      <p:cxnSp>
        <p:nvCxnSpPr>
          <p:cNvPr id="55" name="Straight Arrow Connector 54">
            <a:extLst>
              <a:ext uri="{FF2B5EF4-FFF2-40B4-BE49-F238E27FC236}">
                <a16:creationId xmlns:a16="http://schemas.microsoft.com/office/drawing/2014/main" id="{B440B1FD-3EBE-4FC8-B0D2-7709C2CB4E45}"/>
              </a:ext>
            </a:extLst>
          </p:cNvPr>
          <p:cNvCxnSpPr>
            <a:cxnSpLocks/>
            <a:stCxn id="52" idx="3"/>
            <a:endCxn id="54" idx="1"/>
          </p:cNvCxnSpPr>
          <p:nvPr/>
        </p:nvCxnSpPr>
        <p:spPr>
          <a:xfrm>
            <a:off x="8975693" y="4426378"/>
            <a:ext cx="638883" cy="313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53" name="Graphic 52">
            <a:extLst>
              <a:ext uri="{FF2B5EF4-FFF2-40B4-BE49-F238E27FC236}">
                <a16:creationId xmlns:a16="http://schemas.microsoft.com/office/drawing/2014/main" id="{EF5E8A5B-CA90-4B9E-B6AA-96D0CD014B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38214" y="4283503"/>
            <a:ext cx="285750" cy="285750"/>
          </a:xfrm>
          <a:prstGeom prst="rect">
            <a:avLst/>
          </a:prstGeom>
        </p:spPr>
      </p:pic>
    </p:spTree>
    <p:extLst>
      <p:ext uri="{BB962C8B-B14F-4D97-AF65-F5344CB8AC3E}">
        <p14:creationId xmlns:p14="http://schemas.microsoft.com/office/powerpoint/2010/main" val="35353656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Case #3: Manufacturing company in WE</a:t>
            </a:r>
          </a:p>
        </p:txBody>
      </p:sp>
      <p:pic>
        <p:nvPicPr>
          <p:cNvPr id="3" name="Picture 2" descr="A screenshot of a cell phone&#10;&#10;Description automatically generated">
            <a:extLst>
              <a:ext uri="{FF2B5EF4-FFF2-40B4-BE49-F238E27FC236}">
                <a16:creationId xmlns:a16="http://schemas.microsoft.com/office/drawing/2014/main" id="{826DE38B-FCC6-4CBF-A766-AD3662C65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273" y="2355338"/>
            <a:ext cx="6370865" cy="3691256"/>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006EA5E5-2E4C-4A1B-A82C-D2141E4B15CD}"/>
              </a:ext>
            </a:extLst>
          </p:cNvPr>
          <p:cNvSpPr/>
          <p:nvPr/>
        </p:nvSpPr>
        <p:spPr>
          <a:xfrm>
            <a:off x="523902" y="1208587"/>
            <a:ext cx="10743865" cy="369332"/>
          </a:xfrm>
          <a:prstGeom prst="rect">
            <a:avLst/>
          </a:prstGeom>
        </p:spPr>
        <p:txBody>
          <a:bodyPr wrap="square" tIns="0" bIns="0" anchor="t">
            <a:spAutoFit/>
          </a:bodyPr>
          <a:lstStyle/>
          <a:p>
            <a:pPr marL="0" marR="0" lvl="0" indent="0" defTabSz="914049" rtl="0" eaLnBrk="1" fontAlgn="auto" latinLnBrk="0" hangingPunct="1">
              <a:lnSpc>
                <a:spcPct val="100000"/>
              </a:lnSpc>
              <a:spcBef>
                <a:spcPts val="0"/>
              </a:spcBef>
              <a:spcAft>
                <a:spcPts val="2400"/>
              </a:spcAft>
              <a:buClrTx/>
              <a:buSzTx/>
              <a:buFontTx/>
              <a:buNone/>
              <a:tabLst/>
              <a:defRPr/>
            </a:pPr>
            <a:r>
              <a:rPr lang="en-US" sz="2400" kern="0">
                <a:solidFill>
                  <a:srgbClr val="0078D7"/>
                </a:solidFill>
                <a:latin typeface="Segoe UI Semibold" panose="020B0502040204020203" pitchFamily="34" charset="0"/>
                <a:ea typeface="Segoe UI Semilight" charset="0"/>
                <a:cs typeface="Segoe UI Semibold" panose="020B0502040204020203" pitchFamily="34" charset="0"/>
              </a:rPr>
              <a:t>Highlight</a:t>
            </a:r>
            <a:r>
              <a:rPr kumimoji="0" lang="en-US" sz="2400" i="0" u="none" strike="noStrike" kern="0" cap="none" spc="0" normalizeH="0" baseline="0" noProof="0">
                <a:ln>
                  <a:noFill/>
                </a:ln>
                <a:solidFill>
                  <a:srgbClr val="0078D7"/>
                </a:solidFill>
                <a:effectLst/>
                <a:uLnTx/>
                <a:uFillTx/>
                <a:latin typeface="Segoe UI Semibold" panose="020B0502040204020203" pitchFamily="34" charset="0"/>
                <a:ea typeface="Segoe UI Semilight" charset="0"/>
                <a:cs typeface="Segoe UI Semibold" panose="020B0502040204020203" pitchFamily="34" charset="0"/>
              </a:rPr>
              <a:t>: migrate 25TB on-prem Netezza </a:t>
            </a:r>
            <a:r>
              <a:rPr lang="en-US" sz="2400" kern="0">
                <a:solidFill>
                  <a:srgbClr val="0078D7"/>
                </a:solidFill>
                <a:latin typeface="Segoe UI Semibold" panose="020B0502040204020203" pitchFamily="34" charset="0"/>
                <a:ea typeface="Segoe UI Semilight" charset="0"/>
                <a:cs typeface="Segoe UI Semibold" panose="020B0502040204020203" pitchFamily="34" charset="0"/>
                <a:sym typeface="Wingdings" panose="05000000000000000000" pitchFamily="2" charset="2"/>
              </a:rPr>
              <a:t>to</a:t>
            </a:r>
            <a:r>
              <a:rPr kumimoji="0" lang="en-US" sz="2400" i="0" u="none" strike="noStrike" kern="0" cap="none" spc="0" normalizeH="0" baseline="0" noProof="0">
                <a:ln>
                  <a:noFill/>
                </a:ln>
                <a:solidFill>
                  <a:srgbClr val="0078D7"/>
                </a:solidFill>
                <a:effectLst/>
                <a:uLnTx/>
                <a:uFillTx/>
                <a:latin typeface="Segoe UI Semibold" panose="020B0502040204020203" pitchFamily="34" charset="0"/>
                <a:ea typeface="Segoe UI Semilight" charset="0"/>
                <a:cs typeface="Segoe UI Semibold" panose="020B0502040204020203" pitchFamily="34" charset="0"/>
                <a:sym typeface="Wingdings" panose="05000000000000000000" pitchFamily="2" charset="2"/>
              </a:rPr>
              <a:t> ADLS</a:t>
            </a:r>
            <a:endParaRPr kumimoji="0" lang="en-US" sz="2400" i="0" u="none" strike="noStrike" kern="0" cap="none" spc="0" normalizeH="0" baseline="0" noProof="0">
              <a:ln>
                <a:noFill/>
              </a:ln>
              <a:solidFill>
                <a:srgbClr val="0078D7"/>
              </a:solidFill>
              <a:effectLst/>
              <a:uLnTx/>
              <a:uFillTx/>
              <a:latin typeface="Segoe UI Semibold" panose="020B0502040204020203" pitchFamily="34" charset="0"/>
              <a:ea typeface="Segoe UI Semilight" charset="0"/>
              <a:cs typeface="Segoe UI Semibold" panose="020B0502040204020203" pitchFamily="34" charset="0"/>
            </a:endParaRPr>
          </a:p>
        </p:txBody>
      </p:sp>
      <p:sp>
        <p:nvSpPr>
          <p:cNvPr id="7" name="Rectangle 6">
            <a:extLst>
              <a:ext uri="{FF2B5EF4-FFF2-40B4-BE49-F238E27FC236}">
                <a16:creationId xmlns:a16="http://schemas.microsoft.com/office/drawing/2014/main" id="{F064423F-778A-4850-9C95-386FA138134C}"/>
              </a:ext>
            </a:extLst>
          </p:cNvPr>
          <p:cNvSpPr/>
          <p:nvPr/>
        </p:nvSpPr>
        <p:spPr>
          <a:xfrm>
            <a:off x="523902" y="2090882"/>
            <a:ext cx="5095371" cy="4174733"/>
          </a:xfrm>
          <a:prstGeom prst="rect">
            <a:avLst/>
          </a:prstGeom>
        </p:spPr>
        <p:txBody>
          <a:bodyPr wrap="square">
            <a:spAutoFit/>
          </a:bodyPr>
          <a:lstStyle/>
          <a:p>
            <a:pPr lvl="0" defTabSz="914321">
              <a:spcAft>
                <a:spcPts val="800"/>
              </a:spcAft>
              <a:defRPr/>
            </a:pPr>
            <a:r>
              <a:rPr lang="en-US" b="1">
                <a:solidFill>
                  <a:srgbClr val="000000"/>
                </a:solidFill>
              </a:rPr>
              <a:t>Customer situation</a:t>
            </a:r>
          </a:p>
          <a:p>
            <a:pPr marL="285750" lvl="0" indent="-285750" defTabSz="914321">
              <a:lnSpc>
                <a:spcPct val="107000"/>
              </a:lnSpc>
              <a:spcAft>
                <a:spcPts val="600"/>
              </a:spcAft>
              <a:buFont typeface="Arial" panose="020B0604020202020204" pitchFamily="34" charset="0"/>
              <a:buChar char="•"/>
              <a:defRPr/>
            </a:pPr>
            <a:r>
              <a:rPr lang="en-US" sz="1600">
                <a:solidFill>
                  <a:srgbClr val="000000"/>
                </a:solidFill>
              </a:rPr>
              <a:t>Standardize on an enterprise-wide analytics solution for processing telematics &amp; sensor data</a:t>
            </a:r>
          </a:p>
          <a:p>
            <a:pPr marL="285750" lvl="0" indent="-285750" defTabSz="914321">
              <a:lnSpc>
                <a:spcPct val="107000"/>
              </a:lnSpc>
              <a:spcAft>
                <a:spcPts val="600"/>
              </a:spcAft>
              <a:buFont typeface="Arial" panose="020B0604020202020204" pitchFamily="34" charset="0"/>
              <a:buChar char="•"/>
              <a:defRPr/>
            </a:pPr>
            <a:r>
              <a:rPr lang="en-US" sz="1600">
                <a:solidFill>
                  <a:srgbClr val="000000"/>
                </a:solidFill>
              </a:rPr>
              <a:t>Follows typical MDW pattern; start with lake hydration from on-prem Netezza</a:t>
            </a:r>
          </a:p>
          <a:p>
            <a:pPr marL="285750" indent="-285750" defTabSz="914321">
              <a:lnSpc>
                <a:spcPct val="107000"/>
              </a:lnSpc>
              <a:spcAft>
                <a:spcPts val="600"/>
              </a:spcAft>
              <a:buFont typeface="Arial" panose="020B0604020202020204" pitchFamily="34" charset="0"/>
              <a:buChar char="•"/>
              <a:defRPr/>
            </a:pPr>
            <a:r>
              <a:rPr lang="en-US" sz="1600">
                <a:solidFill>
                  <a:srgbClr val="000000"/>
                </a:solidFill>
              </a:rPr>
              <a:t>Designated migration window between 18:00-08:00 from Monday to Friday</a:t>
            </a:r>
          </a:p>
          <a:p>
            <a:pPr marL="285750" indent="-285750" defTabSz="914321">
              <a:lnSpc>
                <a:spcPct val="107000"/>
              </a:lnSpc>
              <a:spcAft>
                <a:spcPts val="600"/>
              </a:spcAft>
              <a:buFont typeface="Arial" panose="020B0604020202020204" pitchFamily="34" charset="0"/>
              <a:buChar char="•"/>
              <a:defRPr/>
            </a:pPr>
            <a:r>
              <a:rPr lang="en-US" sz="1600">
                <a:solidFill>
                  <a:srgbClr val="000000"/>
                </a:solidFill>
              </a:rPr>
              <a:t>Limit overhead on Netezza: max 8 concurrent </a:t>
            </a:r>
            <a:r>
              <a:rPr lang="en-US" sz="1600" err="1">
                <a:solidFill>
                  <a:srgbClr val="000000"/>
                </a:solidFill>
              </a:rPr>
              <a:t>db</a:t>
            </a:r>
            <a:r>
              <a:rPr lang="en-US" sz="1600">
                <a:solidFill>
                  <a:srgbClr val="000000"/>
                </a:solidFill>
              </a:rPr>
              <a:t> connections</a:t>
            </a:r>
          </a:p>
          <a:p>
            <a:pPr marL="285750" lvl="0" indent="-285750" defTabSz="914321">
              <a:spcAft>
                <a:spcPts val="600"/>
              </a:spcAft>
              <a:buFont typeface="Arial" panose="020B0604020202020204" pitchFamily="34" charset="0"/>
              <a:buChar char="•"/>
              <a:defRPr/>
            </a:pPr>
            <a:endParaRPr lang="en-US" sz="1600">
              <a:solidFill>
                <a:srgbClr val="000000"/>
              </a:solidFill>
            </a:endParaRPr>
          </a:p>
          <a:p>
            <a:pPr defTabSz="914321">
              <a:spcAft>
                <a:spcPts val="800"/>
              </a:spcAft>
              <a:defRPr/>
            </a:pPr>
            <a:r>
              <a:rPr lang="en-US" b="1">
                <a:solidFill>
                  <a:srgbClr val="000000"/>
                </a:solidFill>
              </a:rPr>
              <a:t>Migration Statistics</a:t>
            </a:r>
          </a:p>
          <a:p>
            <a:pPr marL="285750" indent="-285750" defTabSz="914321">
              <a:lnSpc>
                <a:spcPct val="107000"/>
              </a:lnSpc>
              <a:spcAft>
                <a:spcPts val="600"/>
              </a:spcAft>
              <a:buFont typeface="Arial" panose="020B0604020202020204" pitchFamily="34" charset="0"/>
              <a:buChar char="•"/>
              <a:defRPr/>
            </a:pPr>
            <a:r>
              <a:rPr lang="en-US" sz="1600">
                <a:solidFill>
                  <a:srgbClr val="000000"/>
                </a:solidFill>
              </a:rPr>
              <a:t>25 TB, 17 tables in total</a:t>
            </a:r>
          </a:p>
          <a:p>
            <a:pPr marL="285750" indent="-285750" defTabSz="914321">
              <a:lnSpc>
                <a:spcPct val="107000"/>
              </a:lnSpc>
              <a:spcAft>
                <a:spcPts val="600"/>
              </a:spcAft>
              <a:buFont typeface="Arial" panose="020B0604020202020204" pitchFamily="34" charset="0"/>
              <a:buChar char="•"/>
              <a:defRPr/>
            </a:pPr>
            <a:r>
              <a:rPr lang="en-US" sz="1600">
                <a:solidFill>
                  <a:srgbClr val="000000"/>
                </a:solidFill>
              </a:rPr>
              <a:t>Total migration duration: ~3 weeks</a:t>
            </a:r>
          </a:p>
        </p:txBody>
      </p:sp>
    </p:spTree>
    <p:extLst>
      <p:ext uri="{BB962C8B-B14F-4D97-AF65-F5344CB8AC3E}">
        <p14:creationId xmlns:p14="http://schemas.microsoft.com/office/powerpoint/2010/main" val="28762249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Case #4: Large retailer in UK</a:t>
            </a:r>
          </a:p>
        </p:txBody>
      </p:sp>
      <p:sp>
        <p:nvSpPr>
          <p:cNvPr id="136" name="Rectangle 135">
            <a:extLst>
              <a:ext uri="{FF2B5EF4-FFF2-40B4-BE49-F238E27FC236}">
                <a16:creationId xmlns:a16="http://schemas.microsoft.com/office/drawing/2014/main" id="{DAC6705A-66C5-41B6-8438-128AB2DC9E06}"/>
              </a:ext>
            </a:extLst>
          </p:cNvPr>
          <p:cNvSpPr/>
          <p:nvPr/>
        </p:nvSpPr>
        <p:spPr>
          <a:xfrm>
            <a:off x="588263" y="1901136"/>
            <a:ext cx="6096000" cy="3484993"/>
          </a:xfrm>
          <a:prstGeom prst="rect">
            <a:avLst/>
          </a:prstGeom>
        </p:spPr>
        <p:txBody>
          <a:bodyPr>
            <a:spAutoFit/>
          </a:bodyPr>
          <a:lstStyle/>
          <a:p>
            <a:pPr defTabSz="914321">
              <a:lnSpc>
                <a:spcPct val="107000"/>
              </a:lnSpc>
              <a:spcAft>
                <a:spcPts val="600"/>
              </a:spcAft>
              <a:defRPr/>
            </a:pPr>
            <a:r>
              <a:rPr lang="en-US" b="1">
                <a:solidFill>
                  <a:srgbClr val="000000"/>
                </a:solidFill>
              </a:rPr>
              <a:t>Business Requirements</a:t>
            </a:r>
          </a:p>
          <a:p>
            <a:pPr marL="285750" indent="-285750" defTabSz="914321">
              <a:lnSpc>
                <a:spcPct val="107000"/>
              </a:lnSpc>
              <a:spcAft>
                <a:spcPts val="600"/>
              </a:spcAft>
              <a:buFont typeface="Arial" panose="020B0604020202020204" pitchFamily="34" charset="0"/>
              <a:buChar char="•"/>
              <a:defRPr/>
            </a:pPr>
            <a:r>
              <a:rPr lang="en-US" sz="1600">
                <a:solidFill>
                  <a:srgbClr val="000000"/>
                </a:solidFill>
              </a:rPr>
              <a:t>Building a Modern Multi-Platform DW that brings together silos of data across BUs into a central data lake</a:t>
            </a:r>
          </a:p>
          <a:p>
            <a:pPr marL="285750" lvl="0" indent="-285750" defTabSz="914321">
              <a:lnSpc>
                <a:spcPct val="107000"/>
              </a:lnSpc>
              <a:spcAft>
                <a:spcPts val="600"/>
              </a:spcAft>
              <a:buFont typeface="Arial" panose="020B0604020202020204" pitchFamily="34" charset="0"/>
              <a:buChar char="•"/>
              <a:defRPr/>
            </a:pPr>
            <a:r>
              <a:rPr lang="en-US" sz="1600">
                <a:solidFill>
                  <a:srgbClr val="000000"/>
                </a:solidFill>
              </a:rPr>
              <a:t>Higher granularity and lower latency: no redundant extract</a:t>
            </a:r>
          </a:p>
          <a:p>
            <a:pPr marL="285750" lvl="0" indent="-285750" defTabSz="914321">
              <a:lnSpc>
                <a:spcPct val="107000"/>
              </a:lnSpc>
              <a:spcAft>
                <a:spcPts val="600"/>
              </a:spcAft>
              <a:buFont typeface="Arial" panose="020B0604020202020204" pitchFamily="34" charset="0"/>
              <a:buChar char="•"/>
              <a:defRPr/>
            </a:pPr>
            <a:r>
              <a:rPr lang="en-US" sz="1600">
                <a:solidFill>
                  <a:srgbClr val="000000"/>
                </a:solidFill>
              </a:rPr>
              <a:t>Process at much data as possible where it lands: use Azure fabric to scale resources</a:t>
            </a:r>
          </a:p>
          <a:p>
            <a:pPr marL="285750" lvl="0" indent="-285750" defTabSz="914321">
              <a:lnSpc>
                <a:spcPct val="107000"/>
              </a:lnSpc>
              <a:spcAft>
                <a:spcPts val="600"/>
              </a:spcAft>
              <a:buFont typeface="Arial" panose="020B0604020202020204" pitchFamily="34" charset="0"/>
              <a:buChar char="•"/>
              <a:defRPr/>
            </a:pPr>
            <a:r>
              <a:rPr lang="en-US" sz="1600">
                <a:solidFill>
                  <a:srgbClr val="000000"/>
                </a:solidFill>
              </a:rPr>
              <a:t>Better perf and scale with elasticity to deal with big data; do not want to be in the business of managing infrastructure</a:t>
            </a:r>
          </a:p>
          <a:p>
            <a:pPr marL="285750" lvl="0" indent="-285750" defTabSz="914321">
              <a:lnSpc>
                <a:spcPct val="107000"/>
              </a:lnSpc>
              <a:spcAft>
                <a:spcPts val="600"/>
              </a:spcAft>
              <a:buFont typeface="Arial" panose="020B0604020202020204" pitchFamily="34" charset="0"/>
              <a:buChar char="•"/>
              <a:defRPr/>
            </a:pPr>
            <a:r>
              <a:rPr lang="en-US" sz="1600">
                <a:solidFill>
                  <a:srgbClr val="000000"/>
                </a:solidFill>
              </a:rPr>
              <a:t>Fit-for-purpose tools for transformation and analytics that supports a wide spectrum of personas (data engineer, data scientists, data integrator)</a:t>
            </a:r>
          </a:p>
        </p:txBody>
      </p:sp>
      <p:sp>
        <p:nvSpPr>
          <p:cNvPr id="141" name="Rectangle 140">
            <a:extLst>
              <a:ext uri="{FF2B5EF4-FFF2-40B4-BE49-F238E27FC236}">
                <a16:creationId xmlns:a16="http://schemas.microsoft.com/office/drawing/2014/main" id="{5D6B72F4-7C04-4593-BD0C-E8FEF81E5522}"/>
              </a:ext>
            </a:extLst>
          </p:cNvPr>
          <p:cNvSpPr/>
          <p:nvPr/>
        </p:nvSpPr>
        <p:spPr>
          <a:xfrm>
            <a:off x="5126232" y="6412767"/>
            <a:ext cx="206409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Segoe UI Light" panose="020B0502040204020203" pitchFamily="34" charset="0"/>
                <a:ea typeface="+mn-ea"/>
                <a:cs typeface="Segoe UI Light" panose="020B0502040204020203" pitchFamily="34" charset="0"/>
              </a:rPr>
              <a:t>Microsoft Confidential</a:t>
            </a:r>
            <a:endParaRPr kumimoji="0" lang="en-US" sz="1600" b="1" i="0" u="none" strike="noStrike" kern="1200" cap="none" spc="0" normalizeH="0" baseline="0" noProof="0">
              <a:ln>
                <a:noFill/>
              </a:ln>
              <a:solidFill>
                <a:srgbClr val="FF0000"/>
              </a:solidFill>
              <a:effectLst/>
              <a:uLnTx/>
              <a:uFillTx/>
              <a:latin typeface="Segoe UI"/>
              <a:ea typeface="+mn-ea"/>
              <a:cs typeface="+mn-cs"/>
            </a:endParaRPr>
          </a:p>
        </p:txBody>
      </p:sp>
      <p:grpSp>
        <p:nvGrpSpPr>
          <p:cNvPr id="142" name="Group 141">
            <a:extLst>
              <a:ext uri="{FF2B5EF4-FFF2-40B4-BE49-F238E27FC236}">
                <a16:creationId xmlns:a16="http://schemas.microsoft.com/office/drawing/2014/main" id="{18E3CBC2-8503-43BC-82C4-D22A55C66391}"/>
              </a:ext>
            </a:extLst>
          </p:cNvPr>
          <p:cNvGrpSpPr/>
          <p:nvPr/>
        </p:nvGrpSpPr>
        <p:grpSpPr>
          <a:xfrm>
            <a:off x="7386365" y="2511374"/>
            <a:ext cx="2152320" cy="1604419"/>
            <a:chOff x="2545084" y="4684272"/>
            <a:chExt cx="2152320" cy="1604419"/>
          </a:xfrm>
        </p:grpSpPr>
        <p:sp>
          <p:nvSpPr>
            <p:cNvPr id="143" name="Rectangle 142">
              <a:extLst>
                <a:ext uri="{FF2B5EF4-FFF2-40B4-BE49-F238E27FC236}">
                  <a16:creationId xmlns:a16="http://schemas.microsoft.com/office/drawing/2014/main" id="{BA169F99-1814-4D02-B326-CC3C4FDA8B12}"/>
                </a:ext>
              </a:extLst>
            </p:cNvPr>
            <p:cNvSpPr/>
            <p:nvPr/>
          </p:nvSpPr>
          <p:spPr>
            <a:xfrm>
              <a:off x="2545084" y="4684272"/>
              <a:ext cx="2152320" cy="135421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7200" b="0" i="0" u="none" strike="noStrike" kern="0" cap="none" spc="0" normalizeH="0" baseline="0" noProof="0">
                  <a:ln>
                    <a:noFill/>
                  </a:ln>
                  <a:solidFill>
                    <a:srgbClr val="0078D7"/>
                  </a:solidFill>
                  <a:effectLst/>
                  <a:uLnTx/>
                  <a:uFillTx/>
                  <a:latin typeface="Segoe UI"/>
                  <a:ea typeface="+mn-ea"/>
                  <a:cs typeface="Segoe UI Bold"/>
                </a:rPr>
                <a:t>30</a:t>
              </a:r>
            </a:p>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1" i="0" u="none" strike="noStrike" kern="0" cap="all" spc="0" normalizeH="0" baseline="0" noProof="0">
                  <a:ln>
                    <a:noFill/>
                  </a:ln>
                  <a:solidFill>
                    <a:srgbClr val="0078D7"/>
                  </a:solidFill>
                  <a:effectLst/>
                  <a:uLnTx/>
                  <a:uFillTx/>
                  <a:latin typeface="Segoe UI"/>
                  <a:ea typeface="+mn-ea"/>
                  <a:cs typeface="Segoe UI Bold"/>
                </a:rPr>
                <a:t>Projects</a:t>
              </a:r>
            </a:p>
          </p:txBody>
        </p:sp>
        <p:sp>
          <p:nvSpPr>
            <p:cNvPr id="144" name="Rectangle 143">
              <a:extLst>
                <a:ext uri="{FF2B5EF4-FFF2-40B4-BE49-F238E27FC236}">
                  <a16:creationId xmlns:a16="http://schemas.microsoft.com/office/drawing/2014/main" id="{A3E266A4-6C57-4330-8FB4-36E70DFDDAF5}"/>
                </a:ext>
              </a:extLst>
            </p:cNvPr>
            <p:cNvSpPr/>
            <p:nvPr/>
          </p:nvSpPr>
          <p:spPr>
            <a:xfrm>
              <a:off x="2550719" y="5965526"/>
              <a:ext cx="2141047" cy="323165"/>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000000"/>
                  </a:solidFill>
                  <a:effectLst/>
                  <a:uLnTx/>
                  <a:uFillTx/>
                  <a:latin typeface="Segoe UI"/>
                  <a:ea typeface="+mn-ea"/>
                  <a:cs typeface="Segoe UI Light"/>
                </a:rPr>
                <a:t>Running in production</a:t>
              </a:r>
            </a:p>
          </p:txBody>
        </p:sp>
      </p:grpSp>
      <p:grpSp>
        <p:nvGrpSpPr>
          <p:cNvPr id="145" name="Group 144">
            <a:extLst>
              <a:ext uri="{FF2B5EF4-FFF2-40B4-BE49-F238E27FC236}">
                <a16:creationId xmlns:a16="http://schemas.microsoft.com/office/drawing/2014/main" id="{8E1F8FB3-0955-4558-9741-6023B9086A43}"/>
              </a:ext>
            </a:extLst>
          </p:cNvPr>
          <p:cNvGrpSpPr/>
          <p:nvPr/>
        </p:nvGrpSpPr>
        <p:grpSpPr>
          <a:xfrm>
            <a:off x="9544323" y="2511374"/>
            <a:ext cx="2152320" cy="1604419"/>
            <a:chOff x="2545084" y="4684272"/>
            <a:chExt cx="2152320" cy="1604419"/>
          </a:xfrm>
        </p:grpSpPr>
        <p:sp>
          <p:nvSpPr>
            <p:cNvPr id="146" name="Rectangle 145">
              <a:extLst>
                <a:ext uri="{FF2B5EF4-FFF2-40B4-BE49-F238E27FC236}">
                  <a16:creationId xmlns:a16="http://schemas.microsoft.com/office/drawing/2014/main" id="{21CFC8AA-445F-40A5-9467-6929E86340B3}"/>
                </a:ext>
              </a:extLst>
            </p:cNvPr>
            <p:cNvSpPr/>
            <p:nvPr/>
          </p:nvSpPr>
          <p:spPr>
            <a:xfrm>
              <a:off x="2545084" y="4684272"/>
              <a:ext cx="2152320" cy="135421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7200" b="0" i="0" u="none" strike="noStrike" kern="0" cap="none" spc="0" normalizeH="0" baseline="0" noProof="0">
                  <a:ln>
                    <a:noFill/>
                  </a:ln>
                  <a:solidFill>
                    <a:srgbClr val="0078D7"/>
                  </a:solidFill>
                  <a:effectLst/>
                  <a:uLnTx/>
                  <a:uFillTx/>
                  <a:latin typeface="Segoe UI"/>
                  <a:ea typeface="+mn-ea"/>
                  <a:cs typeface="Segoe UI Bold"/>
                </a:rPr>
                <a:t>2M+</a:t>
              </a:r>
            </a:p>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1" i="0" u="none" strike="noStrike" kern="0" cap="all" spc="0" normalizeH="0" baseline="0" noProof="0">
                  <a:ln>
                    <a:noFill/>
                  </a:ln>
                  <a:solidFill>
                    <a:srgbClr val="0078D7"/>
                  </a:solidFill>
                  <a:effectLst/>
                  <a:uLnTx/>
                  <a:uFillTx/>
                  <a:latin typeface="Segoe UI"/>
                  <a:ea typeface="+mn-ea"/>
                  <a:cs typeface="Segoe UI Bold"/>
                </a:rPr>
                <a:t>USD</a:t>
              </a:r>
            </a:p>
          </p:txBody>
        </p:sp>
        <p:sp>
          <p:nvSpPr>
            <p:cNvPr id="147" name="Rectangle 146">
              <a:extLst>
                <a:ext uri="{FF2B5EF4-FFF2-40B4-BE49-F238E27FC236}">
                  <a16:creationId xmlns:a16="http://schemas.microsoft.com/office/drawing/2014/main" id="{EEC56D63-5E9B-4621-9462-75663DCD9134}"/>
                </a:ext>
              </a:extLst>
            </p:cNvPr>
            <p:cNvSpPr/>
            <p:nvPr/>
          </p:nvSpPr>
          <p:spPr>
            <a:xfrm>
              <a:off x="2550719" y="5965526"/>
              <a:ext cx="2141047" cy="323165"/>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000000"/>
                  </a:solidFill>
                  <a:effectLst/>
                  <a:uLnTx/>
                  <a:uFillTx/>
                  <a:latin typeface="Segoe UI"/>
                  <a:ea typeface="+mn-ea"/>
                  <a:cs typeface="Segoe UI Light"/>
                </a:rPr>
                <a:t>Revenue per month</a:t>
              </a:r>
            </a:p>
          </p:txBody>
        </p:sp>
      </p:grpSp>
    </p:spTree>
    <p:extLst>
      <p:ext uri="{BB962C8B-B14F-4D97-AF65-F5344CB8AC3E}">
        <p14:creationId xmlns:p14="http://schemas.microsoft.com/office/powerpoint/2010/main" val="1284046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09265-05D4-475D-B996-293671DF8DA9}"/>
              </a:ext>
            </a:extLst>
          </p:cNvPr>
          <p:cNvSpPr/>
          <p:nvPr/>
        </p:nvSpPr>
        <p:spPr>
          <a:xfrm>
            <a:off x="5046030" y="1683294"/>
            <a:ext cx="6845185" cy="4629223"/>
          </a:xfrm>
          <a:prstGeom prst="rect">
            <a:avLst/>
          </a:prstGeom>
          <a:solidFill>
            <a:srgbClr val="FFFFFF"/>
          </a:solidFill>
          <a:ln w="15875" cap="flat" cmpd="sng" algn="ctr">
            <a:solidFill>
              <a:srgbClr val="404040">
                <a:lumMod val="50000"/>
                <a:lumOff val="50000"/>
              </a:srgbClr>
            </a:solidFill>
            <a:prstDash val="solid"/>
          </a:ln>
          <a:effectLst/>
        </p:spPr>
        <p:txBody>
          <a:bodyPr rtlCol="0" anchor="ctr"/>
          <a:lstStyle/>
          <a:p>
            <a:pPr algn="ctr" defTabSz="914126"/>
            <a:endParaRPr lang="en-US" sz="1799" kern="0">
              <a:solidFill>
                <a:srgbClr val="404040"/>
              </a:solidFill>
              <a:latin typeface="Segoe UI"/>
            </a:endParaRPr>
          </a:p>
        </p:txBody>
      </p:sp>
      <p:sp>
        <p:nvSpPr>
          <p:cNvPr id="12" name="Rectangle 11">
            <a:extLst>
              <a:ext uri="{FF2B5EF4-FFF2-40B4-BE49-F238E27FC236}">
                <a16:creationId xmlns:a16="http://schemas.microsoft.com/office/drawing/2014/main" id="{888745DD-344B-4410-8D94-9209A376004F}"/>
              </a:ext>
            </a:extLst>
          </p:cNvPr>
          <p:cNvSpPr/>
          <p:nvPr/>
        </p:nvSpPr>
        <p:spPr>
          <a:xfrm>
            <a:off x="8661450" y="3486354"/>
            <a:ext cx="2407919" cy="2363352"/>
          </a:xfrm>
          <a:prstGeom prst="rect">
            <a:avLst/>
          </a:prstGeom>
          <a:solidFill>
            <a:srgbClr val="FFFFFF"/>
          </a:solidFill>
          <a:ln w="15875" cap="flat" cmpd="sng" algn="ctr">
            <a:solidFill>
              <a:srgbClr val="404040">
                <a:lumMod val="50000"/>
                <a:lumOff val="50000"/>
              </a:srgbClr>
            </a:solidFill>
            <a:prstDash val="sysDash"/>
          </a:ln>
          <a:effectLst/>
        </p:spPr>
        <p:txBody>
          <a:bodyPr rtlCol="0" anchor="ctr"/>
          <a:lstStyle/>
          <a:p>
            <a:pPr algn="ctr" defTabSz="914126"/>
            <a:endParaRPr lang="en-US" sz="1799" kern="0">
              <a:solidFill>
                <a:srgbClr val="404040"/>
              </a:solidFill>
              <a:latin typeface="Segoe UI"/>
            </a:endParaRPr>
          </a:p>
        </p:txBody>
      </p:sp>
      <p:pic>
        <p:nvPicPr>
          <p:cNvPr id="13" name="Picture 12">
            <a:extLst>
              <a:ext uri="{FF2B5EF4-FFF2-40B4-BE49-F238E27FC236}">
                <a16:creationId xmlns:a16="http://schemas.microsoft.com/office/drawing/2014/main" id="{CE8086C3-9267-4E26-9748-F1087BFEEC01}"/>
              </a:ext>
            </a:extLst>
          </p:cNvPr>
          <p:cNvPicPr>
            <a:picLocks noChangeAspect="1"/>
          </p:cNvPicPr>
          <p:nvPr/>
        </p:nvPicPr>
        <p:blipFill>
          <a:blip r:embed="rId3"/>
          <a:stretch>
            <a:fillRect/>
          </a:stretch>
        </p:blipFill>
        <p:spPr>
          <a:xfrm>
            <a:off x="7913978" y="1956527"/>
            <a:ext cx="567139" cy="567750"/>
          </a:xfrm>
          <a:prstGeom prst="rect">
            <a:avLst/>
          </a:prstGeom>
        </p:spPr>
      </p:pic>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Solution Architecture</a:t>
            </a:r>
          </a:p>
        </p:txBody>
      </p:sp>
      <p:pic>
        <p:nvPicPr>
          <p:cNvPr id="4" name="Picture 3">
            <a:extLst>
              <a:ext uri="{FF2B5EF4-FFF2-40B4-BE49-F238E27FC236}">
                <a16:creationId xmlns:a16="http://schemas.microsoft.com/office/drawing/2014/main" id="{45C0B572-DD07-4759-9847-1332C71864B1}"/>
              </a:ext>
            </a:extLst>
          </p:cNvPr>
          <p:cNvPicPr>
            <a:picLocks noChangeAspect="1"/>
          </p:cNvPicPr>
          <p:nvPr/>
        </p:nvPicPr>
        <p:blipFill>
          <a:blip r:embed="rId4"/>
          <a:stretch>
            <a:fillRect/>
          </a:stretch>
        </p:blipFill>
        <p:spPr>
          <a:xfrm>
            <a:off x="1291643" y="2380781"/>
            <a:ext cx="773455" cy="391884"/>
          </a:xfrm>
          <a:prstGeom prst="rect">
            <a:avLst/>
          </a:prstGeom>
        </p:spPr>
      </p:pic>
      <p:pic>
        <p:nvPicPr>
          <p:cNvPr id="8" name="Graphic 7">
            <a:extLst>
              <a:ext uri="{FF2B5EF4-FFF2-40B4-BE49-F238E27FC236}">
                <a16:creationId xmlns:a16="http://schemas.microsoft.com/office/drawing/2014/main" id="{876D9C9C-6DAE-4F06-8433-5B69A94ABB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5064" y="4355598"/>
            <a:ext cx="566928" cy="566928"/>
          </a:xfrm>
          <a:prstGeom prst="rect">
            <a:avLst/>
          </a:prstGeom>
        </p:spPr>
      </p:pic>
      <p:sp>
        <p:nvSpPr>
          <p:cNvPr id="35" name="Rectangle 34">
            <a:extLst>
              <a:ext uri="{FF2B5EF4-FFF2-40B4-BE49-F238E27FC236}">
                <a16:creationId xmlns:a16="http://schemas.microsoft.com/office/drawing/2014/main" id="{B0E2DBED-F573-4F60-86F3-9B95E5695450}"/>
              </a:ext>
            </a:extLst>
          </p:cNvPr>
          <p:cNvSpPr/>
          <p:nvPr/>
        </p:nvSpPr>
        <p:spPr>
          <a:xfrm>
            <a:off x="546158" y="1683294"/>
            <a:ext cx="3753352" cy="4629223"/>
          </a:xfrm>
          <a:prstGeom prst="rect">
            <a:avLst/>
          </a:prstGeom>
          <a:solidFill>
            <a:srgbClr val="FFFFFF"/>
          </a:solidFill>
          <a:ln w="15875" cap="flat" cmpd="sng" algn="ctr">
            <a:solidFill>
              <a:srgbClr val="404040">
                <a:lumMod val="50000"/>
                <a:lumOff val="50000"/>
              </a:srgbClr>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D9E508A-345C-440F-A99E-D1E33640F1CB}"/>
              </a:ext>
            </a:extLst>
          </p:cNvPr>
          <p:cNvSpPr/>
          <p:nvPr/>
        </p:nvSpPr>
        <p:spPr>
          <a:xfrm>
            <a:off x="1076299" y="2170858"/>
            <a:ext cx="3030882" cy="3678847"/>
          </a:xfrm>
          <a:prstGeom prst="rect">
            <a:avLst/>
          </a:prstGeom>
          <a:solidFill>
            <a:srgbClr val="FFFFFF"/>
          </a:solidFill>
          <a:ln w="15875" cap="flat" cmpd="sng" algn="ctr">
            <a:solidFill>
              <a:srgbClr val="404040">
                <a:lumMod val="50000"/>
                <a:lumOff val="50000"/>
              </a:srgbClr>
            </a:solidFill>
            <a:prstDash val="sysDash"/>
          </a:ln>
          <a:effectLst/>
        </p:spPr>
        <p:txBody>
          <a:bodyPr rtlCol="0" anchor="ctr"/>
          <a:lstStyle/>
          <a:p>
            <a:pPr algn="ctr" defTabSz="914126"/>
            <a:endParaRPr lang="en-US" sz="1799" kern="0">
              <a:solidFill>
                <a:srgbClr val="404040"/>
              </a:solidFill>
              <a:latin typeface="Segoe UI"/>
            </a:endParaRPr>
          </a:p>
        </p:txBody>
      </p:sp>
      <p:pic>
        <p:nvPicPr>
          <p:cNvPr id="38" name="Picture 37">
            <a:extLst>
              <a:ext uri="{FF2B5EF4-FFF2-40B4-BE49-F238E27FC236}">
                <a16:creationId xmlns:a16="http://schemas.microsoft.com/office/drawing/2014/main" id="{92FEDD79-A837-4CE7-8030-93423BA2C5B7}"/>
              </a:ext>
            </a:extLst>
          </p:cNvPr>
          <p:cNvPicPr>
            <a:picLocks noChangeAspect="1"/>
          </p:cNvPicPr>
          <p:nvPr/>
        </p:nvPicPr>
        <p:blipFill>
          <a:blip r:embed="rId7"/>
          <a:stretch>
            <a:fillRect/>
          </a:stretch>
        </p:blipFill>
        <p:spPr>
          <a:xfrm>
            <a:off x="834434" y="5501798"/>
            <a:ext cx="486548" cy="397776"/>
          </a:xfrm>
          <a:prstGeom prst="rect">
            <a:avLst/>
          </a:prstGeom>
        </p:spPr>
      </p:pic>
      <p:sp>
        <p:nvSpPr>
          <p:cNvPr id="39" name="TextBox 38">
            <a:extLst>
              <a:ext uri="{FF2B5EF4-FFF2-40B4-BE49-F238E27FC236}">
                <a16:creationId xmlns:a16="http://schemas.microsoft.com/office/drawing/2014/main" id="{1AA4CBC4-F96C-43D7-9BDC-FBB029AAB51B}"/>
              </a:ext>
            </a:extLst>
          </p:cNvPr>
          <p:cNvSpPr txBox="1"/>
          <p:nvPr/>
        </p:nvSpPr>
        <p:spPr>
          <a:xfrm>
            <a:off x="740286" y="5840789"/>
            <a:ext cx="1287380" cy="430775"/>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Corporate Firewall Boundary</a:t>
            </a:r>
          </a:p>
        </p:txBody>
      </p:sp>
      <p:pic>
        <p:nvPicPr>
          <p:cNvPr id="3" name="Picture 2">
            <a:extLst>
              <a:ext uri="{FF2B5EF4-FFF2-40B4-BE49-F238E27FC236}">
                <a16:creationId xmlns:a16="http://schemas.microsoft.com/office/drawing/2014/main" id="{88CD5F11-38CA-45C5-83B7-0EBAF0555BFE}"/>
              </a:ext>
            </a:extLst>
          </p:cNvPr>
          <p:cNvPicPr>
            <a:picLocks noChangeAspect="1"/>
          </p:cNvPicPr>
          <p:nvPr/>
        </p:nvPicPr>
        <p:blipFill>
          <a:blip r:embed="rId8"/>
          <a:stretch>
            <a:fillRect/>
          </a:stretch>
        </p:blipFill>
        <p:spPr>
          <a:xfrm>
            <a:off x="241790" y="5903546"/>
            <a:ext cx="548772" cy="801002"/>
          </a:xfrm>
          <a:prstGeom prst="rect">
            <a:avLst/>
          </a:prstGeom>
          <a:solidFill>
            <a:schemeClr val="bg1"/>
          </a:solidFill>
        </p:spPr>
      </p:pic>
      <p:pic>
        <p:nvPicPr>
          <p:cNvPr id="41" name="Picture 40">
            <a:extLst>
              <a:ext uri="{FF2B5EF4-FFF2-40B4-BE49-F238E27FC236}">
                <a16:creationId xmlns:a16="http://schemas.microsoft.com/office/drawing/2014/main" id="{860CD196-BF31-4A2E-9A08-AEDFE5218304}"/>
              </a:ext>
            </a:extLst>
          </p:cNvPr>
          <p:cNvPicPr>
            <a:picLocks noChangeAspect="1"/>
          </p:cNvPicPr>
          <p:nvPr/>
        </p:nvPicPr>
        <p:blipFill>
          <a:blip r:embed="rId9">
            <a:duotone>
              <a:prstClr val="black"/>
              <a:srgbClr val="00188F">
                <a:tint val="45000"/>
                <a:satMod val="400000"/>
              </a:srgbClr>
            </a:duotone>
          </a:blip>
          <a:stretch>
            <a:fillRect/>
          </a:stretch>
        </p:blipFill>
        <p:spPr>
          <a:xfrm>
            <a:off x="11384504" y="5957703"/>
            <a:ext cx="729823" cy="746845"/>
          </a:xfrm>
          <a:prstGeom prst="rect">
            <a:avLst/>
          </a:prstGeom>
        </p:spPr>
      </p:pic>
      <p:cxnSp>
        <p:nvCxnSpPr>
          <p:cNvPr id="32" name="Straight Arrow Connector 31">
            <a:extLst>
              <a:ext uri="{FF2B5EF4-FFF2-40B4-BE49-F238E27FC236}">
                <a16:creationId xmlns:a16="http://schemas.microsoft.com/office/drawing/2014/main" id="{EBF7C228-5413-45DC-A7C0-EB81A899E4AD}"/>
              </a:ext>
            </a:extLst>
          </p:cNvPr>
          <p:cNvCxnSpPr>
            <a:cxnSpLocks/>
          </p:cNvCxnSpPr>
          <p:nvPr/>
        </p:nvCxnSpPr>
        <p:spPr>
          <a:xfrm>
            <a:off x="4107181" y="4185750"/>
            <a:ext cx="1071083" cy="0"/>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42" name="Picture 41">
            <a:extLst>
              <a:ext uri="{FF2B5EF4-FFF2-40B4-BE49-F238E27FC236}">
                <a16:creationId xmlns:a16="http://schemas.microsoft.com/office/drawing/2014/main" id="{3558D6E7-F009-42C0-B9A5-0C5CEBC3797F}"/>
              </a:ext>
            </a:extLst>
          </p:cNvPr>
          <p:cNvPicPr>
            <a:picLocks noChangeAspect="1"/>
          </p:cNvPicPr>
          <p:nvPr/>
        </p:nvPicPr>
        <p:blipFill>
          <a:blip r:embed="rId4"/>
          <a:stretch>
            <a:fillRect/>
          </a:stretch>
        </p:blipFill>
        <p:spPr>
          <a:xfrm>
            <a:off x="1631774" y="2380781"/>
            <a:ext cx="773455" cy="391884"/>
          </a:xfrm>
          <a:prstGeom prst="rect">
            <a:avLst/>
          </a:prstGeom>
        </p:spPr>
      </p:pic>
      <p:sp>
        <p:nvSpPr>
          <p:cNvPr id="45" name="TextBox 44">
            <a:extLst>
              <a:ext uri="{FF2B5EF4-FFF2-40B4-BE49-F238E27FC236}">
                <a16:creationId xmlns:a16="http://schemas.microsoft.com/office/drawing/2014/main" id="{CE2178C6-375E-4F79-AE94-F3F3F74B8F53}"/>
              </a:ext>
            </a:extLst>
          </p:cNvPr>
          <p:cNvSpPr txBox="1"/>
          <p:nvPr/>
        </p:nvSpPr>
        <p:spPr>
          <a:xfrm>
            <a:off x="1545815" y="2772426"/>
            <a:ext cx="1112149"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SAP BW</a:t>
            </a:r>
          </a:p>
        </p:txBody>
      </p:sp>
      <p:pic>
        <p:nvPicPr>
          <p:cNvPr id="46" name="Picture 45">
            <a:extLst>
              <a:ext uri="{FF2B5EF4-FFF2-40B4-BE49-F238E27FC236}">
                <a16:creationId xmlns:a16="http://schemas.microsoft.com/office/drawing/2014/main" id="{0FB488FC-F829-4B49-96A4-0CD7EEEF1D85}"/>
              </a:ext>
            </a:extLst>
          </p:cNvPr>
          <p:cNvPicPr>
            <a:picLocks noChangeAspect="1"/>
          </p:cNvPicPr>
          <p:nvPr/>
        </p:nvPicPr>
        <p:blipFill>
          <a:blip r:embed="rId10"/>
          <a:stretch>
            <a:fillRect/>
          </a:stretch>
        </p:blipFill>
        <p:spPr>
          <a:xfrm>
            <a:off x="1631774" y="3155925"/>
            <a:ext cx="637808" cy="481673"/>
          </a:xfrm>
          <a:prstGeom prst="rect">
            <a:avLst/>
          </a:prstGeom>
        </p:spPr>
      </p:pic>
      <p:sp>
        <p:nvSpPr>
          <p:cNvPr id="47" name="TextBox 46">
            <a:extLst>
              <a:ext uri="{FF2B5EF4-FFF2-40B4-BE49-F238E27FC236}">
                <a16:creationId xmlns:a16="http://schemas.microsoft.com/office/drawing/2014/main" id="{1A0DD88D-EACA-4451-B7E5-60915E0DA4E0}"/>
              </a:ext>
            </a:extLst>
          </p:cNvPr>
          <p:cNvSpPr txBox="1"/>
          <p:nvPr/>
        </p:nvSpPr>
        <p:spPr>
          <a:xfrm>
            <a:off x="7730889" y="2485124"/>
            <a:ext cx="1112149"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Data Factory</a:t>
            </a:r>
          </a:p>
        </p:txBody>
      </p:sp>
      <p:sp>
        <p:nvSpPr>
          <p:cNvPr id="48" name="TextBox 47">
            <a:extLst>
              <a:ext uri="{FF2B5EF4-FFF2-40B4-BE49-F238E27FC236}">
                <a16:creationId xmlns:a16="http://schemas.microsoft.com/office/drawing/2014/main" id="{74468D52-264C-42AE-B867-6A1696C56B15}"/>
              </a:ext>
            </a:extLst>
          </p:cNvPr>
          <p:cNvSpPr txBox="1"/>
          <p:nvPr/>
        </p:nvSpPr>
        <p:spPr>
          <a:xfrm>
            <a:off x="1584785" y="3674139"/>
            <a:ext cx="1112149"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SFTP</a:t>
            </a:r>
          </a:p>
        </p:txBody>
      </p:sp>
      <p:pic>
        <p:nvPicPr>
          <p:cNvPr id="67" name="Graphic 66">
            <a:extLst>
              <a:ext uri="{FF2B5EF4-FFF2-40B4-BE49-F238E27FC236}">
                <a16:creationId xmlns:a16="http://schemas.microsoft.com/office/drawing/2014/main" id="{F87F0E84-2256-49CE-823B-6399911F57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94338" y="3840018"/>
            <a:ext cx="1103000" cy="852318"/>
          </a:xfrm>
          <a:prstGeom prst="rect">
            <a:avLst/>
          </a:prstGeom>
        </p:spPr>
      </p:pic>
      <p:sp>
        <p:nvSpPr>
          <p:cNvPr id="68" name="TextBox 67">
            <a:extLst>
              <a:ext uri="{FF2B5EF4-FFF2-40B4-BE49-F238E27FC236}">
                <a16:creationId xmlns:a16="http://schemas.microsoft.com/office/drawing/2014/main" id="{1B4744A6-832E-48D9-B9E3-B16BB40585D4}"/>
              </a:ext>
            </a:extLst>
          </p:cNvPr>
          <p:cNvSpPr txBox="1"/>
          <p:nvPr/>
        </p:nvSpPr>
        <p:spPr>
          <a:xfrm>
            <a:off x="1611821" y="4495226"/>
            <a:ext cx="1112149"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API App</a:t>
            </a:r>
          </a:p>
        </p:txBody>
      </p:sp>
      <p:pic>
        <p:nvPicPr>
          <p:cNvPr id="71" name="Picture 70">
            <a:extLst>
              <a:ext uri="{FF2B5EF4-FFF2-40B4-BE49-F238E27FC236}">
                <a16:creationId xmlns:a16="http://schemas.microsoft.com/office/drawing/2014/main" id="{6DB418B2-16FC-44B2-B60E-DA68F805E4DC}"/>
              </a:ext>
            </a:extLst>
          </p:cNvPr>
          <p:cNvPicPr>
            <a:picLocks noChangeAspect="1"/>
          </p:cNvPicPr>
          <p:nvPr/>
        </p:nvPicPr>
        <p:blipFill>
          <a:blip r:embed="rId13"/>
          <a:stretch>
            <a:fillRect/>
          </a:stretch>
        </p:blipFill>
        <p:spPr>
          <a:xfrm>
            <a:off x="1198909" y="4813923"/>
            <a:ext cx="503926" cy="519384"/>
          </a:xfrm>
          <a:prstGeom prst="rect">
            <a:avLst/>
          </a:prstGeom>
        </p:spPr>
      </p:pic>
      <p:pic>
        <p:nvPicPr>
          <p:cNvPr id="72" name="Picture 71">
            <a:extLst>
              <a:ext uri="{FF2B5EF4-FFF2-40B4-BE49-F238E27FC236}">
                <a16:creationId xmlns:a16="http://schemas.microsoft.com/office/drawing/2014/main" id="{6A48C1EC-E766-4223-B40B-1194B249FE1B}"/>
              </a:ext>
            </a:extLst>
          </p:cNvPr>
          <p:cNvPicPr>
            <a:picLocks noChangeAspect="1"/>
          </p:cNvPicPr>
          <p:nvPr/>
        </p:nvPicPr>
        <p:blipFill>
          <a:blip r:embed="rId10"/>
          <a:stretch>
            <a:fillRect/>
          </a:stretch>
        </p:blipFill>
        <p:spPr>
          <a:xfrm>
            <a:off x="2333896" y="4819947"/>
            <a:ext cx="637808" cy="481673"/>
          </a:xfrm>
          <a:prstGeom prst="rect">
            <a:avLst/>
          </a:prstGeom>
        </p:spPr>
      </p:pic>
      <p:cxnSp>
        <p:nvCxnSpPr>
          <p:cNvPr id="73" name="Straight Arrow Connector 72">
            <a:extLst>
              <a:ext uri="{FF2B5EF4-FFF2-40B4-BE49-F238E27FC236}">
                <a16:creationId xmlns:a16="http://schemas.microsoft.com/office/drawing/2014/main" id="{7B080251-FC37-438D-B0E8-24EF8AD7B7AB}"/>
              </a:ext>
            </a:extLst>
          </p:cNvPr>
          <p:cNvCxnSpPr>
            <a:cxnSpLocks/>
            <a:endCxn id="72" idx="1"/>
          </p:cNvCxnSpPr>
          <p:nvPr/>
        </p:nvCxnSpPr>
        <p:spPr>
          <a:xfrm>
            <a:off x="1745950" y="5060784"/>
            <a:ext cx="587946" cy="0"/>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5" name="TextBox 74">
            <a:extLst>
              <a:ext uri="{FF2B5EF4-FFF2-40B4-BE49-F238E27FC236}">
                <a16:creationId xmlns:a16="http://schemas.microsoft.com/office/drawing/2014/main" id="{5D9DF2D5-EDC1-48D4-8236-D17C86409F48}"/>
              </a:ext>
            </a:extLst>
          </p:cNvPr>
          <p:cNvSpPr txBox="1"/>
          <p:nvPr/>
        </p:nvSpPr>
        <p:spPr>
          <a:xfrm>
            <a:off x="1599842" y="5118992"/>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Extraction</a:t>
            </a:r>
          </a:p>
        </p:txBody>
      </p:sp>
      <p:sp>
        <p:nvSpPr>
          <p:cNvPr id="83" name="Rectangle 82">
            <a:extLst>
              <a:ext uri="{FF2B5EF4-FFF2-40B4-BE49-F238E27FC236}">
                <a16:creationId xmlns:a16="http://schemas.microsoft.com/office/drawing/2014/main" id="{93338D46-0715-4094-B96E-6354AD7E5DD6}"/>
              </a:ext>
            </a:extLst>
          </p:cNvPr>
          <p:cNvSpPr/>
          <p:nvPr/>
        </p:nvSpPr>
        <p:spPr>
          <a:xfrm>
            <a:off x="5221379" y="3494236"/>
            <a:ext cx="3216385" cy="2346548"/>
          </a:xfrm>
          <a:prstGeom prst="rect">
            <a:avLst/>
          </a:prstGeom>
          <a:solidFill>
            <a:srgbClr val="FFFFFF"/>
          </a:solidFill>
          <a:ln w="15875" cap="flat" cmpd="sng" algn="ctr">
            <a:solidFill>
              <a:srgbClr val="404040">
                <a:lumMod val="50000"/>
                <a:lumOff val="50000"/>
              </a:srgbClr>
            </a:solidFill>
            <a:prstDash val="sysDash"/>
          </a:ln>
          <a:effectLst/>
        </p:spPr>
        <p:txBody>
          <a:bodyPr rtlCol="0" anchor="ctr"/>
          <a:lstStyle/>
          <a:p>
            <a:pPr algn="ctr" defTabSz="914126"/>
            <a:endParaRPr lang="en-US" sz="1799" kern="0">
              <a:solidFill>
                <a:srgbClr val="404040"/>
              </a:solidFill>
              <a:latin typeface="Segoe UI"/>
            </a:endParaRPr>
          </a:p>
        </p:txBody>
      </p:sp>
      <p:pic>
        <p:nvPicPr>
          <p:cNvPr id="10" name="Graphic 9">
            <a:extLst>
              <a:ext uri="{FF2B5EF4-FFF2-40B4-BE49-F238E27FC236}">
                <a16:creationId xmlns:a16="http://schemas.microsoft.com/office/drawing/2014/main" id="{38BD3645-43E3-40B8-97E0-03B41B1AFC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78264" y="5530381"/>
            <a:ext cx="429015" cy="429015"/>
          </a:xfrm>
          <a:prstGeom prst="rect">
            <a:avLst/>
          </a:prstGeom>
        </p:spPr>
      </p:pic>
      <p:pic>
        <p:nvPicPr>
          <p:cNvPr id="24" name="Picture 23">
            <a:extLst>
              <a:ext uri="{FF2B5EF4-FFF2-40B4-BE49-F238E27FC236}">
                <a16:creationId xmlns:a16="http://schemas.microsoft.com/office/drawing/2014/main" id="{2133301D-8A0E-47ED-A46E-9ECDF097BBFA}"/>
              </a:ext>
            </a:extLst>
          </p:cNvPr>
          <p:cNvPicPr>
            <a:picLocks noChangeAspect="1"/>
          </p:cNvPicPr>
          <p:nvPr/>
        </p:nvPicPr>
        <p:blipFill>
          <a:blip r:embed="rId16"/>
          <a:stretch>
            <a:fillRect/>
          </a:stretch>
        </p:blipFill>
        <p:spPr>
          <a:xfrm>
            <a:off x="10070591" y="5606718"/>
            <a:ext cx="898963" cy="654497"/>
          </a:xfrm>
          <a:prstGeom prst="rect">
            <a:avLst/>
          </a:prstGeom>
        </p:spPr>
      </p:pic>
      <p:sp>
        <p:nvSpPr>
          <p:cNvPr id="84" name="Rectangle 83">
            <a:extLst>
              <a:ext uri="{FF2B5EF4-FFF2-40B4-BE49-F238E27FC236}">
                <a16:creationId xmlns:a16="http://schemas.microsoft.com/office/drawing/2014/main" id="{B35E8882-8F45-4034-8C7F-0D180326E865}"/>
              </a:ext>
            </a:extLst>
          </p:cNvPr>
          <p:cNvSpPr/>
          <p:nvPr/>
        </p:nvSpPr>
        <p:spPr bwMode="auto">
          <a:xfrm>
            <a:off x="5445065" y="3834124"/>
            <a:ext cx="825660" cy="16454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C50DFF29-AB47-4502-84D7-9D0B69084C3E}"/>
              </a:ext>
            </a:extLst>
          </p:cNvPr>
          <p:cNvSpPr txBox="1"/>
          <p:nvPr/>
        </p:nvSpPr>
        <p:spPr>
          <a:xfrm>
            <a:off x="5476934" y="4441421"/>
            <a:ext cx="761922"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Landing Folder</a:t>
            </a:r>
          </a:p>
        </p:txBody>
      </p:sp>
      <p:sp>
        <p:nvSpPr>
          <p:cNvPr id="89" name="Rectangle 88">
            <a:extLst>
              <a:ext uri="{FF2B5EF4-FFF2-40B4-BE49-F238E27FC236}">
                <a16:creationId xmlns:a16="http://schemas.microsoft.com/office/drawing/2014/main" id="{82B934D4-E601-4792-8C97-5C535C742F04}"/>
              </a:ext>
            </a:extLst>
          </p:cNvPr>
          <p:cNvSpPr/>
          <p:nvPr/>
        </p:nvSpPr>
        <p:spPr bwMode="auto">
          <a:xfrm>
            <a:off x="6409689" y="3834124"/>
            <a:ext cx="825660" cy="16454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7EE1BB4F-9FF6-43B0-8295-4552AE818763}"/>
              </a:ext>
            </a:extLst>
          </p:cNvPr>
          <p:cNvSpPr txBox="1"/>
          <p:nvPr/>
        </p:nvSpPr>
        <p:spPr>
          <a:xfrm>
            <a:off x="6441558" y="4441421"/>
            <a:ext cx="761922"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Main Folder</a:t>
            </a:r>
          </a:p>
        </p:txBody>
      </p:sp>
      <p:sp>
        <p:nvSpPr>
          <p:cNvPr id="91" name="Rectangle 90">
            <a:extLst>
              <a:ext uri="{FF2B5EF4-FFF2-40B4-BE49-F238E27FC236}">
                <a16:creationId xmlns:a16="http://schemas.microsoft.com/office/drawing/2014/main" id="{6E44F364-3EC5-4AB3-A52B-EE3F5432D60B}"/>
              </a:ext>
            </a:extLst>
          </p:cNvPr>
          <p:cNvSpPr/>
          <p:nvPr/>
        </p:nvSpPr>
        <p:spPr bwMode="auto">
          <a:xfrm>
            <a:off x="7397595" y="3834124"/>
            <a:ext cx="825660" cy="16454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E74FEB8D-5EF8-44CB-9ED3-4B7539058C4B}"/>
              </a:ext>
            </a:extLst>
          </p:cNvPr>
          <p:cNvSpPr txBox="1"/>
          <p:nvPr/>
        </p:nvSpPr>
        <p:spPr>
          <a:xfrm>
            <a:off x="7429464" y="4333698"/>
            <a:ext cx="761922" cy="646331"/>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Business Specific Folder</a:t>
            </a:r>
          </a:p>
        </p:txBody>
      </p:sp>
      <p:pic>
        <p:nvPicPr>
          <p:cNvPr id="94" name="Graphic 93">
            <a:extLst>
              <a:ext uri="{FF2B5EF4-FFF2-40B4-BE49-F238E27FC236}">
                <a16:creationId xmlns:a16="http://schemas.microsoft.com/office/drawing/2014/main" id="{694F5255-2AF7-4269-9919-86D3F8397C3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98630" y="4414507"/>
            <a:ext cx="566928" cy="438391"/>
          </a:xfrm>
          <a:prstGeom prst="rect">
            <a:avLst/>
          </a:prstGeom>
        </p:spPr>
      </p:pic>
      <p:pic>
        <p:nvPicPr>
          <p:cNvPr id="95" name="Graphic 94">
            <a:extLst>
              <a:ext uri="{FF2B5EF4-FFF2-40B4-BE49-F238E27FC236}">
                <a16:creationId xmlns:a16="http://schemas.microsoft.com/office/drawing/2014/main" id="{85680F61-5845-4BF3-A44D-AA4E8FA6DEB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6982" y="3437695"/>
            <a:ext cx="465002" cy="465002"/>
          </a:xfrm>
          <a:prstGeom prst="rect">
            <a:avLst/>
          </a:prstGeom>
        </p:spPr>
      </p:pic>
      <p:sp>
        <p:nvSpPr>
          <p:cNvPr id="97" name="Arrow: Right 96">
            <a:extLst>
              <a:ext uri="{FF2B5EF4-FFF2-40B4-BE49-F238E27FC236}">
                <a16:creationId xmlns:a16="http://schemas.microsoft.com/office/drawing/2014/main" id="{886654B7-10BE-42B0-B7C0-E56E0392AD1C}"/>
              </a:ext>
            </a:extLst>
          </p:cNvPr>
          <p:cNvSpPr/>
          <p:nvPr/>
        </p:nvSpPr>
        <p:spPr bwMode="auto">
          <a:xfrm>
            <a:off x="8597155" y="2170286"/>
            <a:ext cx="2468880" cy="2484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8" name="Arrow: Right 97">
            <a:extLst>
              <a:ext uri="{FF2B5EF4-FFF2-40B4-BE49-F238E27FC236}">
                <a16:creationId xmlns:a16="http://schemas.microsoft.com/office/drawing/2014/main" id="{BB3C04BA-1F2C-44DD-8BAF-D0F52ADF0B44}"/>
              </a:ext>
            </a:extLst>
          </p:cNvPr>
          <p:cNvSpPr/>
          <p:nvPr/>
        </p:nvSpPr>
        <p:spPr bwMode="auto">
          <a:xfrm flipH="1">
            <a:off x="5288816" y="2176743"/>
            <a:ext cx="2468880" cy="2484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a:extLst>
              <a:ext uri="{FF2B5EF4-FFF2-40B4-BE49-F238E27FC236}">
                <a16:creationId xmlns:a16="http://schemas.microsoft.com/office/drawing/2014/main" id="{D1298097-7C70-4F3F-8960-A2F4974859AB}"/>
              </a:ext>
            </a:extLst>
          </p:cNvPr>
          <p:cNvSpPr txBox="1"/>
          <p:nvPr/>
        </p:nvSpPr>
        <p:spPr>
          <a:xfrm>
            <a:off x="5905433" y="1973103"/>
            <a:ext cx="1950526"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Ingestion &amp; orchestration</a:t>
            </a:r>
          </a:p>
        </p:txBody>
      </p:sp>
      <p:sp>
        <p:nvSpPr>
          <p:cNvPr id="104" name="TextBox 103">
            <a:extLst>
              <a:ext uri="{FF2B5EF4-FFF2-40B4-BE49-F238E27FC236}">
                <a16:creationId xmlns:a16="http://schemas.microsoft.com/office/drawing/2014/main" id="{D5AC1A54-E1CA-4C6B-BA2B-2CDB2339EFA9}"/>
              </a:ext>
            </a:extLst>
          </p:cNvPr>
          <p:cNvSpPr txBox="1"/>
          <p:nvPr/>
        </p:nvSpPr>
        <p:spPr>
          <a:xfrm>
            <a:off x="10304106" y="4847270"/>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SQL DW</a:t>
            </a:r>
          </a:p>
        </p:txBody>
      </p:sp>
      <p:sp>
        <p:nvSpPr>
          <p:cNvPr id="105" name="TextBox 104">
            <a:extLst>
              <a:ext uri="{FF2B5EF4-FFF2-40B4-BE49-F238E27FC236}">
                <a16:creationId xmlns:a16="http://schemas.microsoft.com/office/drawing/2014/main" id="{BCF1811F-BA3E-487A-9FB1-9B6495F25AA6}"/>
              </a:ext>
            </a:extLst>
          </p:cNvPr>
          <p:cNvSpPr txBox="1"/>
          <p:nvPr/>
        </p:nvSpPr>
        <p:spPr>
          <a:xfrm>
            <a:off x="11173214" y="4939443"/>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AAS</a:t>
            </a:r>
          </a:p>
        </p:txBody>
      </p:sp>
      <p:sp>
        <p:nvSpPr>
          <p:cNvPr id="106" name="TextBox 105">
            <a:extLst>
              <a:ext uri="{FF2B5EF4-FFF2-40B4-BE49-F238E27FC236}">
                <a16:creationId xmlns:a16="http://schemas.microsoft.com/office/drawing/2014/main" id="{CA1C6F0D-D1FC-4F06-AFF6-6BB65666795A}"/>
              </a:ext>
            </a:extLst>
          </p:cNvPr>
          <p:cNvSpPr txBox="1"/>
          <p:nvPr/>
        </p:nvSpPr>
        <p:spPr>
          <a:xfrm>
            <a:off x="11252703" y="3847157"/>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PBI</a:t>
            </a:r>
          </a:p>
        </p:txBody>
      </p:sp>
      <p:cxnSp>
        <p:nvCxnSpPr>
          <p:cNvPr id="101" name="Connector: Curved 100">
            <a:extLst>
              <a:ext uri="{FF2B5EF4-FFF2-40B4-BE49-F238E27FC236}">
                <a16:creationId xmlns:a16="http://schemas.microsoft.com/office/drawing/2014/main" id="{92A06F63-4DED-472F-A4EB-D347BAF6BE4A}"/>
              </a:ext>
            </a:extLst>
          </p:cNvPr>
          <p:cNvCxnSpPr>
            <a:cxnSpLocks/>
          </p:cNvCxnSpPr>
          <p:nvPr/>
        </p:nvCxnSpPr>
        <p:spPr>
          <a:xfrm rot="5400000" flipH="1" flipV="1">
            <a:off x="6258019" y="3344240"/>
            <a:ext cx="12700" cy="964624"/>
          </a:xfrm>
          <a:prstGeom prst="curvedConnector3">
            <a:avLst>
              <a:gd name="adj1" fmla="val 5167740"/>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52" name="Graphic 51">
            <a:extLst>
              <a:ext uri="{FF2B5EF4-FFF2-40B4-BE49-F238E27FC236}">
                <a16:creationId xmlns:a16="http://schemas.microsoft.com/office/drawing/2014/main" id="{89F64BF8-86F3-42AC-BFA8-2F124200541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08432" y="2901332"/>
            <a:ext cx="476250" cy="476250"/>
          </a:xfrm>
          <a:prstGeom prst="rect">
            <a:avLst/>
          </a:prstGeom>
        </p:spPr>
      </p:pic>
      <p:cxnSp>
        <p:nvCxnSpPr>
          <p:cNvPr id="111" name="Connector: Curved 110">
            <a:extLst>
              <a:ext uri="{FF2B5EF4-FFF2-40B4-BE49-F238E27FC236}">
                <a16:creationId xmlns:a16="http://schemas.microsoft.com/office/drawing/2014/main" id="{01254744-7AE7-4008-B03C-1F489EC2B543}"/>
              </a:ext>
            </a:extLst>
          </p:cNvPr>
          <p:cNvCxnSpPr>
            <a:cxnSpLocks/>
          </p:cNvCxnSpPr>
          <p:nvPr/>
        </p:nvCxnSpPr>
        <p:spPr>
          <a:xfrm rot="5400000" flipH="1" flipV="1">
            <a:off x="7414115" y="3355717"/>
            <a:ext cx="12700" cy="964624"/>
          </a:xfrm>
          <a:prstGeom prst="curvedConnector3">
            <a:avLst>
              <a:gd name="adj1" fmla="val 5167740"/>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10" name="Graphic 109">
            <a:extLst>
              <a:ext uri="{FF2B5EF4-FFF2-40B4-BE49-F238E27FC236}">
                <a16:creationId xmlns:a16="http://schemas.microsoft.com/office/drawing/2014/main" id="{492F2FF3-6C48-449E-9DF6-00680A91DD9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66526" y="2897278"/>
            <a:ext cx="476250" cy="476250"/>
          </a:xfrm>
          <a:prstGeom prst="rect">
            <a:avLst/>
          </a:prstGeom>
        </p:spPr>
      </p:pic>
      <p:sp>
        <p:nvSpPr>
          <p:cNvPr id="112" name="TextBox 111">
            <a:extLst>
              <a:ext uri="{FF2B5EF4-FFF2-40B4-BE49-F238E27FC236}">
                <a16:creationId xmlns:a16="http://schemas.microsoft.com/office/drawing/2014/main" id="{EFC94D4A-B125-469B-972D-47FFFA035C05}"/>
              </a:ext>
            </a:extLst>
          </p:cNvPr>
          <p:cNvSpPr txBox="1"/>
          <p:nvPr/>
        </p:nvSpPr>
        <p:spPr>
          <a:xfrm>
            <a:off x="5649203" y="3336997"/>
            <a:ext cx="1287380" cy="43088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DQ &amp; Delta processing</a:t>
            </a:r>
          </a:p>
        </p:txBody>
      </p:sp>
      <p:sp>
        <p:nvSpPr>
          <p:cNvPr id="113" name="TextBox 112">
            <a:extLst>
              <a:ext uri="{FF2B5EF4-FFF2-40B4-BE49-F238E27FC236}">
                <a16:creationId xmlns:a16="http://schemas.microsoft.com/office/drawing/2014/main" id="{7914A07E-3C7F-46CA-A455-BDDBB7116A32}"/>
              </a:ext>
            </a:extLst>
          </p:cNvPr>
          <p:cNvSpPr txBox="1"/>
          <p:nvPr/>
        </p:nvSpPr>
        <p:spPr>
          <a:xfrm>
            <a:off x="6909298" y="3304185"/>
            <a:ext cx="1045284" cy="43088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Apply business logic</a:t>
            </a:r>
          </a:p>
        </p:txBody>
      </p:sp>
      <p:cxnSp>
        <p:nvCxnSpPr>
          <p:cNvPr id="121" name="Straight Arrow Connector 120">
            <a:extLst>
              <a:ext uri="{FF2B5EF4-FFF2-40B4-BE49-F238E27FC236}">
                <a16:creationId xmlns:a16="http://schemas.microsoft.com/office/drawing/2014/main" id="{40AA2548-1D5B-4535-BDBA-B9868859FE86}"/>
              </a:ext>
            </a:extLst>
          </p:cNvPr>
          <p:cNvCxnSpPr>
            <a:cxnSpLocks/>
          </p:cNvCxnSpPr>
          <p:nvPr/>
        </p:nvCxnSpPr>
        <p:spPr>
          <a:xfrm flipV="1">
            <a:off x="9882673" y="4639062"/>
            <a:ext cx="539152" cy="1"/>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Arrow Connector 123">
            <a:extLst>
              <a:ext uri="{FF2B5EF4-FFF2-40B4-BE49-F238E27FC236}">
                <a16:creationId xmlns:a16="http://schemas.microsoft.com/office/drawing/2014/main" id="{21EC1B24-BED1-4EE4-BA72-EF5BCCE351C2}"/>
              </a:ext>
            </a:extLst>
          </p:cNvPr>
          <p:cNvCxnSpPr>
            <a:cxnSpLocks/>
          </p:cNvCxnSpPr>
          <p:nvPr/>
        </p:nvCxnSpPr>
        <p:spPr>
          <a:xfrm rot="5400000" flipV="1">
            <a:off x="11073344" y="4519932"/>
            <a:ext cx="0" cy="238261"/>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Arrow Connector 129">
            <a:extLst>
              <a:ext uri="{FF2B5EF4-FFF2-40B4-BE49-F238E27FC236}">
                <a16:creationId xmlns:a16="http://schemas.microsoft.com/office/drawing/2014/main" id="{2EE14245-CC3B-405F-9651-A0E63137E6F7}"/>
              </a:ext>
            </a:extLst>
          </p:cNvPr>
          <p:cNvCxnSpPr>
            <a:cxnSpLocks/>
          </p:cNvCxnSpPr>
          <p:nvPr/>
        </p:nvCxnSpPr>
        <p:spPr>
          <a:xfrm flipV="1">
            <a:off x="11421083" y="4069035"/>
            <a:ext cx="0" cy="266291"/>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Arrow Connector 92">
            <a:extLst>
              <a:ext uri="{FF2B5EF4-FFF2-40B4-BE49-F238E27FC236}">
                <a16:creationId xmlns:a16="http://schemas.microsoft.com/office/drawing/2014/main" id="{DD3AD236-E409-48A7-A1BF-69D83DA20378}"/>
              </a:ext>
            </a:extLst>
          </p:cNvPr>
          <p:cNvCxnSpPr>
            <a:cxnSpLocks/>
          </p:cNvCxnSpPr>
          <p:nvPr/>
        </p:nvCxnSpPr>
        <p:spPr>
          <a:xfrm flipV="1">
            <a:off x="2645576" y="4202455"/>
            <a:ext cx="286172" cy="575997"/>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Arrow Connector 95">
            <a:extLst>
              <a:ext uri="{FF2B5EF4-FFF2-40B4-BE49-F238E27FC236}">
                <a16:creationId xmlns:a16="http://schemas.microsoft.com/office/drawing/2014/main" id="{20018EC5-E92C-4D0E-8369-A7A673019A52}"/>
              </a:ext>
            </a:extLst>
          </p:cNvPr>
          <p:cNvCxnSpPr>
            <a:cxnSpLocks/>
          </p:cNvCxnSpPr>
          <p:nvPr/>
        </p:nvCxnSpPr>
        <p:spPr>
          <a:xfrm flipV="1">
            <a:off x="2205277" y="4202455"/>
            <a:ext cx="726471" cy="87147"/>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Arrow Connector 99">
            <a:extLst>
              <a:ext uri="{FF2B5EF4-FFF2-40B4-BE49-F238E27FC236}">
                <a16:creationId xmlns:a16="http://schemas.microsoft.com/office/drawing/2014/main" id="{FF9AD157-8E65-46E5-8A97-B37C7B8A13C4}"/>
              </a:ext>
            </a:extLst>
          </p:cNvPr>
          <p:cNvCxnSpPr>
            <a:cxnSpLocks/>
          </p:cNvCxnSpPr>
          <p:nvPr/>
        </p:nvCxnSpPr>
        <p:spPr>
          <a:xfrm>
            <a:off x="2140859" y="3396761"/>
            <a:ext cx="779761" cy="770486"/>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Arrow Connector 101">
            <a:extLst>
              <a:ext uri="{FF2B5EF4-FFF2-40B4-BE49-F238E27FC236}">
                <a16:creationId xmlns:a16="http://schemas.microsoft.com/office/drawing/2014/main" id="{D8AC5137-244A-48AF-9A5F-6579F8AA2C88}"/>
              </a:ext>
            </a:extLst>
          </p:cNvPr>
          <p:cNvCxnSpPr>
            <a:cxnSpLocks/>
          </p:cNvCxnSpPr>
          <p:nvPr/>
        </p:nvCxnSpPr>
        <p:spPr>
          <a:xfrm>
            <a:off x="2241080" y="2650537"/>
            <a:ext cx="624234" cy="1417548"/>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64" name="Group 63">
            <a:extLst>
              <a:ext uri="{FF2B5EF4-FFF2-40B4-BE49-F238E27FC236}">
                <a16:creationId xmlns:a16="http://schemas.microsoft.com/office/drawing/2014/main" id="{2A4A0A9B-A216-4216-B976-5F126C7426D7}"/>
              </a:ext>
            </a:extLst>
          </p:cNvPr>
          <p:cNvGrpSpPr/>
          <p:nvPr/>
        </p:nvGrpSpPr>
        <p:grpSpPr>
          <a:xfrm>
            <a:off x="2917687" y="3544557"/>
            <a:ext cx="1305012" cy="1472229"/>
            <a:chOff x="5538118" y="4238003"/>
            <a:chExt cx="1305012" cy="1472229"/>
          </a:xfrm>
        </p:grpSpPr>
        <p:sp>
          <p:nvSpPr>
            <p:cNvPr id="65" name="TextBox 64">
              <a:extLst>
                <a:ext uri="{FF2B5EF4-FFF2-40B4-BE49-F238E27FC236}">
                  <a16:creationId xmlns:a16="http://schemas.microsoft.com/office/drawing/2014/main" id="{362574BF-BF9E-4BD1-B44A-F3EFA895907F}"/>
                </a:ext>
              </a:extLst>
            </p:cNvPr>
            <p:cNvSpPr txBox="1"/>
            <p:nvPr/>
          </p:nvSpPr>
          <p:spPr>
            <a:xfrm>
              <a:off x="5555750" y="5279345"/>
              <a:ext cx="1287380" cy="43088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Self-hosted IR on-prem</a:t>
              </a:r>
            </a:p>
          </p:txBody>
        </p:sp>
        <p:sp>
          <p:nvSpPr>
            <p:cNvPr id="66" name="Rectangle 65">
              <a:extLst>
                <a:ext uri="{FF2B5EF4-FFF2-40B4-BE49-F238E27FC236}">
                  <a16:creationId xmlns:a16="http://schemas.microsoft.com/office/drawing/2014/main" id="{0A3DF756-77F5-4FCD-9DC4-98578BE4442A}"/>
                </a:ext>
              </a:extLst>
            </p:cNvPr>
            <p:cNvSpPr/>
            <p:nvPr/>
          </p:nvSpPr>
          <p:spPr>
            <a:xfrm>
              <a:off x="5538118" y="4238003"/>
              <a:ext cx="1157092" cy="1065514"/>
            </a:xfrm>
            <a:prstGeom prst="rect">
              <a:avLst/>
            </a:prstGeom>
            <a:noFill/>
            <a:ln w="15875" cap="flat" cmpd="sng" algn="ctr">
              <a:solidFill>
                <a:srgbClr val="4472C4"/>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pic>
          <p:nvPicPr>
            <p:cNvPr id="69" name="Graphic 68">
              <a:extLst>
                <a:ext uri="{FF2B5EF4-FFF2-40B4-BE49-F238E27FC236}">
                  <a16:creationId xmlns:a16="http://schemas.microsoft.com/office/drawing/2014/main" id="{F43A0E5D-BB9C-46D4-9657-F75A542C07A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85115" y="4283892"/>
              <a:ext cx="476250" cy="476250"/>
            </a:xfrm>
            <a:prstGeom prst="rect">
              <a:avLst/>
            </a:prstGeom>
          </p:spPr>
        </p:pic>
        <p:pic>
          <p:nvPicPr>
            <p:cNvPr id="70" name="Graphic 69">
              <a:extLst>
                <a:ext uri="{FF2B5EF4-FFF2-40B4-BE49-F238E27FC236}">
                  <a16:creationId xmlns:a16="http://schemas.microsoft.com/office/drawing/2014/main" id="{B127957F-B6D0-4F62-9DC0-97108C4BF73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45284" y="4283892"/>
              <a:ext cx="476250" cy="476250"/>
            </a:xfrm>
            <a:prstGeom prst="rect">
              <a:avLst/>
            </a:prstGeom>
          </p:spPr>
        </p:pic>
        <p:pic>
          <p:nvPicPr>
            <p:cNvPr id="74" name="Graphic 73">
              <a:extLst>
                <a:ext uri="{FF2B5EF4-FFF2-40B4-BE49-F238E27FC236}">
                  <a16:creationId xmlns:a16="http://schemas.microsoft.com/office/drawing/2014/main" id="{4629C203-8D79-47E9-AA69-7B789718C80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85115" y="4799499"/>
              <a:ext cx="476250" cy="476250"/>
            </a:xfrm>
            <a:prstGeom prst="rect">
              <a:avLst/>
            </a:prstGeom>
          </p:spPr>
        </p:pic>
        <p:pic>
          <p:nvPicPr>
            <p:cNvPr id="76" name="Graphic 75">
              <a:extLst>
                <a:ext uri="{FF2B5EF4-FFF2-40B4-BE49-F238E27FC236}">
                  <a16:creationId xmlns:a16="http://schemas.microsoft.com/office/drawing/2014/main" id="{BE9EEF46-3C07-4019-9D98-27CB289CDB0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45284" y="4799499"/>
              <a:ext cx="476250" cy="476250"/>
            </a:xfrm>
            <a:prstGeom prst="rect">
              <a:avLst/>
            </a:prstGeom>
          </p:spPr>
        </p:pic>
      </p:grpSp>
      <p:grpSp>
        <p:nvGrpSpPr>
          <p:cNvPr id="77" name="Group 76">
            <a:extLst>
              <a:ext uri="{FF2B5EF4-FFF2-40B4-BE49-F238E27FC236}">
                <a16:creationId xmlns:a16="http://schemas.microsoft.com/office/drawing/2014/main" id="{485379A6-84CE-45CB-BE6F-A254CA193FDD}"/>
              </a:ext>
            </a:extLst>
          </p:cNvPr>
          <p:cNvGrpSpPr/>
          <p:nvPr/>
        </p:nvGrpSpPr>
        <p:grpSpPr>
          <a:xfrm>
            <a:off x="8833858" y="4010281"/>
            <a:ext cx="1305012" cy="1472229"/>
            <a:chOff x="5538118" y="4238003"/>
            <a:chExt cx="1305012" cy="1472229"/>
          </a:xfrm>
        </p:grpSpPr>
        <p:sp>
          <p:nvSpPr>
            <p:cNvPr id="80" name="TextBox 79">
              <a:extLst>
                <a:ext uri="{FF2B5EF4-FFF2-40B4-BE49-F238E27FC236}">
                  <a16:creationId xmlns:a16="http://schemas.microsoft.com/office/drawing/2014/main" id="{AB5A1E57-AE9F-458B-A7D6-21928F645A99}"/>
                </a:ext>
              </a:extLst>
            </p:cNvPr>
            <p:cNvSpPr txBox="1"/>
            <p:nvPr/>
          </p:nvSpPr>
          <p:spPr>
            <a:xfrm>
              <a:off x="5555750" y="5279345"/>
              <a:ext cx="1287380" cy="43088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Self-hosted IR on Azure VM</a:t>
              </a:r>
            </a:p>
          </p:txBody>
        </p:sp>
        <p:sp>
          <p:nvSpPr>
            <p:cNvPr id="81" name="Rectangle 80">
              <a:extLst>
                <a:ext uri="{FF2B5EF4-FFF2-40B4-BE49-F238E27FC236}">
                  <a16:creationId xmlns:a16="http://schemas.microsoft.com/office/drawing/2014/main" id="{4B226FC6-3423-4CC7-83F1-3037DBA33299}"/>
                </a:ext>
              </a:extLst>
            </p:cNvPr>
            <p:cNvSpPr/>
            <p:nvPr/>
          </p:nvSpPr>
          <p:spPr>
            <a:xfrm>
              <a:off x="5538118" y="4238003"/>
              <a:ext cx="1157092" cy="1065514"/>
            </a:xfrm>
            <a:prstGeom prst="rect">
              <a:avLst/>
            </a:prstGeom>
            <a:noFill/>
            <a:ln w="15875" cap="flat" cmpd="sng" algn="ctr">
              <a:solidFill>
                <a:srgbClr val="4472C4"/>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pic>
          <p:nvPicPr>
            <p:cNvPr id="82" name="Graphic 81">
              <a:extLst>
                <a:ext uri="{FF2B5EF4-FFF2-40B4-BE49-F238E27FC236}">
                  <a16:creationId xmlns:a16="http://schemas.microsoft.com/office/drawing/2014/main" id="{B49D2019-F004-412F-BBBB-A2F440182BA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85115" y="4283892"/>
              <a:ext cx="476250" cy="476250"/>
            </a:xfrm>
            <a:prstGeom prst="rect">
              <a:avLst/>
            </a:prstGeom>
          </p:spPr>
        </p:pic>
        <p:pic>
          <p:nvPicPr>
            <p:cNvPr id="87" name="Graphic 86">
              <a:extLst>
                <a:ext uri="{FF2B5EF4-FFF2-40B4-BE49-F238E27FC236}">
                  <a16:creationId xmlns:a16="http://schemas.microsoft.com/office/drawing/2014/main" id="{15236ADE-B64B-4402-AABB-B36370BE680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45284" y="4283892"/>
              <a:ext cx="476250" cy="476250"/>
            </a:xfrm>
            <a:prstGeom prst="rect">
              <a:avLst/>
            </a:prstGeom>
          </p:spPr>
        </p:pic>
        <p:pic>
          <p:nvPicPr>
            <p:cNvPr id="88" name="Graphic 87">
              <a:extLst>
                <a:ext uri="{FF2B5EF4-FFF2-40B4-BE49-F238E27FC236}">
                  <a16:creationId xmlns:a16="http://schemas.microsoft.com/office/drawing/2014/main" id="{4ADB643C-35EC-47A2-B5E1-AC30914AA61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585115" y="4799499"/>
              <a:ext cx="476250" cy="476250"/>
            </a:xfrm>
            <a:prstGeom prst="rect">
              <a:avLst/>
            </a:prstGeom>
          </p:spPr>
        </p:pic>
        <p:pic>
          <p:nvPicPr>
            <p:cNvPr id="103" name="Graphic 102">
              <a:extLst>
                <a:ext uri="{FF2B5EF4-FFF2-40B4-BE49-F238E27FC236}">
                  <a16:creationId xmlns:a16="http://schemas.microsoft.com/office/drawing/2014/main" id="{AA8F4042-0813-430B-AF86-6C974A73D3C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145284" y="4799499"/>
              <a:ext cx="476250" cy="476250"/>
            </a:xfrm>
            <a:prstGeom prst="rect">
              <a:avLst/>
            </a:prstGeom>
          </p:spPr>
        </p:pic>
      </p:grpSp>
      <p:cxnSp>
        <p:nvCxnSpPr>
          <p:cNvPr id="107" name="Straight Arrow Connector 106">
            <a:extLst>
              <a:ext uri="{FF2B5EF4-FFF2-40B4-BE49-F238E27FC236}">
                <a16:creationId xmlns:a16="http://schemas.microsoft.com/office/drawing/2014/main" id="{A9676F5E-4FB7-4F49-B855-847AD53869A4}"/>
              </a:ext>
            </a:extLst>
          </p:cNvPr>
          <p:cNvCxnSpPr>
            <a:cxnSpLocks/>
            <a:stCxn id="81" idx="0"/>
            <a:endCxn id="47" idx="2"/>
          </p:cNvCxnSpPr>
          <p:nvPr/>
        </p:nvCxnSpPr>
        <p:spPr>
          <a:xfrm flipH="1" flipV="1">
            <a:off x="8286964" y="2746734"/>
            <a:ext cx="1125440" cy="126354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9" name="TextBox 108">
            <a:extLst>
              <a:ext uri="{FF2B5EF4-FFF2-40B4-BE49-F238E27FC236}">
                <a16:creationId xmlns:a16="http://schemas.microsoft.com/office/drawing/2014/main" id="{9FE5EB13-AA7C-4843-8207-CA99E6EB23F4}"/>
              </a:ext>
            </a:extLst>
          </p:cNvPr>
          <p:cNvSpPr txBox="1"/>
          <p:nvPr/>
        </p:nvSpPr>
        <p:spPr>
          <a:xfrm rot="2911313">
            <a:off x="8405708" y="3282422"/>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Control Channel</a:t>
            </a:r>
          </a:p>
        </p:txBody>
      </p:sp>
      <p:cxnSp>
        <p:nvCxnSpPr>
          <p:cNvPr id="114" name="Straight Arrow Connector 113">
            <a:extLst>
              <a:ext uri="{FF2B5EF4-FFF2-40B4-BE49-F238E27FC236}">
                <a16:creationId xmlns:a16="http://schemas.microsoft.com/office/drawing/2014/main" id="{FF45B15F-699B-404C-B633-A3F3226EC144}"/>
              </a:ext>
            </a:extLst>
          </p:cNvPr>
          <p:cNvCxnSpPr>
            <a:cxnSpLocks/>
          </p:cNvCxnSpPr>
          <p:nvPr/>
        </p:nvCxnSpPr>
        <p:spPr>
          <a:xfrm>
            <a:off x="8223255" y="4626031"/>
            <a:ext cx="610603" cy="0"/>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5" name="TextBox 114">
            <a:extLst>
              <a:ext uri="{FF2B5EF4-FFF2-40B4-BE49-F238E27FC236}">
                <a16:creationId xmlns:a16="http://schemas.microsoft.com/office/drawing/2014/main" id="{BFDCB649-2C3E-4A3C-9E57-C5B33AA11144}"/>
              </a:ext>
            </a:extLst>
          </p:cNvPr>
          <p:cNvSpPr txBox="1"/>
          <p:nvPr/>
        </p:nvSpPr>
        <p:spPr>
          <a:xfrm>
            <a:off x="4375781" y="4217409"/>
            <a:ext cx="971251" cy="430887"/>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Public Internet</a:t>
            </a:r>
          </a:p>
        </p:txBody>
      </p:sp>
    </p:spTree>
    <p:extLst>
      <p:ext uri="{BB962C8B-B14F-4D97-AF65-F5344CB8AC3E}">
        <p14:creationId xmlns:p14="http://schemas.microsoft.com/office/powerpoint/2010/main" val="10238155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09265-05D4-475D-B996-293671DF8DA9}"/>
              </a:ext>
            </a:extLst>
          </p:cNvPr>
          <p:cNvSpPr/>
          <p:nvPr/>
        </p:nvSpPr>
        <p:spPr>
          <a:xfrm>
            <a:off x="4792980" y="1683294"/>
            <a:ext cx="7098236" cy="4629223"/>
          </a:xfrm>
          <a:prstGeom prst="rect">
            <a:avLst/>
          </a:prstGeom>
          <a:solidFill>
            <a:srgbClr val="FFFFFF"/>
          </a:solidFill>
          <a:ln w="15875" cap="flat" cmpd="sng" algn="ctr">
            <a:solidFill>
              <a:srgbClr val="404040">
                <a:lumMod val="50000"/>
                <a:lumOff val="50000"/>
              </a:srgbClr>
            </a:solidFill>
            <a:prstDash val="solid"/>
          </a:ln>
          <a:effectLst/>
        </p:spPr>
        <p:txBody>
          <a:bodyPr rtlCol="0" anchor="ctr"/>
          <a:lstStyle/>
          <a:p>
            <a:pPr algn="ctr" defTabSz="914126"/>
            <a:endParaRPr lang="en-US" sz="1799" kern="0">
              <a:solidFill>
                <a:srgbClr val="404040"/>
              </a:solidFill>
              <a:latin typeface="Segoe UI"/>
            </a:endParaRPr>
          </a:p>
        </p:txBody>
      </p:sp>
      <p:sp>
        <p:nvSpPr>
          <p:cNvPr id="12" name="Rectangle 11">
            <a:extLst>
              <a:ext uri="{FF2B5EF4-FFF2-40B4-BE49-F238E27FC236}">
                <a16:creationId xmlns:a16="http://schemas.microsoft.com/office/drawing/2014/main" id="{888745DD-344B-4410-8D94-9209A376004F}"/>
              </a:ext>
            </a:extLst>
          </p:cNvPr>
          <p:cNvSpPr/>
          <p:nvPr/>
        </p:nvSpPr>
        <p:spPr>
          <a:xfrm>
            <a:off x="5195817" y="2797510"/>
            <a:ext cx="5877155" cy="3326291"/>
          </a:xfrm>
          <a:prstGeom prst="rect">
            <a:avLst/>
          </a:prstGeom>
          <a:solidFill>
            <a:srgbClr val="FFFFFF"/>
          </a:solidFill>
          <a:ln w="15875" cap="flat" cmpd="sng" algn="ctr">
            <a:solidFill>
              <a:srgbClr val="404040">
                <a:lumMod val="50000"/>
                <a:lumOff val="50000"/>
              </a:srgbClr>
            </a:solidFill>
            <a:prstDash val="sysDash"/>
          </a:ln>
          <a:effectLst/>
        </p:spPr>
        <p:txBody>
          <a:bodyPr rtlCol="0" anchor="ctr"/>
          <a:lstStyle/>
          <a:p>
            <a:pPr algn="ctr" defTabSz="914126"/>
            <a:endParaRPr lang="en-US" sz="1799" kern="0">
              <a:solidFill>
                <a:srgbClr val="404040"/>
              </a:solidFill>
              <a:latin typeface="Segoe UI"/>
            </a:endParaRPr>
          </a:p>
        </p:txBody>
      </p:sp>
      <p:pic>
        <p:nvPicPr>
          <p:cNvPr id="13" name="Picture 12">
            <a:extLst>
              <a:ext uri="{FF2B5EF4-FFF2-40B4-BE49-F238E27FC236}">
                <a16:creationId xmlns:a16="http://schemas.microsoft.com/office/drawing/2014/main" id="{CE8086C3-9267-4E26-9748-F1087BFEEC01}"/>
              </a:ext>
            </a:extLst>
          </p:cNvPr>
          <p:cNvPicPr>
            <a:picLocks noChangeAspect="1"/>
          </p:cNvPicPr>
          <p:nvPr/>
        </p:nvPicPr>
        <p:blipFill>
          <a:blip r:embed="rId3"/>
          <a:stretch>
            <a:fillRect/>
          </a:stretch>
        </p:blipFill>
        <p:spPr>
          <a:xfrm>
            <a:off x="7851457" y="1956527"/>
            <a:ext cx="567139" cy="567750"/>
          </a:xfrm>
          <a:prstGeom prst="rect">
            <a:avLst/>
          </a:prstGeom>
        </p:spPr>
      </p:pic>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Solution Architecture (future)</a:t>
            </a:r>
          </a:p>
        </p:txBody>
      </p:sp>
      <p:pic>
        <p:nvPicPr>
          <p:cNvPr id="4" name="Picture 3">
            <a:extLst>
              <a:ext uri="{FF2B5EF4-FFF2-40B4-BE49-F238E27FC236}">
                <a16:creationId xmlns:a16="http://schemas.microsoft.com/office/drawing/2014/main" id="{45C0B572-DD07-4759-9847-1332C71864B1}"/>
              </a:ext>
            </a:extLst>
          </p:cNvPr>
          <p:cNvPicPr>
            <a:picLocks noChangeAspect="1"/>
          </p:cNvPicPr>
          <p:nvPr/>
        </p:nvPicPr>
        <p:blipFill>
          <a:blip r:embed="rId4"/>
          <a:stretch>
            <a:fillRect/>
          </a:stretch>
        </p:blipFill>
        <p:spPr>
          <a:xfrm>
            <a:off x="1291643" y="2380781"/>
            <a:ext cx="773455" cy="391884"/>
          </a:xfrm>
          <a:prstGeom prst="rect">
            <a:avLst/>
          </a:prstGeom>
        </p:spPr>
      </p:pic>
      <p:pic>
        <p:nvPicPr>
          <p:cNvPr id="8" name="Graphic 7">
            <a:extLst>
              <a:ext uri="{FF2B5EF4-FFF2-40B4-BE49-F238E27FC236}">
                <a16:creationId xmlns:a16="http://schemas.microsoft.com/office/drawing/2014/main" id="{876D9C9C-6DAE-4F06-8433-5B69A94ABB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5064" y="4355598"/>
            <a:ext cx="566928" cy="566928"/>
          </a:xfrm>
          <a:prstGeom prst="rect">
            <a:avLst/>
          </a:prstGeom>
        </p:spPr>
      </p:pic>
      <p:sp>
        <p:nvSpPr>
          <p:cNvPr id="33" name="TextBox 32">
            <a:extLst>
              <a:ext uri="{FF2B5EF4-FFF2-40B4-BE49-F238E27FC236}">
                <a16:creationId xmlns:a16="http://schemas.microsoft.com/office/drawing/2014/main" id="{0C45602C-3973-4DC3-B8F6-952A3F80DB3A}"/>
              </a:ext>
            </a:extLst>
          </p:cNvPr>
          <p:cNvSpPr txBox="1"/>
          <p:nvPr/>
        </p:nvSpPr>
        <p:spPr>
          <a:xfrm>
            <a:off x="3669609" y="4552087"/>
            <a:ext cx="1287380" cy="430887"/>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Express Route</a:t>
            </a:r>
          </a:p>
          <a:p>
            <a:pPr marL="0" marR="0" lvl="0" indent="0" algn="l" defTabSz="914126" rtl="0" eaLnBrk="1" fontAlgn="auto" latinLnBrk="0" hangingPunct="1">
              <a:lnSpc>
                <a:spcPct val="100000"/>
              </a:lnSpc>
              <a:spcBef>
                <a:spcPts val="0"/>
              </a:spcBef>
              <a:spcAft>
                <a:spcPts val="0"/>
              </a:spcAft>
              <a:buClrTx/>
              <a:buSzTx/>
              <a:buFontTx/>
              <a:buNone/>
              <a:tabLst/>
              <a:defRPr/>
            </a:pPr>
            <a:r>
              <a:rPr lang="en-US" sz="1100" kern="0">
                <a:solidFill>
                  <a:srgbClr val="00188F"/>
                </a:solidFill>
                <a:latin typeface="Segoe UI"/>
              </a:rPr>
              <a:t>(Private Peering)</a:t>
            </a:r>
            <a:endParaRPr kumimoji="0" lang="en-US" sz="1100" b="0" i="0" u="none" strike="noStrike" kern="0" cap="none" spc="0" normalizeH="0" baseline="0" noProof="0">
              <a:ln>
                <a:noFill/>
              </a:ln>
              <a:solidFill>
                <a:srgbClr val="00188F"/>
              </a:solidFill>
              <a:effectLst/>
              <a:uLnTx/>
              <a:uFillTx/>
              <a:latin typeface="Segoe UI"/>
              <a:ea typeface="+mn-ea"/>
              <a:cs typeface="+mn-cs"/>
            </a:endParaRPr>
          </a:p>
        </p:txBody>
      </p:sp>
      <p:pic>
        <p:nvPicPr>
          <p:cNvPr id="34" name="Picture 33">
            <a:extLst>
              <a:ext uri="{FF2B5EF4-FFF2-40B4-BE49-F238E27FC236}">
                <a16:creationId xmlns:a16="http://schemas.microsoft.com/office/drawing/2014/main" id="{D94D6A22-7FED-4A82-9677-39CFC30D4D55}"/>
              </a:ext>
            </a:extLst>
          </p:cNvPr>
          <p:cNvPicPr>
            <a:picLocks noChangeAspect="1"/>
          </p:cNvPicPr>
          <p:nvPr/>
        </p:nvPicPr>
        <p:blipFill>
          <a:blip r:embed="rId7"/>
          <a:stretch>
            <a:fillRect/>
          </a:stretch>
        </p:blipFill>
        <p:spPr>
          <a:xfrm>
            <a:off x="5086533" y="4329936"/>
            <a:ext cx="405457" cy="405894"/>
          </a:xfrm>
          <a:prstGeom prst="rect">
            <a:avLst/>
          </a:prstGeom>
        </p:spPr>
      </p:pic>
      <p:sp>
        <p:nvSpPr>
          <p:cNvPr id="35" name="Rectangle 34">
            <a:extLst>
              <a:ext uri="{FF2B5EF4-FFF2-40B4-BE49-F238E27FC236}">
                <a16:creationId xmlns:a16="http://schemas.microsoft.com/office/drawing/2014/main" id="{B0E2DBED-F573-4F60-86F3-9B95E5695450}"/>
              </a:ext>
            </a:extLst>
          </p:cNvPr>
          <p:cNvSpPr/>
          <p:nvPr/>
        </p:nvSpPr>
        <p:spPr>
          <a:xfrm>
            <a:off x="546158" y="1683294"/>
            <a:ext cx="3168055" cy="4629223"/>
          </a:xfrm>
          <a:prstGeom prst="rect">
            <a:avLst/>
          </a:prstGeom>
          <a:solidFill>
            <a:srgbClr val="FFFFFF"/>
          </a:solidFill>
          <a:ln w="15875" cap="flat" cmpd="sng" algn="ctr">
            <a:solidFill>
              <a:srgbClr val="404040">
                <a:lumMod val="50000"/>
                <a:lumOff val="50000"/>
              </a:srgbClr>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D9E508A-345C-440F-A99E-D1E33640F1CB}"/>
              </a:ext>
            </a:extLst>
          </p:cNvPr>
          <p:cNvSpPr/>
          <p:nvPr/>
        </p:nvSpPr>
        <p:spPr>
          <a:xfrm>
            <a:off x="1076299" y="2170858"/>
            <a:ext cx="2198982" cy="3678847"/>
          </a:xfrm>
          <a:prstGeom prst="rect">
            <a:avLst/>
          </a:prstGeom>
          <a:solidFill>
            <a:srgbClr val="FFFFFF"/>
          </a:solidFill>
          <a:ln w="15875" cap="flat" cmpd="sng" algn="ctr">
            <a:solidFill>
              <a:srgbClr val="404040">
                <a:lumMod val="50000"/>
                <a:lumOff val="50000"/>
              </a:srgbClr>
            </a:solidFill>
            <a:prstDash val="sysDash"/>
          </a:ln>
          <a:effectLst/>
        </p:spPr>
        <p:txBody>
          <a:bodyPr rtlCol="0" anchor="ctr"/>
          <a:lstStyle/>
          <a:p>
            <a:pPr algn="ctr" defTabSz="914126"/>
            <a:endParaRPr lang="en-US" sz="1799" kern="0">
              <a:solidFill>
                <a:srgbClr val="404040"/>
              </a:solidFill>
              <a:latin typeface="Segoe UI"/>
            </a:endParaRPr>
          </a:p>
        </p:txBody>
      </p:sp>
      <p:pic>
        <p:nvPicPr>
          <p:cNvPr id="38" name="Picture 37">
            <a:extLst>
              <a:ext uri="{FF2B5EF4-FFF2-40B4-BE49-F238E27FC236}">
                <a16:creationId xmlns:a16="http://schemas.microsoft.com/office/drawing/2014/main" id="{92FEDD79-A837-4CE7-8030-93423BA2C5B7}"/>
              </a:ext>
            </a:extLst>
          </p:cNvPr>
          <p:cNvPicPr>
            <a:picLocks noChangeAspect="1"/>
          </p:cNvPicPr>
          <p:nvPr/>
        </p:nvPicPr>
        <p:blipFill>
          <a:blip r:embed="rId8"/>
          <a:stretch>
            <a:fillRect/>
          </a:stretch>
        </p:blipFill>
        <p:spPr>
          <a:xfrm>
            <a:off x="834434" y="5501798"/>
            <a:ext cx="486548" cy="397776"/>
          </a:xfrm>
          <a:prstGeom prst="rect">
            <a:avLst/>
          </a:prstGeom>
        </p:spPr>
      </p:pic>
      <p:sp>
        <p:nvSpPr>
          <p:cNvPr id="39" name="TextBox 38">
            <a:extLst>
              <a:ext uri="{FF2B5EF4-FFF2-40B4-BE49-F238E27FC236}">
                <a16:creationId xmlns:a16="http://schemas.microsoft.com/office/drawing/2014/main" id="{1AA4CBC4-F96C-43D7-9BDC-FBB029AAB51B}"/>
              </a:ext>
            </a:extLst>
          </p:cNvPr>
          <p:cNvSpPr txBox="1"/>
          <p:nvPr/>
        </p:nvSpPr>
        <p:spPr>
          <a:xfrm>
            <a:off x="740286" y="5840789"/>
            <a:ext cx="1287380" cy="430775"/>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Corporate Firewall Boundary</a:t>
            </a:r>
          </a:p>
        </p:txBody>
      </p:sp>
      <p:pic>
        <p:nvPicPr>
          <p:cNvPr id="40" name="Picture 39">
            <a:extLst>
              <a:ext uri="{FF2B5EF4-FFF2-40B4-BE49-F238E27FC236}">
                <a16:creationId xmlns:a16="http://schemas.microsoft.com/office/drawing/2014/main" id="{62824225-FD88-4ADA-B7BA-EE34646FD2B4}"/>
              </a:ext>
            </a:extLst>
          </p:cNvPr>
          <p:cNvPicPr>
            <a:picLocks noChangeAspect="1"/>
          </p:cNvPicPr>
          <p:nvPr/>
        </p:nvPicPr>
        <p:blipFill>
          <a:blip r:embed="rId7"/>
          <a:stretch>
            <a:fillRect/>
          </a:stretch>
        </p:blipFill>
        <p:spPr>
          <a:xfrm>
            <a:off x="3086560" y="4329936"/>
            <a:ext cx="405457" cy="405894"/>
          </a:xfrm>
          <a:prstGeom prst="rect">
            <a:avLst/>
          </a:prstGeom>
        </p:spPr>
      </p:pic>
      <p:pic>
        <p:nvPicPr>
          <p:cNvPr id="3" name="Picture 2">
            <a:extLst>
              <a:ext uri="{FF2B5EF4-FFF2-40B4-BE49-F238E27FC236}">
                <a16:creationId xmlns:a16="http://schemas.microsoft.com/office/drawing/2014/main" id="{88CD5F11-38CA-45C5-83B7-0EBAF0555BFE}"/>
              </a:ext>
            </a:extLst>
          </p:cNvPr>
          <p:cNvPicPr>
            <a:picLocks noChangeAspect="1"/>
          </p:cNvPicPr>
          <p:nvPr/>
        </p:nvPicPr>
        <p:blipFill>
          <a:blip r:embed="rId9"/>
          <a:stretch>
            <a:fillRect/>
          </a:stretch>
        </p:blipFill>
        <p:spPr>
          <a:xfrm>
            <a:off x="241790" y="5903546"/>
            <a:ext cx="548772" cy="801002"/>
          </a:xfrm>
          <a:prstGeom prst="rect">
            <a:avLst/>
          </a:prstGeom>
          <a:solidFill>
            <a:schemeClr val="bg1"/>
          </a:solidFill>
        </p:spPr>
      </p:pic>
      <p:pic>
        <p:nvPicPr>
          <p:cNvPr id="41" name="Picture 40">
            <a:extLst>
              <a:ext uri="{FF2B5EF4-FFF2-40B4-BE49-F238E27FC236}">
                <a16:creationId xmlns:a16="http://schemas.microsoft.com/office/drawing/2014/main" id="{860CD196-BF31-4A2E-9A08-AEDFE5218304}"/>
              </a:ext>
            </a:extLst>
          </p:cNvPr>
          <p:cNvPicPr>
            <a:picLocks noChangeAspect="1"/>
          </p:cNvPicPr>
          <p:nvPr/>
        </p:nvPicPr>
        <p:blipFill>
          <a:blip r:embed="rId10">
            <a:duotone>
              <a:prstClr val="black"/>
              <a:srgbClr val="00188F">
                <a:tint val="45000"/>
                <a:satMod val="400000"/>
              </a:srgbClr>
            </a:duotone>
          </a:blip>
          <a:stretch>
            <a:fillRect/>
          </a:stretch>
        </p:blipFill>
        <p:spPr>
          <a:xfrm>
            <a:off x="11384504" y="5957703"/>
            <a:ext cx="729823" cy="746845"/>
          </a:xfrm>
          <a:prstGeom prst="rect">
            <a:avLst/>
          </a:prstGeom>
        </p:spPr>
      </p:pic>
      <p:cxnSp>
        <p:nvCxnSpPr>
          <p:cNvPr id="32" name="Straight Arrow Connector 31">
            <a:extLst>
              <a:ext uri="{FF2B5EF4-FFF2-40B4-BE49-F238E27FC236}">
                <a16:creationId xmlns:a16="http://schemas.microsoft.com/office/drawing/2014/main" id="{EBF7C228-5413-45DC-A7C0-EB81A899E4AD}"/>
              </a:ext>
            </a:extLst>
          </p:cNvPr>
          <p:cNvCxnSpPr>
            <a:cxnSpLocks/>
            <a:stCxn id="40" idx="3"/>
            <a:endCxn id="34" idx="1"/>
          </p:cNvCxnSpPr>
          <p:nvPr/>
        </p:nvCxnSpPr>
        <p:spPr>
          <a:xfrm>
            <a:off x="3492017" y="4532883"/>
            <a:ext cx="1594516" cy="0"/>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42" name="Picture 41">
            <a:extLst>
              <a:ext uri="{FF2B5EF4-FFF2-40B4-BE49-F238E27FC236}">
                <a16:creationId xmlns:a16="http://schemas.microsoft.com/office/drawing/2014/main" id="{3558D6E7-F009-42C0-B9A5-0C5CEBC3797F}"/>
              </a:ext>
            </a:extLst>
          </p:cNvPr>
          <p:cNvPicPr>
            <a:picLocks noChangeAspect="1"/>
          </p:cNvPicPr>
          <p:nvPr/>
        </p:nvPicPr>
        <p:blipFill>
          <a:blip r:embed="rId4"/>
          <a:stretch>
            <a:fillRect/>
          </a:stretch>
        </p:blipFill>
        <p:spPr>
          <a:xfrm>
            <a:off x="1786586" y="2711209"/>
            <a:ext cx="773455" cy="391884"/>
          </a:xfrm>
          <a:prstGeom prst="rect">
            <a:avLst/>
          </a:prstGeom>
        </p:spPr>
      </p:pic>
      <p:sp>
        <p:nvSpPr>
          <p:cNvPr id="45" name="TextBox 44">
            <a:extLst>
              <a:ext uri="{FF2B5EF4-FFF2-40B4-BE49-F238E27FC236}">
                <a16:creationId xmlns:a16="http://schemas.microsoft.com/office/drawing/2014/main" id="{CE2178C6-375E-4F79-AE94-F3F3F74B8F53}"/>
              </a:ext>
            </a:extLst>
          </p:cNvPr>
          <p:cNvSpPr txBox="1"/>
          <p:nvPr/>
        </p:nvSpPr>
        <p:spPr>
          <a:xfrm>
            <a:off x="1700627" y="3102854"/>
            <a:ext cx="1112149"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SAP BW</a:t>
            </a:r>
          </a:p>
        </p:txBody>
      </p:sp>
      <p:pic>
        <p:nvPicPr>
          <p:cNvPr id="46" name="Picture 45">
            <a:extLst>
              <a:ext uri="{FF2B5EF4-FFF2-40B4-BE49-F238E27FC236}">
                <a16:creationId xmlns:a16="http://schemas.microsoft.com/office/drawing/2014/main" id="{0FB488FC-F829-4B49-96A4-0CD7EEEF1D85}"/>
              </a:ext>
            </a:extLst>
          </p:cNvPr>
          <p:cNvPicPr>
            <a:picLocks noChangeAspect="1"/>
          </p:cNvPicPr>
          <p:nvPr/>
        </p:nvPicPr>
        <p:blipFill>
          <a:blip r:embed="rId11"/>
          <a:stretch>
            <a:fillRect/>
          </a:stretch>
        </p:blipFill>
        <p:spPr>
          <a:xfrm>
            <a:off x="1786586" y="3486353"/>
            <a:ext cx="637808" cy="481673"/>
          </a:xfrm>
          <a:prstGeom prst="rect">
            <a:avLst/>
          </a:prstGeom>
        </p:spPr>
      </p:pic>
      <p:sp>
        <p:nvSpPr>
          <p:cNvPr id="47" name="TextBox 46">
            <a:extLst>
              <a:ext uri="{FF2B5EF4-FFF2-40B4-BE49-F238E27FC236}">
                <a16:creationId xmlns:a16="http://schemas.microsoft.com/office/drawing/2014/main" id="{1A0DD88D-EACA-4451-B7E5-60915E0DA4E0}"/>
              </a:ext>
            </a:extLst>
          </p:cNvPr>
          <p:cNvSpPr txBox="1"/>
          <p:nvPr/>
        </p:nvSpPr>
        <p:spPr>
          <a:xfrm>
            <a:off x="7668368" y="2485124"/>
            <a:ext cx="1112149"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Data Factory</a:t>
            </a:r>
          </a:p>
        </p:txBody>
      </p:sp>
      <p:sp>
        <p:nvSpPr>
          <p:cNvPr id="48" name="TextBox 47">
            <a:extLst>
              <a:ext uri="{FF2B5EF4-FFF2-40B4-BE49-F238E27FC236}">
                <a16:creationId xmlns:a16="http://schemas.microsoft.com/office/drawing/2014/main" id="{74468D52-264C-42AE-B867-6A1696C56B15}"/>
              </a:ext>
            </a:extLst>
          </p:cNvPr>
          <p:cNvSpPr txBox="1"/>
          <p:nvPr/>
        </p:nvSpPr>
        <p:spPr>
          <a:xfrm>
            <a:off x="1739597" y="4004567"/>
            <a:ext cx="1112149"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SFTP</a:t>
            </a:r>
          </a:p>
        </p:txBody>
      </p:sp>
      <p:pic>
        <p:nvPicPr>
          <p:cNvPr id="67" name="Graphic 66">
            <a:extLst>
              <a:ext uri="{FF2B5EF4-FFF2-40B4-BE49-F238E27FC236}">
                <a16:creationId xmlns:a16="http://schemas.microsoft.com/office/drawing/2014/main" id="{F87F0E84-2256-49CE-823B-6399911F57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49150" y="4170446"/>
            <a:ext cx="1103000" cy="852318"/>
          </a:xfrm>
          <a:prstGeom prst="rect">
            <a:avLst/>
          </a:prstGeom>
        </p:spPr>
      </p:pic>
      <p:sp>
        <p:nvSpPr>
          <p:cNvPr id="68" name="TextBox 67">
            <a:extLst>
              <a:ext uri="{FF2B5EF4-FFF2-40B4-BE49-F238E27FC236}">
                <a16:creationId xmlns:a16="http://schemas.microsoft.com/office/drawing/2014/main" id="{1B4744A6-832E-48D9-B9E3-B16BB40585D4}"/>
              </a:ext>
            </a:extLst>
          </p:cNvPr>
          <p:cNvSpPr txBox="1"/>
          <p:nvPr/>
        </p:nvSpPr>
        <p:spPr>
          <a:xfrm>
            <a:off x="1766633" y="4825654"/>
            <a:ext cx="1112149"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API App</a:t>
            </a:r>
          </a:p>
        </p:txBody>
      </p:sp>
      <p:pic>
        <p:nvPicPr>
          <p:cNvPr id="71" name="Picture 70">
            <a:extLst>
              <a:ext uri="{FF2B5EF4-FFF2-40B4-BE49-F238E27FC236}">
                <a16:creationId xmlns:a16="http://schemas.microsoft.com/office/drawing/2014/main" id="{6DB418B2-16FC-44B2-B60E-DA68F805E4DC}"/>
              </a:ext>
            </a:extLst>
          </p:cNvPr>
          <p:cNvPicPr>
            <a:picLocks noChangeAspect="1"/>
          </p:cNvPicPr>
          <p:nvPr/>
        </p:nvPicPr>
        <p:blipFill>
          <a:blip r:embed="rId14"/>
          <a:stretch>
            <a:fillRect/>
          </a:stretch>
        </p:blipFill>
        <p:spPr>
          <a:xfrm>
            <a:off x="1353721" y="5144351"/>
            <a:ext cx="503926" cy="519384"/>
          </a:xfrm>
          <a:prstGeom prst="rect">
            <a:avLst/>
          </a:prstGeom>
        </p:spPr>
      </p:pic>
      <p:pic>
        <p:nvPicPr>
          <p:cNvPr id="72" name="Picture 71">
            <a:extLst>
              <a:ext uri="{FF2B5EF4-FFF2-40B4-BE49-F238E27FC236}">
                <a16:creationId xmlns:a16="http://schemas.microsoft.com/office/drawing/2014/main" id="{6A48C1EC-E766-4223-B40B-1194B249FE1B}"/>
              </a:ext>
            </a:extLst>
          </p:cNvPr>
          <p:cNvPicPr>
            <a:picLocks noChangeAspect="1"/>
          </p:cNvPicPr>
          <p:nvPr/>
        </p:nvPicPr>
        <p:blipFill>
          <a:blip r:embed="rId11"/>
          <a:stretch>
            <a:fillRect/>
          </a:stretch>
        </p:blipFill>
        <p:spPr>
          <a:xfrm>
            <a:off x="2488708" y="5150375"/>
            <a:ext cx="637808" cy="481673"/>
          </a:xfrm>
          <a:prstGeom prst="rect">
            <a:avLst/>
          </a:prstGeom>
        </p:spPr>
      </p:pic>
      <p:cxnSp>
        <p:nvCxnSpPr>
          <p:cNvPr id="73" name="Straight Arrow Connector 72">
            <a:extLst>
              <a:ext uri="{FF2B5EF4-FFF2-40B4-BE49-F238E27FC236}">
                <a16:creationId xmlns:a16="http://schemas.microsoft.com/office/drawing/2014/main" id="{7B080251-FC37-438D-B0E8-24EF8AD7B7AB}"/>
              </a:ext>
            </a:extLst>
          </p:cNvPr>
          <p:cNvCxnSpPr>
            <a:cxnSpLocks/>
            <a:endCxn id="72" idx="1"/>
          </p:cNvCxnSpPr>
          <p:nvPr/>
        </p:nvCxnSpPr>
        <p:spPr>
          <a:xfrm>
            <a:off x="1900762" y="5391212"/>
            <a:ext cx="587946" cy="0"/>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5" name="TextBox 74">
            <a:extLst>
              <a:ext uri="{FF2B5EF4-FFF2-40B4-BE49-F238E27FC236}">
                <a16:creationId xmlns:a16="http://schemas.microsoft.com/office/drawing/2014/main" id="{5D9DF2D5-EDC1-48D4-8236-D17C86409F48}"/>
              </a:ext>
            </a:extLst>
          </p:cNvPr>
          <p:cNvSpPr txBox="1"/>
          <p:nvPr/>
        </p:nvSpPr>
        <p:spPr>
          <a:xfrm>
            <a:off x="1754654" y="5449420"/>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Extraction</a:t>
            </a:r>
          </a:p>
        </p:txBody>
      </p:sp>
      <p:sp>
        <p:nvSpPr>
          <p:cNvPr id="83" name="Rectangle 82">
            <a:extLst>
              <a:ext uri="{FF2B5EF4-FFF2-40B4-BE49-F238E27FC236}">
                <a16:creationId xmlns:a16="http://schemas.microsoft.com/office/drawing/2014/main" id="{93338D46-0715-4094-B96E-6354AD7E5DD6}"/>
              </a:ext>
            </a:extLst>
          </p:cNvPr>
          <p:cNvSpPr/>
          <p:nvPr/>
        </p:nvSpPr>
        <p:spPr>
          <a:xfrm>
            <a:off x="6872495" y="3486353"/>
            <a:ext cx="3216385" cy="2354436"/>
          </a:xfrm>
          <a:prstGeom prst="rect">
            <a:avLst/>
          </a:prstGeom>
          <a:solidFill>
            <a:srgbClr val="FFFFFF"/>
          </a:solidFill>
          <a:ln w="15875" cap="flat" cmpd="sng" algn="ctr">
            <a:solidFill>
              <a:srgbClr val="404040">
                <a:lumMod val="50000"/>
                <a:lumOff val="50000"/>
              </a:srgbClr>
            </a:solidFill>
            <a:prstDash val="sysDash"/>
          </a:ln>
          <a:effectLst/>
        </p:spPr>
        <p:txBody>
          <a:bodyPr rtlCol="0" anchor="ctr"/>
          <a:lstStyle/>
          <a:p>
            <a:pPr algn="ctr" defTabSz="914126"/>
            <a:endParaRPr lang="en-US" sz="1799" kern="0">
              <a:solidFill>
                <a:srgbClr val="404040"/>
              </a:solidFill>
              <a:latin typeface="Segoe UI"/>
            </a:endParaRPr>
          </a:p>
        </p:txBody>
      </p:sp>
      <p:pic>
        <p:nvPicPr>
          <p:cNvPr id="10" name="Graphic 9">
            <a:extLst>
              <a:ext uri="{FF2B5EF4-FFF2-40B4-BE49-F238E27FC236}">
                <a16:creationId xmlns:a16="http://schemas.microsoft.com/office/drawing/2014/main" id="{38BD3645-43E3-40B8-97E0-03B41B1AFC0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29380" y="5522498"/>
            <a:ext cx="429015" cy="429015"/>
          </a:xfrm>
          <a:prstGeom prst="rect">
            <a:avLst/>
          </a:prstGeom>
        </p:spPr>
      </p:pic>
      <p:pic>
        <p:nvPicPr>
          <p:cNvPr id="24" name="Picture 23">
            <a:extLst>
              <a:ext uri="{FF2B5EF4-FFF2-40B4-BE49-F238E27FC236}">
                <a16:creationId xmlns:a16="http://schemas.microsoft.com/office/drawing/2014/main" id="{2133301D-8A0E-47ED-A46E-9ECDF097BBFA}"/>
              </a:ext>
            </a:extLst>
          </p:cNvPr>
          <p:cNvPicPr>
            <a:picLocks noChangeAspect="1"/>
          </p:cNvPicPr>
          <p:nvPr/>
        </p:nvPicPr>
        <p:blipFill>
          <a:blip r:embed="rId17"/>
          <a:stretch>
            <a:fillRect/>
          </a:stretch>
        </p:blipFill>
        <p:spPr>
          <a:xfrm>
            <a:off x="4821627" y="5643386"/>
            <a:ext cx="898963" cy="654497"/>
          </a:xfrm>
          <a:prstGeom prst="rect">
            <a:avLst/>
          </a:prstGeom>
        </p:spPr>
      </p:pic>
      <p:sp>
        <p:nvSpPr>
          <p:cNvPr id="84" name="Rectangle 83">
            <a:extLst>
              <a:ext uri="{FF2B5EF4-FFF2-40B4-BE49-F238E27FC236}">
                <a16:creationId xmlns:a16="http://schemas.microsoft.com/office/drawing/2014/main" id="{B35E8882-8F45-4034-8C7F-0D180326E865}"/>
              </a:ext>
            </a:extLst>
          </p:cNvPr>
          <p:cNvSpPr/>
          <p:nvPr/>
        </p:nvSpPr>
        <p:spPr bwMode="auto">
          <a:xfrm>
            <a:off x="7096181" y="3826241"/>
            <a:ext cx="825660" cy="16454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C50DFF29-AB47-4502-84D7-9D0B69084C3E}"/>
              </a:ext>
            </a:extLst>
          </p:cNvPr>
          <p:cNvSpPr txBox="1"/>
          <p:nvPr/>
        </p:nvSpPr>
        <p:spPr>
          <a:xfrm>
            <a:off x="7128050" y="4433538"/>
            <a:ext cx="761922"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Landing Folder</a:t>
            </a:r>
          </a:p>
        </p:txBody>
      </p:sp>
      <p:sp>
        <p:nvSpPr>
          <p:cNvPr id="89" name="Rectangle 88">
            <a:extLst>
              <a:ext uri="{FF2B5EF4-FFF2-40B4-BE49-F238E27FC236}">
                <a16:creationId xmlns:a16="http://schemas.microsoft.com/office/drawing/2014/main" id="{82B934D4-E601-4792-8C97-5C535C742F04}"/>
              </a:ext>
            </a:extLst>
          </p:cNvPr>
          <p:cNvSpPr/>
          <p:nvPr/>
        </p:nvSpPr>
        <p:spPr bwMode="auto">
          <a:xfrm>
            <a:off x="8060805" y="3826241"/>
            <a:ext cx="825660" cy="16454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7EE1BB4F-9FF6-43B0-8295-4552AE818763}"/>
              </a:ext>
            </a:extLst>
          </p:cNvPr>
          <p:cNvSpPr txBox="1"/>
          <p:nvPr/>
        </p:nvSpPr>
        <p:spPr>
          <a:xfrm>
            <a:off x="8092674" y="4433538"/>
            <a:ext cx="761922"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Main Folder</a:t>
            </a:r>
          </a:p>
        </p:txBody>
      </p:sp>
      <p:sp>
        <p:nvSpPr>
          <p:cNvPr id="91" name="Rectangle 90">
            <a:extLst>
              <a:ext uri="{FF2B5EF4-FFF2-40B4-BE49-F238E27FC236}">
                <a16:creationId xmlns:a16="http://schemas.microsoft.com/office/drawing/2014/main" id="{6E44F364-3EC5-4AB3-A52B-EE3F5432D60B}"/>
              </a:ext>
            </a:extLst>
          </p:cNvPr>
          <p:cNvSpPr/>
          <p:nvPr/>
        </p:nvSpPr>
        <p:spPr bwMode="auto">
          <a:xfrm>
            <a:off x="9048711" y="3826241"/>
            <a:ext cx="825660" cy="16454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E74FEB8D-5EF8-44CB-9ED3-4B7539058C4B}"/>
              </a:ext>
            </a:extLst>
          </p:cNvPr>
          <p:cNvSpPr txBox="1"/>
          <p:nvPr/>
        </p:nvSpPr>
        <p:spPr>
          <a:xfrm>
            <a:off x="9080580" y="4325815"/>
            <a:ext cx="761922" cy="646331"/>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rPr>
              <a:t>Business Specific Folder</a:t>
            </a:r>
          </a:p>
        </p:txBody>
      </p:sp>
      <p:pic>
        <p:nvPicPr>
          <p:cNvPr id="94" name="Graphic 93">
            <a:extLst>
              <a:ext uri="{FF2B5EF4-FFF2-40B4-BE49-F238E27FC236}">
                <a16:creationId xmlns:a16="http://schemas.microsoft.com/office/drawing/2014/main" id="{694F5255-2AF7-4269-9919-86D3F8397C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98630" y="4414507"/>
            <a:ext cx="566928" cy="438391"/>
          </a:xfrm>
          <a:prstGeom prst="rect">
            <a:avLst/>
          </a:prstGeom>
        </p:spPr>
      </p:pic>
      <p:pic>
        <p:nvPicPr>
          <p:cNvPr id="95" name="Graphic 94">
            <a:extLst>
              <a:ext uri="{FF2B5EF4-FFF2-40B4-BE49-F238E27FC236}">
                <a16:creationId xmlns:a16="http://schemas.microsoft.com/office/drawing/2014/main" id="{85680F61-5845-4BF3-A44D-AA4E8FA6DEB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6982" y="3437695"/>
            <a:ext cx="465002" cy="465002"/>
          </a:xfrm>
          <a:prstGeom prst="rect">
            <a:avLst/>
          </a:prstGeom>
        </p:spPr>
      </p:pic>
      <p:sp>
        <p:nvSpPr>
          <p:cNvPr id="97" name="Arrow: Right 96">
            <a:extLst>
              <a:ext uri="{FF2B5EF4-FFF2-40B4-BE49-F238E27FC236}">
                <a16:creationId xmlns:a16="http://schemas.microsoft.com/office/drawing/2014/main" id="{886654B7-10BE-42B0-B7C0-E56E0392AD1C}"/>
              </a:ext>
            </a:extLst>
          </p:cNvPr>
          <p:cNvSpPr/>
          <p:nvPr/>
        </p:nvSpPr>
        <p:spPr bwMode="auto">
          <a:xfrm>
            <a:off x="8534634" y="2170286"/>
            <a:ext cx="2468880" cy="2484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8" name="Arrow: Right 97">
            <a:extLst>
              <a:ext uri="{FF2B5EF4-FFF2-40B4-BE49-F238E27FC236}">
                <a16:creationId xmlns:a16="http://schemas.microsoft.com/office/drawing/2014/main" id="{BB3C04BA-1F2C-44DD-8BAF-D0F52ADF0B44}"/>
              </a:ext>
            </a:extLst>
          </p:cNvPr>
          <p:cNvSpPr/>
          <p:nvPr/>
        </p:nvSpPr>
        <p:spPr bwMode="auto">
          <a:xfrm flipH="1">
            <a:off x="5226295" y="2176743"/>
            <a:ext cx="2468880" cy="2484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a:extLst>
              <a:ext uri="{FF2B5EF4-FFF2-40B4-BE49-F238E27FC236}">
                <a16:creationId xmlns:a16="http://schemas.microsoft.com/office/drawing/2014/main" id="{D1298097-7C70-4F3F-8960-A2F4974859AB}"/>
              </a:ext>
            </a:extLst>
          </p:cNvPr>
          <p:cNvSpPr txBox="1"/>
          <p:nvPr/>
        </p:nvSpPr>
        <p:spPr>
          <a:xfrm>
            <a:off x="5842912" y="1973103"/>
            <a:ext cx="1950526"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Ingestion &amp; orchestration</a:t>
            </a:r>
          </a:p>
        </p:txBody>
      </p:sp>
      <p:sp>
        <p:nvSpPr>
          <p:cNvPr id="104" name="TextBox 103">
            <a:extLst>
              <a:ext uri="{FF2B5EF4-FFF2-40B4-BE49-F238E27FC236}">
                <a16:creationId xmlns:a16="http://schemas.microsoft.com/office/drawing/2014/main" id="{D5AC1A54-E1CA-4C6B-BA2B-2CDB2339EFA9}"/>
              </a:ext>
            </a:extLst>
          </p:cNvPr>
          <p:cNvSpPr txBox="1"/>
          <p:nvPr/>
        </p:nvSpPr>
        <p:spPr>
          <a:xfrm>
            <a:off x="10304106" y="4847270"/>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SQL DW</a:t>
            </a:r>
          </a:p>
        </p:txBody>
      </p:sp>
      <p:sp>
        <p:nvSpPr>
          <p:cNvPr id="105" name="TextBox 104">
            <a:extLst>
              <a:ext uri="{FF2B5EF4-FFF2-40B4-BE49-F238E27FC236}">
                <a16:creationId xmlns:a16="http://schemas.microsoft.com/office/drawing/2014/main" id="{BCF1811F-BA3E-487A-9FB1-9B6495F25AA6}"/>
              </a:ext>
            </a:extLst>
          </p:cNvPr>
          <p:cNvSpPr txBox="1"/>
          <p:nvPr/>
        </p:nvSpPr>
        <p:spPr>
          <a:xfrm>
            <a:off x="11173214" y="4939443"/>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AAS</a:t>
            </a:r>
          </a:p>
        </p:txBody>
      </p:sp>
      <p:sp>
        <p:nvSpPr>
          <p:cNvPr id="106" name="TextBox 105">
            <a:extLst>
              <a:ext uri="{FF2B5EF4-FFF2-40B4-BE49-F238E27FC236}">
                <a16:creationId xmlns:a16="http://schemas.microsoft.com/office/drawing/2014/main" id="{CA1C6F0D-D1FC-4F06-AFF6-6BB65666795A}"/>
              </a:ext>
            </a:extLst>
          </p:cNvPr>
          <p:cNvSpPr txBox="1"/>
          <p:nvPr/>
        </p:nvSpPr>
        <p:spPr>
          <a:xfrm>
            <a:off x="11252703" y="3847157"/>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PBI</a:t>
            </a:r>
          </a:p>
        </p:txBody>
      </p:sp>
      <p:cxnSp>
        <p:nvCxnSpPr>
          <p:cNvPr id="101" name="Connector: Curved 100">
            <a:extLst>
              <a:ext uri="{FF2B5EF4-FFF2-40B4-BE49-F238E27FC236}">
                <a16:creationId xmlns:a16="http://schemas.microsoft.com/office/drawing/2014/main" id="{92A06F63-4DED-472F-A4EB-D347BAF6BE4A}"/>
              </a:ext>
            </a:extLst>
          </p:cNvPr>
          <p:cNvCxnSpPr>
            <a:cxnSpLocks/>
          </p:cNvCxnSpPr>
          <p:nvPr/>
        </p:nvCxnSpPr>
        <p:spPr>
          <a:xfrm rot="5400000" flipH="1" flipV="1">
            <a:off x="7909135" y="3336357"/>
            <a:ext cx="12700" cy="964624"/>
          </a:xfrm>
          <a:prstGeom prst="curvedConnector3">
            <a:avLst>
              <a:gd name="adj1" fmla="val 5167740"/>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52" name="Graphic 51">
            <a:extLst>
              <a:ext uri="{FF2B5EF4-FFF2-40B4-BE49-F238E27FC236}">
                <a16:creationId xmlns:a16="http://schemas.microsoft.com/office/drawing/2014/main" id="{89F64BF8-86F3-42AC-BFA8-2F124200541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59548" y="2893449"/>
            <a:ext cx="476250" cy="476250"/>
          </a:xfrm>
          <a:prstGeom prst="rect">
            <a:avLst/>
          </a:prstGeom>
        </p:spPr>
      </p:pic>
      <p:cxnSp>
        <p:nvCxnSpPr>
          <p:cNvPr id="111" name="Connector: Curved 110">
            <a:extLst>
              <a:ext uri="{FF2B5EF4-FFF2-40B4-BE49-F238E27FC236}">
                <a16:creationId xmlns:a16="http://schemas.microsoft.com/office/drawing/2014/main" id="{01254744-7AE7-4008-B03C-1F489EC2B543}"/>
              </a:ext>
            </a:extLst>
          </p:cNvPr>
          <p:cNvCxnSpPr>
            <a:cxnSpLocks/>
          </p:cNvCxnSpPr>
          <p:nvPr/>
        </p:nvCxnSpPr>
        <p:spPr>
          <a:xfrm rot="5400000" flipH="1" flipV="1">
            <a:off x="9065231" y="3347834"/>
            <a:ext cx="12700" cy="964624"/>
          </a:xfrm>
          <a:prstGeom prst="curvedConnector3">
            <a:avLst>
              <a:gd name="adj1" fmla="val 5167740"/>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10" name="Graphic 109">
            <a:extLst>
              <a:ext uri="{FF2B5EF4-FFF2-40B4-BE49-F238E27FC236}">
                <a16:creationId xmlns:a16="http://schemas.microsoft.com/office/drawing/2014/main" id="{492F2FF3-6C48-449E-9DF6-00680A91DD9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17642" y="2889395"/>
            <a:ext cx="476250" cy="476250"/>
          </a:xfrm>
          <a:prstGeom prst="rect">
            <a:avLst/>
          </a:prstGeom>
        </p:spPr>
      </p:pic>
      <p:sp>
        <p:nvSpPr>
          <p:cNvPr id="112" name="TextBox 111">
            <a:extLst>
              <a:ext uri="{FF2B5EF4-FFF2-40B4-BE49-F238E27FC236}">
                <a16:creationId xmlns:a16="http://schemas.microsoft.com/office/drawing/2014/main" id="{EFC94D4A-B125-469B-972D-47FFFA035C05}"/>
              </a:ext>
            </a:extLst>
          </p:cNvPr>
          <p:cNvSpPr txBox="1"/>
          <p:nvPr/>
        </p:nvSpPr>
        <p:spPr>
          <a:xfrm>
            <a:off x="7300319" y="3329114"/>
            <a:ext cx="1287380" cy="43088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DQ &amp; Delta processing</a:t>
            </a:r>
          </a:p>
        </p:txBody>
      </p:sp>
      <p:sp>
        <p:nvSpPr>
          <p:cNvPr id="113" name="TextBox 112">
            <a:extLst>
              <a:ext uri="{FF2B5EF4-FFF2-40B4-BE49-F238E27FC236}">
                <a16:creationId xmlns:a16="http://schemas.microsoft.com/office/drawing/2014/main" id="{7914A07E-3C7F-46CA-A455-BDDBB7116A32}"/>
              </a:ext>
            </a:extLst>
          </p:cNvPr>
          <p:cNvSpPr txBox="1"/>
          <p:nvPr/>
        </p:nvSpPr>
        <p:spPr>
          <a:xfrm>
            <a:off x="8560414" y="3296302"/>
            <a:ext cx="1045284" cy="43088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Apply business logic</a:t>
            </a:r>
          </a:p>
        </p:txBody>
      </p:sp>
      <p:cxnSp>
        <p:nvCxnSpPr>
          <p:cNvPr id="121" name="Straight Arrow Connector 120">
            <a:extLst>
              <a:ext uri="{FF2B5EF4-FFF2-40B4-BE49-F238E27FC236}">
                <a16:creationId xmlns:a16="http://schemas.microsoft.com/office/drawing/2014/main" id="{40AA2548-1D5B-4535-BDBA-B9868859FE86}"/>
              </a:ext>
            </a:extLst>
          </p:cNvPr>
          <p:cNvCxnSpPr>
            <a:cxnSpLocks/>
          </p:cNvCxnSpPr>
          <p:nvPr/>
        </p:nvCxnSpPr>
        <p:spPr>
          <a:xfrm flipV="1">
            <a:off x="9882673" y="4639062"/>
            <a:ext cx="539152" cy="1"/>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Arrow Connector 123">
            <a:extLst>
              <a:ext uri="{FF2B5EF4-FFF2-40B4-BE49-F238E27FC236}">
                <a16:creationId xmlns:a16="http://schemas.microsoft.com/office/drawing/2014/main" id="{21EC1B24-BED1-4EE4-BA72-EF5BCCE351C2}"/>
              </a:ext>
            </a:extLst>
          </p:cNvPr>
          <p:cNvCxnSpPr>
            <a:cxnSpLocks/>
          </p:cNvCxnSpPr>
          <p:nvPr/>
        </p:nvCxnSpPr>
        <p:spPr>
          <a:xfrm rot="5400000" flipV="1">
            <a:off x="11073344" y="4519932"/>
            <a:ext cx="0" cy="238261"/>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Arrow Connector 129">
            <a:extLst>
              <a:ext uri="{FF2B5EF4-FFF2-40B4-BE49-F238E27FC236}">
                <a16:creationId xmlns:a16="http://schemas.microsoft.com/office/drawing/2014/main" id="{2EE14245-CC3B-405F-9651-A0E63137E6F7}"/>
              </a:ext>
            </a:extLst>
          </p:cNvPr>
          <p:cNvCxnSpPr>
            <a:cxnSpLocks/>
          </p:cNvCxnSpPr>
          <p:nvPr/>
        </p:nvCxnSpPr>
        <p:spPr>
          <a:xfrm flipV="1">
            <a:off x="11421083" y="4069035"/>
            <a:ext cx="0" cy="266291"/>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6" name="Graphic 15">
            <a:extLst>
              <a:ext uri="{FF2B5EF4-FFF2-40B4-BE49-F238E27FC236}">
                <a16:creationId xmlns:a16="http://schemas.microsoft.com/office/drawing/2014/main" id="{37E2A648-DD72-4C60-9006-911EA474DCF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803983" y="4240112"/>
            <a:ext cx="585542" cy="585542"/>
          </a:xfrm>
          <a:prstGeom prst="rect">
            <a:avLst/>
          </a:prstGeom>
        </p:spPr>
      </p:pic>
      <p:cxnSp>
        <p:nvCxnSpPr>
          <p:cNvPr id="78" name="Straight Arrow Connector 77">
            <a:extLst>
              <a:ext uri="{FF2B5EF4-FFF2-40B4-BE49-F238E27FC236}">
                <a16:creationId xmlns:a16="http://schemas.microsoft.com/office/drawing/2014/main" id="{8BEB80D1-0211-46BC-848B-3ED6C66172FF}"/>
              </a:ext>
            </a:extLst>
          </p:cNvPr>
          <p:cNvCxnSpPr>
            <a:cxnSpLocks/>
          </p:cNvCxnSpPr>
          <p:nvPr/>
        </p:nvCxnSpPr>
        <p:spPr>
          <a:xfrm>
            <a:off x="6389525" y="4532883"/>
            <a:ext cx="439855" cy="0"/>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Arrow Connector 78">
            <a:extLst>
              <a:ext uri="{FF2B5EF4-FFF2-40B4-BE49-F238E27FC236}">
                <a16:creationId xmlns:a16="http://schemas.microsoft.com/office/drawing/2014/main" id="{22A3A85F-CD09-48F3-B63D-280182688F09}"/>
              </a:ext>
            </a:extLst>
          </p:cNvPr>
          <p:cNvCxnSpPr>
            <a:cxnSpLocks/>
            <a:stCxn id="16" idx="0"/>
            <a:endCxn id="47" idx="1"/>
          </p:cNvCxnSpPr>
          <p:nvPr/>
        </p:nvCxnSpPr>
        <p:spPr>
          <a:xfrm flipV="1">
            <a:off x="6096754" y="2615929"/>
            <a:ext cx="1571614" cy="1624183"/>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70D8B17A-CE5E-4450-A9DB-72A00E896C43}"/>
              </a:ext>
            </a:extLst>
          </p:cNvPr>
          <p:cNvCxnSpPr>
            <a:cxnSpLocks/>
            <a:stCxn id="34" idx="3"/>
            <a:endCxn id="16" idx="1"/>
          </p:cNvCxnSpPr>
          <p:nvPr/>
        </p:nvCxnSpPr>
        <p:spPr>
          <a:xfrm>
            <a:off x="5491990" y="4532883"/>
            <a:ext cx="311993" cy="0"/>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Arrow Connector 92">
            <a:extLst>
              <a:ext uri="{FF2B5EF4-FFF2-40B4-BE49-F238E27FC236}">
                <a16:creationId xmlns:a16="http://schemas.microsoft.com/office/drawing/2014/main" id="{DD3AD236-E409-48A7-A1BF-69D83DA20378}"/>
              </a:ext>
            </a:extLst>
          </p:cNvPr>
          <p:cNvCxnSpPr>
            <a:cxnSpLocks/>
            <a:endCxn id="40" idx="1"/>
          </p:cNvCxnSpPr>
          <p:nvPr/>
        </p:nvCxnSpPr>
        <p:spPr>
          <a:xfrm flipV="1">
            <a:off x="2800388" y="4532883"/>
            <a:ext cx="286172" cy="575997"/>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Arrow Connector 95">
            <a:extLst>
              <a:ext uri="{FF2B5EF4-FFF2-40B4-BE49-F238E27FC236}">
                <a16:creationId xmlns:a16="http://schemas.microsoft.com/office/drawing/2014/main" id="{20018EC5-E92C-4D0E-8369-A7A673019A52}"/>
              </a:ext>
            </a:extLst>
          </p:cNvPr>
          <p:cNvCxnSpPr>
            <a:cxnSpLocks/>
            <a:endCxn id="40" idx="1"/>
          </p:cNvCxnSpPr>
          <p:nvPr/>
        </p:nvCxnSpPr>
        <p:spPr>
          <a:xfrm flipV="1">
            <a:off x="2360089" y="4532883"/>
            <a:ext cx="726471" cy="87147"/>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Arrow Connector 99">
            <a:extLst>
              <a:ext uri="{FF2B5EF4-FFF2-40B4-BE49-F238E27FC236}">
                <a16:creationId xmlns:a16="http://schemas.microsoft.com/office/drawing/2014/main" id="{FF9AD157-8E65-46E5-8A97-B37C7B8A13C4}"/>
              </a:ext>
            </a:extLst>
          </p:cNvPr>
          <p:cNvCxnSpPr>
            <a:cxnSpLocks/>
          </p:cNvCxnSpPr>
          <p:nvPr/>
        </p:nvCxnSpPr>
        <p:spPr>
          <a:xfrm>
            <a:off x="2295671" y="3727189"/>
            <a:ext cx="779761" cy="770486"/>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Arrow Connector 101">
            <a:extLst>
              <a:ext uri="{FF2B5EF4-FFF2-40B4-BE49-F238E27FC236}">
                <a16:creationId xmlns:a16="http://schemas.microsoft.com/office/drawing/2014/main" id="{D8AC5137-244A-48AF-9A5F-6579F8AA2C88}"/>
              </a:ext>
            </a:extLst>
          </p:cNvPr>
          <p:cNvCxnSpPr>
            <a:cxnSpLocks/>
          </p:cNvCxnSpPr>
          <p:nvPr/>
        </p:nvCxnSpPr>
        <p:spPr>
          <a:xfrm>
            <a:off x="2395892" y="2980965"/>
            <a:ext cx="624234" cy="1417548"/>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08" name="TextBox 107">
            <a:extLst>
              <a:ext uri="{FF2B5EF4-FFF2-40B4-BE49-F238E27FC236}">
                <a16:creationId xmlns:a16="http://schemas.microsoft.com/office/drawing/2014/main" id="{38248A09-CB6F-43B0-B0CA-724A5667DC8F}"/>
              </a:ext>
            </a:extLst>
          </p:cNvPr>
          <p:cNvSpPr txBox="1"/>
          <p:nvPr/>
        </p:nvSpPr>
        <p:spPr>
          <a:xfrm>
            <a:off x="5747042" y="4778500"/>
            <a:ext cx="1112149" cy="600164"/>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Azure Integration Runtime</a:t>
            </a:r>
          </a:p>
        </p:txBody>
      </p:sp>
      <p:sp>
        <p:nvSpPr>
          <p:cNvPr id="109" name="TextBox 108">
            <a:extLst>
              <a:ext uri="{FF2B5EF4-FFF2-40B4-BE49-F238E27FC236}">
                <a16:creationId xmlns:a16="http://schemas.microsoft.com/office/drawing/2014/main" id="{79FCF2BD-49DB-458A-BBB2-C837A9C5354A}"/>
              </a:ext>
            </a:extLst>
          </p:cNvPr>
          <p:cNvSpPr txBox="1"/>
          <p:nvPr/>
        </p:nvSpPr>
        <p:spPr>
          <a:xfrm rot="18997845">
            <a:off x="6016433" y="3336654"/>
            <a:ext cx="1287380" cy="261610"/>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latin typeface="Segoe UI"/>
                <a:ea typeface="+mn-ea"/>
                <a:cs typeface="+mn-cs"/>
              </a:rPr>
              <a:t>Control Channel</a:t>
            </a:r>
          </a:p>
        </p:txBody>
      </p:sp>
    </p:spTree>
    <p:extLst>
      <p:ext uri="{BB962C8B-B14F-4D97-AF65-F5344CB8AC3E}">
        <p14:creationId xmlns:p14="http://schemas.microsoft.com/office/powerpoint/2010/main" val="27361129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D201-5171-4883-882A-2F3572D49A7C}"/>
              </a:ext>
            </a:extLst>
          </p:cNvPr>
          <p:cNvSpPr>
            <a:spLocks noGrp="1"/>
          </p:cNvSpPr>
          <p:nvPr>
            <p:ph type="title"/>
          </p:nvPr>
        </p:nvSpPr>
        <p:spPr>
          <a:xfrm>
            <a:off x="585216" y="3033223"/>
            <a:ext cx="6126480" cy="498598"/>
          </a:xfrm>
        </p:spPr>
        <p:txBody>
          <a:bodyPr/>
          <a:lstStyle/>
          <a:p>
            <a:r>
              <a:rPr lang="en-US"/>
              <a:t>Technical Considerations</a:t>
            </a:r>
          </a:p>
        </p:txBody>
      </p:sp>
    </p:spTree>
    <p:extLst>
      <p:ext uri="{BB962C8B-B14F-4D97-AF65-F5344CB8AC3E}">
        <p14:creationId xmlns:p14="http://schemas.microsoft.com/office/powerpoint/2010/main" val="304894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Build Your Solution – Process</a:t>
            </a:r>
          </a:p>
        </p:txBody>
      </p:sp>
      <p:grpSp>
        <p:nvGrpSpPr>
          <p:cNvPr id="2" name="Group 1">
            <a:extLst>
              <a:ext uri="{FF2B5EF4-FFF2-40B4-BE49-F238E27FC236}">
                <a16:creationId xmlns:a16="http://schemas.microsoft.com/office/drawing/2014/main" id="{F1A94AF2-2BA5-471F-81F1-4FFB480385C6}"/>
              </a:ext>
            </a:extLst>
          </p:cNvPr>
          <p:cNvGrpSpPr/>
          <p:nvPr/>
        </p:nvGrpSpPr>
        <p:grpSpPr>
          <a:xfrm>
            <a:off x="450661" y="1576212"/>
            <a:ext cx="10870213" cy="627406"/>
            <a:chOff x="450661" y="1576212"/>
            <a:chExt cx="10870213" cy="627406"/>
          </a:xfrm>
        </p:grpSpPr>
        <p:sp>
          <p:nvSpPr>
            <p:cNvPr id="8" name="TextBox 7">
              <a:extLst>
                <a:ext uri="{FF2B5EF4-FFF2-40B4-BE49-F238E27FC236}">
                  <a16:creationId xmlns:a16="http://schemas.microsoft.com/office/drawing/2014/main" id="{8467B620-1FDE-4C65-A53D-E966B3F1D2F6}"/>
                </a:ext>
              </a:extLst>
            </p:cNvPr>
            <p:cNvSpPr txBox="1"/>
            <p:nvPr/>
          </p:nvSpPr>
          <p:spPr>
            <a:xfrm>
              <a:off x="969018" y="1576212"/>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9" name="Straight Connector 8">
              <a:extLst>
                <a:ext uri="{FF2B5EF4-FFF2-40B4-BE49-F238E27FC236}">
                  <a16:creationId xmlns:a16="http://schemas.microsoft.com/office/drawing/2014/main" id="{4E163AF1-615F-457A-9954-5DEB01D28B72}"/>
                </a:ext>
              </a:extLst>
            </p:cNvPr>
            <p:cNvCxnSpPr>
              <a:cxnSpLocks/>
            </p:cNvCxnSpPr>
            <p:nvPr/>
          </p:nvCxnSpPr>
          <p:spPr>
            <a:xfrm>
              <a:off x="485973" y="2203618"/>
              <a:ext cx="1712697" cy="0"/>
            </a:xfrm>
            <a:prstGeom prst="line">
              <a:avLst/>
            </a:prstGeom>
            <a:noFill/>
            <a:ln w="12700" cap="flat" cmpd="sng" algn="ctr">
              <a:solidFill>
                <a:schemeClr val="accent1"/>
              </a:solidFill>
              <a:prstDash val="solid"/>
              <a:headEnd type="none"/>
              <a:tailEnd type="none"/>
            </a:ln>
            <a:effectLst/>
          </p:spPr>
        </p:cxnSp>
        <p:sp>
          <p:nvSpPr>
            <p:cNvPr id="10" name="Rectangle 9">
              <a:extLst>
                <a:ext uri="{FF2B5EF4-FFF2-40B4-BE49-F238E27FC236}">
                  <a16:creationId xmlns:a16="http://schemas.microsoft.com/office/drawing/2014/main" id="{47A4A10F-336E-4CFA-9FF0-6A4BC4417476}"/>
                </a:ext>
              </a:extLst>
            </p:cNvPr>
            <p:cNvSpPr/>
            <p:nvPr/>
          </p:nvSpPr>
          <p:spPr bwMode="auto">
            <a:xfrm>
              <a:off x="9098608" y="1576212"/>
              <a:ext cx="2222266"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Deploy to </a:t>
              </a: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Pre-RPOD and </a:t>
              </a: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PROD</a:t>
              </a:r>
            </a:p>
          </p:txBody>
        </p:sp>
        <p:cxnSp>
          <p:nvCxnSpPr>
            <p:cNvPr id="11" name="Straight Connector 10">
              <a:extLst>
                <a:ext uri="{FF2B5EF4-FFF2-40B4-BE49-F238E27FC236}">
                  <a16:creationId xmlns:a16="http://schemas.microsoft.com/office/drawing/2014/main" id="{356ED3F3-B63B-4652-973E-7E683712729B}"/>
                </a:ext>
              </a:extLst>
            </p:cNvPr>
            <p:cNvCxnSpPr>
              <a:cxnSpLocks/>
            </p:cNvCxnSpPr>
            <p:nvPr/>
          </p:nvCxnSpPr>
          <p:spPr>
            <a:xfrm>
              <a:off x="8472903" y="2203618"/>
              <a:ext cx="2736000" cy="0"/>
            </a:xfrm>
            <a:prstGeom prst="line">
              <a:avLst/>
            </a:prstGeom>
            <a:noFill/>
            <a:ln w="12700" cap="flat" cmpd="sng" algn="ctr">
              <a:solidFill>
                <a:schemeClr val="accent1"/>
              </a:solidFill>
              <a:prstDash val="solid"/>
              <a:headEnd type="none"/>
              <a:tailEnd type="none"/>
            </a:ln>
            <a:effectLst/>
          </p:spPr>
        </p:cxnSp>
        <p:sp>
          <p:nvSpPr>
            <p:cNvPr id="12" name="TextBox 11">
              <a:extLst>
                <a:ext uri="{FF2B5EF4-FFF2-40B4-BE49-F238E27FC236}">
                  <a16:creationId xmlns:a16="http://schemas.microsoft.com/office/drawing/2014/main" id="{977510F4-DA11-4911-AB84-0E7DAB0A8907}"/>
                </a:ext>
              </a:extLst>
            </p:cNvPr>
            <p:cNvSpPr txBox="1"/>
            <p:nvPr/>
          </p:nvSpPr>
          <p:spPr>
            <a:xfrm>
              <a:off x="3584665" y="1576212"/>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Functional POC</a:t>
              </a:r>
            </a:p>
          </p:txBody>
        </p:sp>
        <p:cxnSp>
          <p:nvCxnSpPr>
            <p:cNvPr id="13" name="Straight Connector 12">
              <a:extLst>
                <a:ext uri="{FF2B5EF4-FFF2-40B4-BE49-F238E27FC236}">
                  <a16:creationId xmlns:a16="http://schemas.microsoft.com/office/drawing/2014/main" id="{47767F5D-0907-42EC-B5C0-A92E842278CD}"/>
                </a:ext>
              </a:extLst>
            </p:cNvPr>
            <p:cNvCxnSpPr>
              <a:cxnSpLocks/>
            </p:cNvCxnSpPr>
            <p:nvPr/>
          </p:nvCxnSpPr>
          <p:spPr>
            <a:xfrm>
              <a:off x="3194914" y="2203618"/>
              <a:ext cx="1920240" cy="0"/>
            </a:xfrm>
            <a:prstGeom prst="line">
              <a:avLst/>
            </a:prstGeom>
            <a:noFill/>
            <a:ln w="12700" cap="flat" cmpd="sng" algn="ctr">
              <a:solidFill>
                <a:schemeClr val="accent1"/>
              </a:solidFill>
              <a:prstDash val="solid"/>
              <a:headEnd type="none"/>
              <a:tailEnd type="none"/>
            </a:ln>
            <a:effectLst/>
          </p:spPr>
        </p:cxnSp>
        <p:sp>
          <p:nvSpPr>
            <p:cNvPr id="14" name="Send" title="Icon of a paper airplane">
              <a:extLst>
                <a:ext uri="{FF2B5EF4-FFF2-40B4-BE49-F238E27FC236}">
                  <a16:creationId xmlns:a16="http://schemas.microsoft.com/office/drawing/2014/main" id="{B5FB9B21-5E3B-4523-8A04-CDCBE91BB3E9}"/>
                </a:ext>
              </a:extLst>
            </p:cNvPr>
            <p:cNvSpPr>
              <a:spLocks noChangeAspect="1" noEditPoints="1"/>
            </p:cNvSpPr>
            <p:nvPr/>
          </p:nvSpPr>
          <p:spPr bwMode="auto">
            <a:xfrm>
              <a:off x="3194915" y="1680324"/>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bg1"/>
            </a:solid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5" name="Group 14">
              <a:extLst>
                <a:ext uri="{FF2B5EF4-FFF2-40B4-BE49-F238E27FC236}">
                  <a16:creationId xmlns:a16="http://schemas.microsoft.com/office/drawing/2014/main" id="{32D6C567-AA4C-4242-B356-A3E7A485B3ED}"/>
                </a:ext>
              </a:extLst>
            </p:cNvPr>
            <p:cNvGrpSpPr/>
            <p:nvPr/>
          </p:nvGrpSpPr>
          <p:grpSpPr>
            <a:xfrm>
              <a:off x="450661" y="1601753"/>
              <a:ext cx="499449" cy="497558"/>
              <a:chOff x="485973" y="1753765"/>
              <a:chExt cx="499449" cy="497558"/>
            </a:xfrm>
          </p:grpSpPr>
          <p:sp>
            <p:nvSpPr>
              <p:cNvPr id="16" name="Freeform 101">
                <a:extLst>
                  <a:ext uri="{FF2B5EF4-FFF2-40B4-BE49-F238E27FC236}">
                    <a16:creationId xmlns:a16="http://schemas.microsoft.com/office/drawing/2014/main" id="{CC5A24B0-E01D-47A6-9AE6-B112B6434740}"/>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102">
                <a:extLst>
                  <a:ext uri="{FF2B5EF4-FFF2-40B4-BE49-F238E27FC236}">
                    <a16:creationId xmlns:a16="http://schemas.microsoft.com/office/drawing/2014/main" id="{F35FC2CF-71F1-479D-9606-82FEF58F3965}"/>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103">
                <a:extLst>
                  <a:ext uri="{FF2B5EF4-FFF2-40B4-BE49-F238E27FC236}">
                    <a16:creationId xmlns:a16="http://schemas.microsoft.com/office/drawing/2014/main" id="{C4AFA5F5-3B7A-4059-AC66-A4BB256167E9}"/>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4640F29-5042-4462-AD05-4430F4A4AC3A}"/>
                </a:ext>
              </a:extLst>
            </p:cNvPr>
            <p:cNvSpPr txBox="1"/>
            <p:nvPr/>
          </p:nvSpPr>
          <p:spPr>
            <a:xfrm>
              <a:off x="6253158" y="1576212"/>
              <a:ext cx="1792150"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Performance POC</a:t>
              </a:r>
            </a:p>
          </p:txBody>
        </p:sp>
        <p:cxnSp>
          <p:nvCxnSpPr>
            <p:cNvPr id="20" name="Straight Connector 19">
              <a:extLst>
                <a:ext uri="{FF2B5EF4-FFF2-40B4-BE49-F238E27FC236}">
                  <a16:creationId xmlns:a16="http://schemas.microsoft.com/office/drawing/2014/main" id="{716896AF-A25C-4D1E-93C0-B4B4F011E70C}"/>
                </a:ext>
              </a:extLst>
            </p:cNvPr>
            <p:cNvCxnSpPr>
              <a:cxnSpLocks/>
            </p:cNvCxnSpPr>
            <p:nvPr/>
          </p:nvCxnSpPr>
          <p:spPr>
            <a:xfrm>
              <a:off x="5942608" y="2203618"/>
              <a:ext cx="1920240" cy="0"/>
            </a:xfrm>
            <a:prstGeom prst="line">
              <a:avLst/>
            </a:prstGeom>
            <a:noFill/>
            <a:ln w="12700" cap="flat" cmpd="sng" algn="ctr">
              <a:solidFill>
                <a:schemeClr val="accent1"/>
              </a:solidFill>
              <a:prstDash val="solid"/>
              <a:headEnd type="none"/>
              <a:tailEnd type="none"/>
            </a:ln>
            <a:effectLst/>
          </p:spPr>
        </p:cxnSp>
        <p:grpSp>
          <p:nvGrpSpPr>
            <p:cNvPr id="21" name="Group 20">
              <a:extLst>
                <a:ext uri="{FF2B5EF4-FFF2-40B4-BE49-F238E27FC236}">
                  <a16:creationId xmlns:a16="http://schemas.microsoft.com/office/drawing/2014/main" id="{2DC2565E-2D29-47FB-B13C-D420D17417CA}"/>
                </a:ext>
              </a:extLst>
            </p:cNvPr>
            <p:cNvGrpSpPr/>
            <p:nvPr/>
          </p:nvGrpSpPr>
          <p:grpSpPr>
            <a:xfrm>
              <a:off x="5942608" y="1657662"/>
              <a:ext cx="468400" cy="385740"/>
              <a:chOff x="10082121" y="5760490"/>
              <a:chExt cx="536745" cy="442025"/>
            </a:xfrm>
          </p:grpSpPr>
          <p:sp>
            <p:nvSpPr>
              <p:cNvPr id="22" name="Freeform 1403">
                <a:extLst>
                  <a:ext uri="{FF2B5EF4-FFF2-40B4-BE49-F238E27FC236}">
                    <a16:creationId xmlns:a16="http://schemas.microsoft.com/office/drawing/2014/main" id="{8D25865C-A03F-42F5-8C74-474802F890B0}"/>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404">
                <a:extLst>
                  <a:ext uri="{FF2B5EF4-FFF2-40B4-BE49-F238E27FC236}">
                    <a16:creationId xmlns:a16="http://schemas.microsoft.com/office/drawing/2014/main" id="{9055E6D2-1D20-4D2B-82F5-42B72C5770E9}"/>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405">
                <a:extLst>
                  <a:ext uri="{FF2B5EF4-FFF2-40B4-BE49-F238E27FC236}">
                    <a16:creationId xmlns:a16="http://schemas.microsoft.com/office/drawing/2014/main" id="{FB011BE0-B689-4B0D-B673-26E9E15FCF69}"/>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406">
                <a:extLst>
                  <a:ext uri="{FF2B5EF4-FFF2-40B4-BE49-F238E27FC236}">
                    <a16:creationId xmlns:a16="http://schemas.microsoft.com/office/drawing/2014/main" id="{35167736-BCC3-46ED-9172-3143C19F02F7}"/>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1407">
                <a:extLst>
                  <a:ext uri="{FF2B5EF4-FFF2-40B4-BE49-F238E27FC236}">
                    <a16:creationId xmlns:a16="http://schemas.microsoft.com/office/drawing/2014/main" id="{C075A71A-8B86-4C29-BF13-4090BF4981E3}"/>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408">
                <a:extLst>
                  <a:ext uri="{FF2B5EF4-FFF2-40B4-BE49-F238E27FC236}">
                    <a16:creationId xmlns:a16="http://schemas.microsoft.com/office/drawing/2014/main" id="{D0C68809-A4BD-4528-8230-608789E436B2}"/>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488E1E2F-7BE8-493B-8787-1A98ECD27F3F}"/>
                </a:ext>
              </a:extLst>
            </p:cNvPr>
            <p:cNvGrpSpPr/>
            <p:nvPr/>
          </p:nvGrpSpPr>
          <p:grpSpPr>
            <a:xfrm>
              <a:off x="8483751" y="1608821"/>
              <a:ext cx="483423" cy="483423"/>
              <a:chOff x="9162827" y="1753765"/>
              <a:chExt cx="483423" cy="483423"/>
            </a:xfrm>
          </p:grpSpPr>
          <p:sp>
            <p:nvSpPr>
              <p:cNvPr id="29" name="Freeform 1054">
                <a:extLst>
                  <a:ext uri="{FF2B5EF4-FFF2-40B4-BE49-F238E27FC236}">
                    <a16:creationId xmlns:a16="http://schemas.microsoft.com/office/drawing/2014/main" id="{AD775F77-B218-400D-B1E1-8FAED46518B1}"/>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5">
                <a:extLst>
                  <a:ext uri="{FF2B5EF4-FFF2-40B4-BE49-F238E27FC236}">
                    <a16:creationId xmlns:a16="http://schemas.microsoft.com/office/drawing/2014/main" id="{2F6502B7-DDEA-484E-983E-2B770AC5D5D1}"/>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Arrow: Chevron 30">
              <a:extLst>
                <a:ext uri="{FF2B5EF4-FFF2-40B4-BE49-F238E27FC236}">
                  <a16:creationId xmlns:a16="http://schemas.microsoft.com/office/drawing/2014/main" id="{ABB46D63-1BEF-42B7-AF18-47A1EE202BCD}"/>
                </a:ext>
              </a:extLst>
            </p:cNvPr>
            <p:cNvSpPr/>
            <p:nvPr/>
          </p:nvSpPr>
          <p:spPr bwMode="auto">
            <a:xfrm>
              <a:off x="2438955" y="1630629"/>
              <a:ext cx="286363" cy="439807"/>
            </a:xfrm>
            <a:prstGeom prst="chevron">
              <a:avLst>
                <a:gd name="adj" fmla="val 629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Chevron 31">
              <a:extLst>
                <a:ext uri="{FF2B5EF4-FFF2-40B4-BE49-F238E27FC236}">
                  <a16:creationId xmlns:a16="http://schemas.microsoft.com/office/drawing/2014/main" id="{31DCE568-D38B-411B-AF33-FF1DBBE34195}"/>
                </a:ext>
              </a:extLst>
            </p:cNvPr>
            <p:cNvSpPr/>
            <p:nvPr/>
          </p:nvSpPr>
          <p:spPr bwMode="auto">
            <a:xfrm>
              <a:off x="5243667" y="1630629"/>
              <a:ext cx="286363" cy="439807"/>
            </a:xfrm>
            <a:prstGeom prst="chevron">
              <a:avLst>
                <a:gd name="adj" fmla="val 61541"/>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Chevron 32">
              <a:extLst>
                <a:ext uri="{FF2B5EF4-FFF2-40B4-BE49-F238E27FC236}">
                  <a16:creationId xmlns:a16="http://schemas.microsoft.com/office/drawing/2014/main" id="{9A1A40CB-C469-4CF7-B6AB-03E9B1C54DEB}"/>
                </a:ext>
              </a:extLst>
            </p:cNvPr>
            <p:cNvSpPr/>
            <p:nvPr/>
          </p:nvSpPr>
          <p:spPr bwMode="auto">
            <a:xfrm>
              <a:off x="7975105" y="1630629"/>
              <a:ext cx="286363" cy="439807"/>
            </a:xfrm>
            <a:prstGeom prst="chevron">
              <a:avLst>
                <a:gd name="adj" fmla="val 61541"/>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7DE56AD0-1F63-4E9A-B93B-B4C599150B7D}"/>
              </a:ext>
            </a:extLst>
          </p:cNvPr>
          <p:cNvSpPr txBox="1"/>
          <p:nvPr/>
        </p:nvSpPr>
        <p:spPr>
          <a:xfrm>
            <a:off x="377557" y="3106329"/>
            <a:ext cx="7068271" cy="3308598"/>
          </a:xfrm>
          <a:prstGeom prst="rect">
            <a:avLst/>
          </a:prstGeom>
          <a:noFill/>
        </p:spPr>
        <p:txBody>
          <a:bodyPr wrap="square" lIns="91440" tIns="45720" rIns="91440" bIns="45720" rtlCol="0">
            <a:spAutoFit/>
          </a:bodyPr>
          <a:lstStyle/>
          <a:p>
            <a:pPr lvl="0" defTabSz="914321">
              <a:spcAft>
                <a:spcPts val="600"/>
              </a:spcAft>
              <a:defRPr/>
            </a:pPr>
            <a:r>
              <a:rPr lang="en-US" b="1" dirty="0">
                <a:solidFill>
                  <a:srgbClr val="000000"/>
                </a:solidFill>
              </a:rPr>
              <a:t>Understand the scenario and the workload:</a:t>
            </a:r>
            <a:endParaRPr lang="en-US" sz="1600" b="1" dirty="0">
              <a:solidFill>
                <a:srgbClr val="000000"/>
              </a:solidFill>
            </a:endParaRPr>
          </a:p>
          <a:p>
            <a:pPr marL="294921" indent="-285750" defTabSz="914321">
              <a:spcAft>
                <a:spcPts val="600"/>
              </a:spcAft>
              <a:buFont typeface="Arial" panose="020B0604020202020204" pitchFamily="34" charset="0"/>
              <a:buChar char="•"/>
              <a:defRPr/>
            </a:pPr>
            <a:r>
              <a:rPr lang="en-US" sz="1600" dirty="0">
                <a:solidFill>
                  <a:srgbClr val="000000"/>
                </a:solidFill>
              </a:rPr>
              <a:t>What are the source and sink </a:t>
            </a:r>
            <a:r>
              <a:rPr lang="en-US" altLang="zh-CN" sz="1600" dirty="0">
                <a:solidFill>
                  <a:srgbClr val="000000"/>
                </a:solidFill>
              </a:rPr>
              <a:t>stores</a:t>
            </a:r>
            <a:r>
              <a:rPr lang="en-US" sz="1600" dirty="0">
                <a:solidFill>
                  <a:srgbClr val="000000"/>
                </a:solidFill>
              </a:rPr>
              <a:t>?  Which format? (</a:t>
            </a:r>
            <a:r>
              <a:rPr lang="en-US" sz="1600" b="1" dirty="0">
                <a:solidFill>
                  <a:schemeClr val="accent1"/>
                </a:solidFill>
              </a:rPr>
              <a:t>connectivity</a:t>
            </a:r>
            <a:r>
              <a:rPr lang="en-US" sz="1600" dirty="0">
                <a:solidFill>
                  <a:srgbClr val="000000"/>
                </a:solidFill>
              </a:rPr>
              <a:t>)</a:t>
            </a:r>
          </a:p>
          <a:p>
            <a:pPr marL="294921" indent="-285750" defTabSz="914321">
              <a:spcAft>
                <a:spcPts val="600"/>
              </a:spcAft>
              <a:buFont typeface="Arial" panose="020B0604020202020204" pitchFamily="34" charset="0"/>
              <a:buChar char="•"/>
              <a:defRPr/>
            </a:pPr>
            <a:r>
              <a:rPr lang="en-US" sz="1600" dirty="0">
                <a:solidFill>
                  <a:srgbClr val="000000"/>
                </a:solidFill>
              </a:rPr>
              <a:t>What is the network security requirement? (</a:t>
            </a:r>
            <a:r>
              <a:rPr lang="en-US" sz="1600" b="1" dirty="0">
                <a:solidFill>
                  <a:schemeClr val="accent1"/>
                </a:solidFill>
              </a:rPr>
              <a:t>network</a:t>
            </a:r>
            <a:r>
              <a:rPr lang="en-US" sz="1600" dirty="0">
                <a:solidFill>
                  <a:srgbClr val="000000"/>
                </a:solidFill>
              </a:rPr>
              <a:t>)</a:t>
            </a:r>
          </a:p>
          <a:p>
            <a:pPr marL="294921" indent="-285750" defTabSz="914321">
              <a:spcAft>
                <a:spcPts val="600"/>
              </a:spcAft>
              <a:buFont typeface="Arial" panose="020B0604020202020204" pitchFamily="34" charset="0"/>
              <a:buChar char="•"/>
              <a:defRPr/>
            </a:pPr>
            <a:r>
              <a:rPr lang="en-US" sz="1600" dirty="0">
                <a:solidFill>
                  <a:srgbClr val="000000"/>
                </a:solidFill>
              </a:rPr>
              <a:t>One-time historical or incremental copy? (</a:t>
            </a:r>
            <a:r>
              <a:rPr lang="en-US" sz="1600" b="1" dirty="0">
                <a:solidFill>
                  <a:schemeClr val="accent1"/>
                </a:solidFill>
              </a:rPr>
              <a:t>data loading pattern</a:t>
            </a:r>
            <a:r>
              <a:rPr lang="en-US" sz="1600" dirty="0">
                <a:solidFill>
                  <a:srgbClr val="000000"/>
                </a:solidFill>
              </a:rPr>
              <a:t>)</a:t>
            </a:r>
          </a:p>
          <a:p>
            <a:pPr marL="294921" indent="-285750" defTabSz="914321">
              <a:spcAft>
                <a:spcPts val="600"/>
              </a:spcAft>
              <a:buFont typeface="Arial" panose="020B0604020202020204" pitchFamily="34" charset="0"/>
              <a:buChar char="•"/>
              <a:defRPr/>
            </a:pPr>
            <a:r>
              <a:rPr lang="en-US" sz="1600" dirty="0">
                <a:solidFill>
                  <a:srgbClr val="000000"/>
                </a:solidFill>
              </a:rPr>
              <a:t>What is the data volume? (</a:t>
            </a:r>
            <a:r>
              <a:rPr lang="en-US" sz="1600" b="1" dirty="0">
                <a:solidFill>
                  <a:schemeClr val="accent1"/>
                </a:solidFill>
              </a:rPr>
              <a:t>scale</a:t>
            </a:r>
            <a:r>
              <a:rPr lang="en-US" sz="1600" dirty="0">
                <a:solidFill>
                  <a:srgbClr val="000000"/>
                </a:solidFill>
              </a:rPr>
              <a:t>)</a:t>
            </a:r>
          </a:p>
          <a:p>
            <a:pPr marL="294921" indent="-285750" defTabSz="914321">
              <a:spcAft>
                <a:spcPts val="600"/>
              </a:spcAft>
              <a:buFont typeface="Arial" panose="020B0604020202020204" pitchFamily="34" charset="0"/>
              <a:buChar char="•"/>
              <a:defRPr/>
            </a:pPr>
            <a:r>
              <a:rPr lang="en-US" sz="1600" dirty="0">
                <a:solidFill>
                  <a:srgbClr val="000000"/>
                </a:solidFill>
              </a:rPr>
              <a:t>How many objects (tables/files) and what is the size distribution? (</a:t>
            </a:r>
            <a:r>
              <a:rPr lang="en-US" sz="1600" b="1" dirty="0">
                <a:solidFill>
                  <a:schemeClr val="accent1"/>
                </a:solidFill>
              </a:rPr>
              <a:t>scale</a:t>
            </a:r>
            <a:r>
              <a:rPr lang="en-US" sz="1600" dirty="0">
                <a:solidFill>
                  <a:srgbClr val="000000"/>
                </a:solidFill>
              </a:rPr>
              <a:t>)</a:t>
            </a:r>
          </a:p>
          <a:p>
            <a:pPr lvl="0" defTabSz="914321">
              <a:spcAft>
                <a:spcPts val="600"/>
              </a:spcAft>
              <a:defRPr/>
            </a:pPr>
            <a:r>
              <a:rPr lang="en-US" b="1" dirty="0">
                <a:solidFill>
                  <a:srgbClr val="000000"/>
                </a:solidFill>
              </a:rPr>
              <a:t>Identify key criteria:</a:t>
            </a:r>
          </a:p>
          <a:p>
            <a:pPr marL="294921" indent="-285750" defTabSz="914321">
              <a:spcAft>
                <a:spcPts val="600"/>
              </a:spcAft>
              <a:buFont typeface="Arial" panose="020B0604020202020204" pitchFamily="34" charset="0"/>
              <a:buChar char="•"/>
              <a:defRPr/>
            </a:pPr>
            <a:r>
              <a:rPr lang="en-US" sz="1600" b="1" dirty="0">
                <a:solidFill>
                  <a:schemeClr val="accent1"/>
                </a:solidFill>
              </a:rPr>
              <a:t>Security</a:t>
            </a:r>
            <a:r>
              <a:rPr lang="en-US" sz="1600" b="1" dirty="0">
                <a:solidFill>
                  <a:srgbClr val="000000"/>
                </a:solidFill>
              </a:rPr>
              <a:t> </a:t>
            </a:r>
            <a:r>
              <a:rPr lang="en-US" sz="1600" dirty="0">
                <a:solidFill>
                  <a:srgbClr val="000000"/>
                </a:solidFill>
              </a:rPr>
              <a:t>requirement</a:t>
            </a:r>
          </a:p>
          <a:p>
            <a:pPr marL="294921" indent="-285750" defTabSz="914321">
              <a:spcAft>
                <a:spcPts val="600"/>
              </a:spcAft>
              <a:buFont typeface="Arial" panose="020B0604020202020204" pitchFamily="34" charset="0"/>
              <a:buChar char="•"/>
              <a:defRPr/>
            </a:pPr>
            <a:r>
              <a:rPr lang="en-US" sz="1600" b="1" dirty="0">
                <a:solidFill>
                  <a:schemeClr val="accent1"/>
                </a:solidFill>
              </a:rPr>
              <a:t>Performance </a:t>
            </a:r>
            <a:r>
              <a:rPr lang="en-US" sz="1600" dirty="0">
                <a:solidFill>
                  <a:srgbClr val="000000"/>
                </a:solidFill>
              </a:rPr>
              <a:t>expectation</a:t>
            </a:r>
          </a:p>
          <a:p>
            <a:pPr marL="294921" indent="-285750" defTabSz="914321">
              <a:spcAft>
                <a:spcPts val="600"/>
              </a:spcAft>
              <a:buFont typeface="Arial" panose="020B0604020202020204" pitchFamily="34" charset="0"/>
              <a:buChar char="•"/>
              <a:defRPr/>
            </a:pPr>
            <a:r>
              <a:rPr lang="en-US" sz="1600" dirty="0"/>
              <a:t>Special</a:t>
            </a:r>
            <a:r>
              <a:rPr lang="en-US" sz="1600" dirty="0">
                <a:solidFill>
                  <a:srgbClr val="000000"/>
                </a:solidFill>
              </a:rPr>
              <a:t> need</a:t>
            </a:r>
          </a:p>
        </p:txBody>
      </p:sp>
      <p:sp>
        <p:nvSpPr>
          <p:cNvPr id="3" name="Isosceles Triangle 2">
            <a:extLst>
              <a:ext uri="{FF2B5EF4-FFF2-40B4-BE49-F238E27FC236}">
                <a16:creationId xmlns:a16="http://schemas.microsoft.com/office/drawing/2014/main" id="{ADB4AF08-172A-4B33-AAE3-DBD17C677AD9}"/>
              </a:ext>
            </a:extLst>
          </p:cNvPr>
          <p:cNvSpPr/>
          <p:nvPr/>
        </p:nvSpPr>
        <p:spPr bwMode="auto">
          <a:xfrm>
            <a:off x="377558" y="2268843"/>
            <a:ext cx="6731165" cy="735041"/>
          </a:xfrm>
          <a:prstGeom prst="triangle">
            <a:avLst>
              <a:gd name="adj" fmla="val 15931"/>
            </a:avLst>
          </a:prstGeom>
          <a:solidFill>
            <a:srgbClr val="0078D4">
              <a:alpha val="80000"/>
            </a:srgb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Arrow: Right 3">
            <a:extLst>
              <a:ext uri="{FF2B5EF4-FFF2-40B4-BE49-F238E27FC236}">
                <a16:creationId xmlns:a16="http://schemas.microsoft.com/office/drawing/2014/main" id="{88692D3E-CC8F-4D90-B27F-EA7384321B16}"/>
              </a:ext>
            </a:extLst>
          </p:cNvPr>
          <p:cNvSpPr/>
          <p:nvPr/>
        </p:nvSpPr>
        <p:spPr bwMode="auto">
          <a:xfrm>
            <a:off x="6961281" y="3935115"/>
            <a:ext cx="999034" cy="56646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Cloud 6">
            <a:extLst>
              <a:ext uri="{FF2B5EF4-FFF2-40B4-BE49-F238E27FC236}">
                <a16:creationId xmlns:a16="http://schemas.microsoft.com/office/drawing/2014/main" id="{09888DB5-0AF9-41E4-A6EA-1EFC9E853E5C}"/>
              </a:ext>
            </a:extLst>
          </p:cNvPr>
          <p:cNvSpPr/>
          <p:nvPr/>
        </p:nvSpPr>
        <p:spPr bwMode="auto">
          <a:xfrm>
            <a:off x="8158774" y="3284664"/>
            <a:ext cx="3345785" cy="1751931"/>
          </a:xfrm>
          <a:prstGeom prst="clou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789CCC55-9942-4BBA-9C23-C99047EF50BB}"/>
              </a:ext>
            </a:extLst>
          </p:cNvPr>
          <p:cNvSpPr/>
          <p:nvPr/>
        </p:nvSpPr>
        <p:spPr>
          <a:xfrm>
            <a:off x="8684154" y="3830754"/>
            <a:ext cx="2188101" cy="646331"/>
          </a:xfrm>
          <a:prstGeom prst="rect">
            <a:avLst/>
          </a:prstGeom>
        </p:spPr>
        <p:txBody>
          <a:bodyPr wrap="square">
            <a:spAutoFit/>
          </a:bodyPr>
          <a:lstStyle/>
          <a:p>
            <a:pPr algn="ctr" defTabSz="932472" fontAlgn="base">
              <a:spcBef>
                <a:spcPts val="600"/>
              </a:spcBef>
              <a:spcAft>
                <a:spcPts val="600"/>
              </a:spcAft>
            </a:pPr>
            <a:r>
              <a:rPr lang="en-US" i="1" dirty="0">
                <a:ea typeface="Segoe UI" pitchFamily="34" charset="0"/>
                <a:cs typeface="Segoe UI" pitchFamily="34" charset="0"/>
              </a:rPr>
              <a:t>Can ADF meet these requirements?</a:t>
            </a:r>
          </a:p>
        </p:txBody>
      </p:sp>
    </p:spTree>
    <p:extLst>
      <p:ext uri="{BB962C8B-B14F-4D97-AF65-F5344CB8AC3E}">
        <p14:creationId xmlns:p14="http://schemas.microsoft.com/office/powerpoint/2010/main" val="1961532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 grpId="0" animBg="1"/>
      <p:bldP spid="4" grpId="0" animBg="1"/>
      <p:bldP spid="7" grpId="0" animBg="1"/>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1E31-C487-4B8F-98CC-8B99620D8056}"/>
              </a:ext>
            </a:extLst>
          </p:cNvPr>
          <p:cNvSpPr>
            <a:spLocks noGrp="1"/>
          </p:cNvSpPr>
          <p:nvPr>
            <p:ph type="title"/>
          </p:nvPr>
        </p:nvSpPr>
        <p:spPr/>
        <p:txBody>
          <a:bodyPr/>
          <a:lstStyle/>
          <a:p>
            <a:r>
              <a:rPr lang="en-US"/>
              <a:t>Breadth of Connectivity</a:t>
            </a:r>
          </a:p>
        </p:txBody>
      </p:sp>
    </p:spTree>
    <p:extLst>
      <p:ext uri="{BB962C8B-B14F-4D97-AF65-F5344CB8AC3E}">
        <p14:creationId xmlns:p14="http://schemas.microsoft.com/office/powerpoint/2010/main" val="246736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80+ Built-In Connectors</a:t>
            </a:r>
          </a:p>
        </p:txBody>
      </p:sp>
      <p:graphicFrame>
        <p:nvGraphicFramePr>
          <p:cNvPr id="17" name="Table 16">
            <a:extLst>
              <a:ext uri="{FF2B5EF4-FFF2-40B4-BE49-F238E27FC236}">
                <a16:creationId xmlns:a16="http://schemas.microsoft.com/office/drawing/2014/main" id="{E2D184EE-5D17-452F-9C6A-74309366CBB8}"/>
              </a:ext>
            </a:extLst>
          </p:cNvPr>
          <p:cNvGraphicFramePr>
            <a:graphicFrameLocks noGrp="1"/>
          </p:cNvGraphicFramePr>
          <p:nvPr>
            <p:extLst>
              <p:ext uri="{D42A27DB-BD31-4B8C-83A1-F6EECF244321}">
                <p14:modId xmlns:p14="http://schemas.microsoft.com/office/powerpoint/2010/main" val="1669907654"/>
              </p:ext>
            </p:extLst>
          </p:nvPr>
        </p:nvGraphicFramePr>
        <p:xfrm>
          <a:off x="161364" y="1193281"/>
          <a:ext cx="11899153" cy="5297424"/>
        </p:xfrm>
        <a:graphic>
          <a:graphicData uri="http://schemas.openxmlformats.org/drawingml/2006/table">
            <a:tbl>
              <a:tblPr firstRow="1" firstCol="1" bandRow="1"/>
              <a:tblGrid>
                <a:gridCol w="1727201">
                  <a:extLst>
                    <a:ext uri="{9D8B030D-6E8A-4147-A177-3AD203B41FA5}">
                      <a16:colId xmlns:a16="http://schemas.microsoft.com/office/drawing/2014/main" val="165871124"/>
                    </a:ext>
                  </a:extLst>
                </a:gridCol>
                <a:gridCol w="1410447">
                  <a:extLst>
                    <a:ext uri="{9D8B030D-6E8A-4147-A177-3AD203B41FA5}">
                      <a16:colId xmlns:a16="http://schemas.microsoft.com/office/drawing/2014/main" val="1811083477"/>
                    </a:ext>
                  </a:extLst>
                </a:gridCol>
                <a:gridCol w="1272988">
                  <a:extLst>
                    <a:ext uri="{9D8B030D-6E8A-4147-A177-3AD203B41FA5}">
                      <a16:colId xmlns:a16="http://schemas.microsoft.com/office/drawing/2014/main" val="2505787839"/>
                    </a:ext>
                  </a:extLst>
                </a:gridCol>
                <a:gridCol w="1512047">
                  <a:extLst>
                    <a:ext uri="{9D8B030D-6E8A-4147-A177-3AD203B41FA5}">
                      <a16:colId xmlns:a16="http://schemas.microsoft.com/office/drawing/2014/main" val="168916183"/>
                    </a:ext>
                  </a:extLst>
                </a:gridCol>
                <a:gridCol w="1398494">
                  <a:extLst>
                    <a:ext uri="{9D8B030D-6E8A-4147-A177-3AD203B41FA5}">
                      <a16:colId xmlns:a16="http://schemas.microsoft.com/office/drawing/2014/main" val="1794405329"/>
                    </a:ext>
                  </a:extLst>
                </a:gridCol>
                <a:gridCol w="1039906">
                  <a:extLst>
                    <a:ext uri="{9D8B030D-6E8A-4147-A177-3AD203B41FA5}">
                      <a16:colId xmlns:a16="http://schemas.microsoft.com/office/drawing/2014/main" val="3147627892"/>
                    </a:ext>
                  </a:extLst>
                </a:gridCol>
                <a:gridCol w="1243106">
                  <a:extLst>
                    <a:ext uri="{9D8B030D-6E8A-4147-A177-3AD203B41FA5}">
                      <a16:colId xmlns:a16="http://schemas.microsoft.com/office/drawing/2014/main" val="32484208"/>
                    </a:ext>
                  </a:extLst>
                </a:gridCol>
                <a:gridCol w="1302871">
                  <a:extLst>
                    <a:ext uri="{9D8B030D-6E8A-4147-A177-3AD203B41FA5}">
                      <a16:colId xmlns:a16="http://schemas.microsoft.com/office/drawing/2014/main" val="845883136"/>
                    </a:ext>
                  </a:extLst>
                </a:gridCol>
                <a:gridCol w="992093">
                  <a:extLst>
                    <a:ext uri="{9D8B030D-6E8A-4147-A177-3AD203B41FA5}">
                      <a16:colId xmlns:a16="http://schemas.microsoft.com/office/drawing/2014/main" val="2208311229"/>
                    </a:ext>
                  </a:extLst>
                </a:gridCol>
              </a:tblGrid>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400" b="1" dirty="0">
                          <a:solidFill>
                            <a:srgbClr val="FFFFFF"/>
                          </a:solidFill>
                          <a:effectLst/>
                          <a:latin typeface="Calibri" panose="020F0502020204030204" pitchFamily="34" charset="0"/>
                          <a:ea typeface="DengXian" panose="02010600030101010101" pitchFamily="2" charset="-122"/>
                        </a:rPr>
                        <a:t>Azure (15)</a:t>
                      </a:r>
                      <a:endParaRPr lang="en-US" sz="1400" dirty="0">
                        <a:effectLst/>
                        <a:latin typeface="Calibri" panose="020F0502020204030204" pitchFamily="34" charset="0"/>
                        <a:ea typeface="DengXian" panose="02010600030101010101" pitchFamily="2" charset="-122"/>
                      </a:endParaRP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80808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50000"/>
                      </a:srgbClr>
                    </a:solidFill>
                  </a:tcPr>
                </a:tc>
                <a:tc gridSpan="2">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400" b="1" dirty="0">
                          <a:solidFill>
                            <a:srgbClr val="FFFFFF"/>
                          </a:solidFill>
                          <a:effectLst/>
                          <a:latin typeface="Calibri" panose="020F0502020204030204" pitchFamily="34" charset="0"/>
                          <a:ea typeface="DengXian" panose="02010600030101010101" pitchFamily="2" charset="-122"/>
                        </a:rPr>
                        <a:t>Database &amp; DW (26)</a:t>
                      </a:r>
                      <a:endParaRPr lang="en-US" sz="1400" dirty="0">
                        <a:effectLst/>
                        <a:latin typeface="Calibri" panose="020F0502020204030204" pitchFamily="34" charset="0"/>
                        <a:ea typeface="DengXian" panose="02010600030101010101" pitchFamily="2" charset="-122"/>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80808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50000"/>
                      </a:srgbClr>
                    </a:solidFill>
                  </a:tcPr>
                </a:tc>
                <a:tc hMerge="1">
                  <a:txBody>
                    <a:bodyPr/>
                    <a:lstStyle/>
                    <a:p>
                      <a:endParaRPr lang="en-US"/>
                    </a:p>
                  </a:txBody>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400" b="1">
                          <a:solidFill>
                            <a:srgbClr val="FFFFFF"/>
                          </a:solidFill>
                          <a:effectLst/>
                          <a:latin typeface="Calibri" panose="020F0502020204030204" pitchFamily="34" charset="0"/>
                          <a:ea typeface="DengXian" panose="02010600030101010101" pitchFamily="2" charset="-122"/>
                        </a:rPr>
                        <a:t>File Storage (6)</a:t>
                      </a:r>
                      <a:endParaRPr lang="en-US" sz="1400">
                        <a:effectLst/>
                        <a:latin typeface="Calibri" panose="020F0502020204030204" pitchFamily="34" charset="0"/>
                        <a:ea typeface="DengXian" panose="02010600030101010101" pitchFamily="2" charset="-122"/>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80808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5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400" b="1">
                          <a:solidFill>
                            <a:srgbClr val="FFFFFF"/>
                          </a:solidFill>
                          <a:effectLst/>
                          <a:latin typeface="Calibri" panose="020F0502020204030204" pitchFamily="34" charset="0"/>
                          <a:ea typeface="DengXian" panose="02010600030101010101" pitchFamily="2" charset="-122"/>
                        </a:rPr>
                        <a:t>File Formats (5)</a:t>
                      </a:r>
                      <a:endParaRPr lang="en-US" sz="1400" b="1" kern="1200">
                        <a:solidFill>
                          <a:srgbClr val="FFFFFF"/>
                        </a:solidFill>
                        <a:effectLst/>
                        <a:latin typeface="Calibri" panose="020F0502020204030204" pitchFamily="34" charset="0"/>
                        <a:ea typeface="DengXian" panose="02010600030101010101" pitchFamily="2" charset="-122"/>
                        <a:cs typeface="+mn-cs"/>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80808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5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400" b="1">
                          <a:solidFill>
                            <a:srgbClr val="FFFFFF"/>
                          </a:solidFill>
                          <a:effectLst/>
                          <a:latin typeface="Calibri" panose="020F0502020204030204" pitchFamily="34" charset="0"/>
                          <a:ea typeface="DengXian" panose="02010600030101010101" pitchFamily="2" charset="-122"/>
                        </a:rPr>
                        <a:t>NoSQL (3)</a:t>
                      </a:r>
                      <a:endParaRPr lang="en-US" sz="1400">
                        <a:effectLst/>
                        <a:latin typeface="Calibri" panose="020F0502020204030204" pitchFamily="34" charset="0"/>
                        <a:ea typeface="DengXian" panose="02010600030101010101" pitchFamily="2" charset="-122"/>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80808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50000"/>
                      </a:srgbClr>
                    </a:solidFill>
                  </a:tcPr>
                </a:tc>
                <a:tc gridSpan="2">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400" b="1">
                          <a:solidFill>
                            <a:srgbClr val="FFFFFF"/>
                          </a:solidFill>
                          <a:effectLst/>
                          <a:latin typeface="Calibri" panose="020F0502020204030204" pitchFamily="34" charset="0"/>
                          <a:ea typeface="DengXian" panose="02010600030101010101" pitchFamily="2" charset="-122"/>
                        </a:rPr>
                        <a:t>Services &amp; Apps (28)</a:t>
                      </a:r>
                      <a:endParaRPr lang="en-US" sz="1400">
                        <a:effectLst/>
                        <a:latin typeface="Calibri" panose="020F0502020204030204" pitchFamily="34" charset="0"/>
                        <a:ea typeface="DengXian" panose="02010600030101010101" pitchFamily="2" charset="-122"/>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80808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50000"/>
                      </a:srgbClr>
                    </a:solidFill>
                  </a:tcPr>
                </a:tc>
                <a:tc hMerge="1">
                  <a:txBody>
                    <a:bodyPr/>
                    <a:lstStyle/>
                    <a:p>
                      <a:endParaRPr lang="en-US"/>
                    </a:p>
                  </a:txBody>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400" b="1">
                          <a:solidFill>
                            <a:srgbClr val="FFFFFF"/>
                          </a:solidFill>
                          <a:effectLst/>
                          <a:latin typeface="Calibri" panose="020F0502020204030204" pitchFamily="34" charset="0"/>
                          <a:ea typeface="DengXian" panose="02010600030101010101" pitchFamily="2" charset="-122"/>
                        </a:rPr>
                        <a:t>Generic (4)</a:t>
                      </a:r>
                      <a:endParaRPr lang="en-US" sz="1400">
                        <a:effectLst/>
                        <a:latin typeface="Calibri" panose="020F0502020204030204" pitchFamily="34" charset="0"/>
                        <a:ea typeface="DengXian" panose="02010600030101010101" pitchFamily="2" charset="-122"/>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50000"/>
                      </a:srgbClr>
                    </a:solidFill>
                  </a:tcPr>
                </a:tc>
                <a:extLst>
                  <a:ext uri="{0D108BD9-81ED-4DB2-BD59-A6C34878D82A}">
                    <a16:rowId xmlns:a16="http://schemas.microsoft.com/office/drawing/2014/main" val="1540371443"/>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Blob Storage</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Amazon Redshift</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Oracle</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Amazon S3</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AVRO</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Cassandra</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Amazon MWS</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Oracle Service Cloud</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HTTP</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22899563"/>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Cosmos DB – SQL API</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DB2</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Phoenix</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File System</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Delimited Text</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Couchbase</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CDS for Apps</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err="1">
                          <a:effectLst/>
                          <a:latin typeface="Calibri" panose="020F0502020204030204" pitchFamily="34" charset="0"/>
                          <a:ea typeface="DengXian" panose="02010600030101010101" pitchFamily="2" charset="-122"/>
                        </a:rPr>
                        <a:t>Paypal</a:t>
                      </a:r>
                      <a:endParaRPr lang="en-US" sz="1200">
                        <a:effectLst/>
                        <a:latin typeface="Calibri" panose="020F0502020204030204" pitchFamily="34" charset="0"/>
                        <a:ea typeface="DengXian" panose="02010600030101010101" pitchFamily="2" charset="-122"/>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OData</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626061614"/>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Cosmos DB – MongoDB API</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Drill</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PostgreSQL</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FTP</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JSON</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MongoDB</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Concur</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QuickBooks</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ODBC</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extLst>
                  <a:ext uri="{0D108BD9-81ED-4DB2-BD59-A6C34878D82A}">
                    <a16:rowId xmlns:a16="http://schemas.microsoft.com/office/drawing/2014/main" val="1369028119"/>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ADLS Gen1</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Google </a:t>
                      </a:r>
                      <a:r>
                        <a:rPr lang="en-US" sz="1200" dirty="0" err="1">
                          <a:effectLst/>
                          <a:latin typeface="Calibri" panose="020F0502020204030204" pitchFamily="34" charset="0"/>
                          <a:ea typeface="DengXian" panose="02010600030101010101" pitchFamily="2" charset="-122"/>
                        </a:rPr>
                        <a:t>BigQuery</a:t>
                      </a:r>
                      <a:endParaRPr lang="en-US" sz="1200" dirty="0">
                        <a:effectLst/>
                        <a:latin typeface="Calibri" panose="020F0502020204030204" pitchFamily="34" charset="0"/>
                        <a:ea typeface="DengXian" panose="02010600030101010101" pitchFamily="2" charset="-122"/>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Presto</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Google Cloud Storage</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ORC</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Dynamics 365</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Salesforce</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REST</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792673198"/>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ADLS Gen2</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Greenplum</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SAP BW Open Hub</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HDFS</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Parquet</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Dynamics AX</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SF Service Cloud</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1972173"/>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Data Explorer</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HBase</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SAP BW MDX</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SFTP</a:t>
                      </a: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endParaRPr lang="en-US" sz="1200">
                        <a:effectLst/>
                        <a:latin typeface="Calibri" panose="020F0502020204030204" pitchFamily="34" charset="0"/>
                        <a:ea typeface="DengXian" panose="02010600030101010101" pitchFamily="2" charset="-122"/>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Dynamics CRM</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SF Marketing Cloud</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93696990"/>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Database for MariaDB</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Hive</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SAP HANA</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Google AdWords</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SAP C4C</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02881925"/>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Database for MySQL</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Impala</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SAP Table</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HubSpot</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SAP ECC</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34113273"/>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Database for PostgreSQL</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Informix</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Spark</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Jira</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ServiceNow</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04367279"/>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File Storage</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MariaDB</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SQL Server</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Magento</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Shopify</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08617407"/>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SQL Database</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Microsoft Access</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Sybase</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err="1">
                          <a:effectLst/>
                          <a:latin typeface="Calibri" panose="020F0502020204030204" pitchFamily="34" charset="0"/>
                          <a:ea typeface="DengXian" panose="02010600030101010101" pitchFamily="2" charset="-122"/>
                        </a:rPr>
                        <a:t>Marketo</a:t>
                      </a:r>
                      <a:endParaRPr lang="en-US" sz="1200">
                        <a:effectLst/>
                        <a:latin typeface="Calibri" panose="020F0502020204030204" pitchFamily="34" charset="0"/>
                        <a:ea typeface="DengXian" panose="02010600030101010101" pitchFamily="2" charset="-122"/>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Square</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82715348"/>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SQL Database MI</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MySQL</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Teradata</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Office 365</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Web Table</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75284688"/>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SQL Data Warehouse</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Netezza</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Vertica</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Oracle Eloqua</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a:effectLst/>
                          <a:latin typeface="Calibri" panose="020F0502020204030204" pitchFamily="34" charset="0"/>
                          <a:ea typeface="DengXian" panose="02010600030101010101" pitchFamily="2" charset="-122"/>
                        </a:rPr>
                        <a:t>Xero</a:t>
                      </a: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64137223"/>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Search Index</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Oracle Responsys</a:t>
                      </a: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dirty="0" err="1">
                          <a:effectLst/>
                          <a:latin typeface="Calibri" panose="020F0502020204030204" pitchFamily="34" charset="0"/>
                          <a:ea typeface="DengXian" panose="02010600030101010101" pitchFamily="2" charset="-122"/>
                        </a:rPr>
                        <a:t>Zoho</a:t>
                      </a:r>
                      <a:endParaRPr lang="en-US" sz="1200" dirty="0">
                        <a:effectLst/>
                        <a:latin typeface="Calibri" panose="020F0502020204030204" pitchFamily="34" charset="0"/>
                        <a:ea typeface="DengXian" panose="02010600030101010101" pitchFamily="2" charset="-122"/>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28525800"/>
                  </a:ext>
                </a:extLst>
              </a:tr>
              <a:tr h="309988">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algn="ctr">
                        <a:spcBef>
                          <a:spcPts val="0"/>
                        </a:spcBef>
                        <a:spcAft>
                          <a:spcPts val="0"/>
                        </a:spcAft>
                      </a:pPr>
                      <a:r>
                        <a:rPr lang="en-US" sz="1200">
                          <a:effectLst/>
                          <a:latin typeface="Calibri" panose="020F0502020204030204" pitchFamily="34" charset="0"/>
                          <a:ea typeface="DengXian" panose="02010600030101010101" pitchFamily="2" charset="-122"/>
                        </a:rPr>
                        <a:t>Table Storage</a:t>
                      </a:r>
                    </a:p>
                  </a:txBody>
                  <a:tcPr marL="0" marR="0" marT="73152" marB="73152" anchor="ctr">
                    <a:lnL w="12700" cap="flat" cmpd="sng" algn="ctr">
                      <a:solidFill>
                        <a:srgbClr val="808080"/>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0078D7">
                        <a:lumMod val="20000"/>
                        <a:lumOff val="80000"/>
                      </a:srgbClr>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127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endParaRPr lang="en-US" sz="1200" dirty="0">
                        <a:effectLst/>
                        <a:latin typeface="Times New Roman" panose="02020603050405020304" pitchFamily="18" charset="0"/>
                      </a:endParaRPr>
                    </a:p>
                  </a:txBody>
                  <a:tcPr marL="0" marR="0" marT="73152" marB="73152" anchor="ctr">
                    <a:lnL w="76200" cap="flat" cmpd="sng" algn="ctr">
                      <a:solidFill>
                        <a:srgbClr val="FFFFF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80808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18697620"/>
                  </a:ext>
                </a:extLst>
              </a:tr>
            </a:tbl>
          </a:graphicData>
        </a:graphic>
      </p:graphicFrame>
      <p:sp>
        <p:nvSpPr>
          <p:cNvPr id="18" name="TextBox 17">
            <a:extLst>
              <a:ext uri="{FF2B5EF4-FFF2-40B4-BE49-F238E27FC236}">
                <a16:creationId xmlns:a16="http://schemas.microsoft.com/office/drawing/2014/main" id="{F03D1851-2648-4EBC-AF81-7445582FAD6C}"/>
              </a:ext>
            </a:extLst>
          </p:cNvPr>
          <p:cNvSpPr txBox="1"/>
          <p:nvPr/>
        </p:nvSpPr>
        <p:spPr>
          <a:xfrm>
            <a:off x="10326494" y="401633"/>
            <a:ext cx="1703492"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rgbClr val="505050"/>
                    </a:gs>
                    <a:gs pos="30000">
                      <a:srgbClr val="505050"/>
                    </a:gs>
                  </a:gsLst>
                  <a:lin ang="5400000" scaled="0"/>
                </a:gradFill>
                <a:latin typeface="Calibri" panose="020F0502020204030204" pitchFamily="34" charset="0"/>
                <a:cs typeface="Calibri" panose="020F0502020204030204" pitchFamily="34" charset="0"/>
              </a:rPr>
              <a:t>Support read &amp; write</a:t>
            </a:r>
          </a:p>
        </p:txBody>
      </p:sp>
      <p:sp>
        <p:nvSpPr>
          <p:cNvPr id="19" name="Rectangle 18">
            <a:extLst>
              <a:ext uri="{FF2B5EF4-FFF2-40B4-BE49-F238E27FC236}">
                <a16:creationId xmlns:a16="http://schemas.microsoft.com/office/drawing/2014/main" id="{43C6633E-3F96-4A8D-BD50-ADB261983814}"/>
              </a:ext>
            </a:extLst>
          </p:cNvPr>
          <p:cNvSpPr/>
          <p:nvPr/>
        </p:nvSpPr>
        <p:spPr bwMode="auto">
          <a:xfrm>
            <a:off x="9676184" y="537374"/>
            <a:ext cx="727787" cy="190182"/>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TextBox 19">
            <a:extLst>
              <a:ext uri="{FF2B5EF4-FFF2-40B4-BE49-F238E27FC236}">
                <a16:creationId xmlns:a16="http://schemas.microsoft.com/office/drawing/2014/main" id="{9A6F9296-B9F8-45FB-96B1-89D7B63892E8}"/>
              </a:ext>
            </a:extLst>
          </p:cNvPr>
          <p:cNvSpPr txBox="1"/>
          <p:nvPr/>
        </p:nvSpPr>
        <p:spPr>
          <a:xfrm>
            <a:off x="10328935" y="700336"/>
            <a:ext cx="1703492"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rgbClr val="505050"/>
                    </a:gs>
                    <a:gs pos="30000">
                      <a:srgbClr val="505050"/>
                    </a:gs>
                  </a:gsLst>
                  <a:lin ang="5400000" scaled="0"/>
                </a:gradFill>
                <a:latin typeface="Calibri" panose="020F0502020204030204" pitchFamily="34" charset="0"/>
                <a:cs typeface="Calibri" panose="020F0502020204030204" pitchFamily="34" charset="0"/>
              </a:rPr>
              <a:t>Support read only</a:t>
            </a:r>
          </a:p>
        </p:txBody>
      </p:sp>
      <p:sp>
        <p:nvSpPr>
          <p:cNvPr id="21" name="Rectangle 20">
            <a:extLst>
              <a:ext uri="{FF2B5EF4-FFF2-40B4-BE49-F238E27FC236}">
                <a16:creationId xmlns:a16="http://schemas.microsoft.com/office/drawing/2014/main" id="{EB0AA2F7-D6D8-40CC-B1CC-33BE72F797DA}"/>
              </a:ext>
            </a:extLst>
          </p:cNvPr>
          <p:cNvSpPr/>
          <p:nvPr/>
        </p:nvSpPr>
        <p:spPr bwMode="auto">
          <a:xfrm>
            <a:off x="9678625" y="836077"/>
            <a:ext cx="727787" cy="19018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492733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p:txBody>
          <a:bodyPr/>
          <a:lstStyle/>
          <a:p>
            <a:r>
              <a:rPr lang="en-US" sz="3300"/>
              <a:t>Agenda Topics</a:t>
            </a:r>
          </a:p>
        </p:txBody>
      </p:sp>
      <p:sp>
        <p:nvSpPr>
          <p:cNvPr id="3" name="Content Placeholder 2">
            <a:extLst>
              <a:ext uri="{FF2B5EF4-FFF2-40B4-BE49-F238E27FC236}">
                <a16:creationId xmlns:a16="http://schemas.microsoft.com/office/drawing/2014/main" id="{6ABBB0A9-1A5F-4324-9CBC-1AB4151ACD09}"/>
              </a:ext>
            </a:extLst>
          </p:cNvPr>
          <p:cNvSpPr>
            <a:spLocks noGrp="1"/>
          </p:cNvSpPr>
          <p:nvPr>
            <p:ph sz="quarter" idx="10"/>
          </p:nvPr>
        </p:nvSpPr>
        <p:spPr>
          <a:xfrm>
            <a:off x="584200" y="1435100"/>
            <a:ext cx="11018838" cy="1982081"/>
          </a:xfrm>
        </p:spPr>
        <p:txBody>
          <a:bodyPr/>
          <a:lstStyle/>
          <a:p>
            <a:r>
              <a:rPr lang="en-US"/>
              <a:t>Key data movement patterns</a:t>
            </a:r>
          </a:p>
          <a:p>
            <a:r>
              <a:rPr lang="en-US"/>
              <a:t>Customer wins</a:t>
            </a:r>
          </a:p>
          <a:p>
            <a:r>
              <a:rPr lang="en-US"/>
              <a:t>Capabilities &amp; best practices</a:t>
            </a:r>
          </a:p>
          <a:p>
            <a:r>
              <a:rPr lang="en-US"/>
              <a:t>Roadmap</a:t>
            </a:r>
          </a:p>
        </p:txBody>
      </p:sp>
    </p:spTree>
    <p:extLst>
      <p:ext uri="{BB962C8B-B14F-4D97-AF65-F5344CB8AC3E}">
        <p14:creationId xmlns:p14="http://schemas.microsoft.com/office/powerpoint/2010/main" val="35524663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4">
            <a:extLst>
              <a:ext uri="{FF2B5EF4-FFF2-40B4-BE49-F238E27FC236}">
                <a16:creationId xmlns:a16="http://schemas.microsoft.com/office/drawing/2014/main" id="{AB8F5610-E5A0-4AFF-BC46-95DF9A58F8E7}"/>
              </a:ext>
            </a:extLst>
          </p:cNvPr>
          <p:cNvGraphicFramePr>
            <a:graphicFrameLocks/>
          </p:cNvGraphicFramePr>
          <p:nvPr>
            <p:extLst>
              <p:ext uri="{D42A27DB-BD31-4B8C-83A1-F6EECF244321}">
                <p14:modId xmlns:p14="http://schemas.microsoft.com/office/powerpoint/2010/main" val="2507600863"/>
              </p:ext>
            </p:extLst>
          </p:nvPr>
        </p:nvGraphicFramePr>
        <p:xfrm>
          <a:off x="527002" y="1336528"/>
          <a:ext cx="11079781" cy="4759472"/>
        </p:xfrm>
        <a:graphic>
          <a:graphicData uri="http://schemas.openxmlformats.org/drawingml/2006/table">
            <a:tbl>
              <a:tblPr firstRow="1" bandRow="1">
                <a:tableStyleId>{5C22544A-7EE6-4342-B048-85BDC9FD1C3A}</a:tableStyleId>
              </a:tblPr>
              <a:tblGrid>
                <a:gridCol w="2078740">
                  <a:extLst>
                    <a:ext uri="{9D8B030D-6E8A-4147-A177-3AD203B41FA5}">
                      <a16:colId xmlns:a16="http://schemas.microsoft.com/office/drawing/2014/main" val="109555093"/>
                    </a:ext>
                  </a:extLst>
                </a:gridCol>
                <a:gridCol w="3526118">
                  <a:extLst>
                    <a:ext uri="{9D8B030D-6E8A-4147-A177-3AD203B41FA5}">
                      <a16:colId xmlns:a16="http://schemas.microsoft.com/office/drawing/2014/main" val="1806414067"/>
                    </a:ext>
                  </a:extLst>
                </a:gridCol>
                <a:gridCol w="5474923">
                  <a:extLst>
                    <a:ext uri="{9D8B030D-6E8A-4147-A177-3AD203B41FA5}">
                      <a16:colId xmlns:a16="http://schemas.microsoft.com/office/drawing/2014/main" val="3296172289"/>
                    </a:ext>
                  </a:extLst>
                </a:gridCol>
              </a:tblGrid>
              <a:tr h="0">
                <a:tc>
                  <a:txBody>
                    <a:bodyPr/>
                    <a:lstStyle/>
                    <a:p>
                      <a:pPr algn="ctr">
                        <a:buNone/>
                      </a:pPr>
                      <a:r>
                        <a:rPr lang="en-US" sz="1800" b="1" i="0" dirty="0">
                          <a:solidFill>
                            <a:srgbClr val="0078D7"/>
                          </a:solidFill>
                          <a:latin typeface="Segoe UI Semibold"/>
                          <a:ea typeface="Segoe UI Semilight" charset="0"/>
                          <a:cs typeface="Segoe UI Semibold"/>
                        </a:rPr>
                        <a:t>LOAD FROM</a:t>
                      </a:r>
                      <a:r>
                        <a:rPr lang="en-US" sz="1800" kern="1200" baseline="20000" dirty="0">
                          <a:solidFill>
                            <a:schemeClr val="accent1"/>
                          </a:solidFill>
                          <a:latin typeface="+mn-lt"/>
                          <a:ea typeface="+mn-ea"/>
                          <a:cs typeface="+mn-cs"/>
                        </a:rPr>
                        <a:t>*</a:t>
                      </a:r>
                      <a:endParaRPr lang="en-US" sz="1800" b="1" i="0" dirty="0">
                        <a:solidFill>
                          <a:schemeClr val="accent1"/>
                        </a:solidFill>
                        <a:latin typeface="Segoe UI Semibold"/>
                        <a:ea typeface="Segoe UI Semilight" charset="0"/>
                        <a:cs typeface="Segoe UI Semibold"/>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800" b="1" i="0">
                          <a:solidFill>
                            <a:srgbClr val="0078D7"/>
                          </a:solidFill>
                          <a:latin typeface="Segoe UI Semibold"/>
                          <a:ea typeface="Segoe UI Semilight" charset="0"/>
                          <a:cs typeface="Segoe UI Semibold"/>
                        </a:rPr>
                        <a:t>APPLICABLE CONNECTORS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800" b="1" i="0" dirty="0">
                          <a:solidFill>
                            <a:srgbClr val="0078D7"/>
                          </a:solidFill>
                          <a:latin typeface="Segoe UI Semibold"/>
                          <a:ea typeface="Segoe UI Semilight" charset="0"/>
                          <a:cs typeface="Segoe UI Semibold"/>
                        </a:rPr>
                        <a:t>CONNECTOR CAPABILITIES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1205069">
                <a:tc>
                  <a:txBody>
                    <a:bodyPr/>
                    <a:lstStyle/>
                    <a:p>
                      <a:pPr marL="0" marR="0" lvl="0" indent="0" algn="ctr" defTabSz="914321"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n-lt"/>
                          <a:ea typeface="+mn-ea"/>
                          <a:cs typeface="+mn-cs"/>
                        </a:rPr>
                        <a:t>SAP HANA</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a:ln>
                          <a:noFill/>
                        </a:ln>
                        <a:solidFill>
                          <a:srgbClr val="353535"/>
                        </a:solidFill>
                        <a:effectLst/>
                        <a:uLnTx/>
                        <a:uFillTx/>
                        <a:latin typeface="+mn-lt"/>
                        <a:ea typeface="+mn-ea"/>
                        <a:cs typeface="+mn-cs"/>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lvl="0" indent="-285750" algn="l" defTabSz="914321">
                        <a:buFont typeface="Arial" panose="020B0604020202020204" pitchFamily="34" charset="0"/>
                        <a:buChar char="•"/>
                        <a:defRPr/>
                      </a:pPr>
                      <a:r>
                        <a:rPr lang="en-US" sz="1600" b="1" dirty="0"/>
                        <a:t>SAP HANA: </a:t>
                      </a:r>
                      <a:r>
                        <a:rPr lang="en-US" sz="1600" b="0" dirty="0"/>
                        <a:t>I</a:t>
                      </a:r>
                      <a:r>
                        <a:rPr lang="en-US" sz="1600" dirty="0"/>
                        <a:t>nformation models &amp; Row/Column tables </a:t>
                      </a:r>
                      <a:endParaRPr lang="en-US" sz="1600" dirty="0">
                        <a:solidFill>
                          <a:srgbClr val="353535"/>
                        </a:solidFill>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196387"/>
                  </a:ext>
                </a:extLst>
              </a:tr>
              <a:tr h="1650897">
                <a:tc>
                  <a:txBody>
                    <a:bodyPr/>
                    <a:lstStyle/>
                    <a:p>
                      <a:pPr marL="0" marR="0" lvl="0" indent="0" algn="ctr" defTabSz="914321" rtl="0" eaLnBrk="1" fontAlgn="auto" latinLnBrk="0" hangingPunct="1">
                        <a:lnSpc>
                          <a:spcPct val="100000"/>
                        </a:lnSpc>
                        <a:spcBef>
                          <a:spcPts val="0"/>
                        </a:spcBef>
                        <a:spcAft>
                          <a:spcPts val="600"/>
                        </a:spcAft>
                        <a:buClrTx/>
                        <a:buSzTx/>
                        <a:buFont typeface="+mj-lt"/>
                        <a:buNone/>
                        <a:tabLst/>
                        <a:defRPr/>
                      </a:pPr>
                      <a:r>
                        <a:rPr kumimoji="0" lang="en-US" sz="1800" b="1" i="0" u="none" strike="noStrike" kern="1200" cap="none" spc="0" normalizeH="0" baseline="0" noProof="0" dirty="0">
                          <a:ln>
                            <a:noFill/>
                          </a:ln>
                          <a:solidFill>
                            <a:srgbClr val="000000"/>
                          </a:solidFill>
                          <a:effectLst/>
                          <a:uLnTx/>
                          <a:uFillTx/>
                          <a:latin typeface="+mn-lt"/>
                          <a:ea typeface="+mn-ea"/>
                          <a:cs typeface="+mn-cs"/>
                        </a:rPr>
                        <a:t>SAP BW</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a:ln>
                          <a:noFill/>
                        </a:ln>
                        <a:solidFill>
                          <a:srgbClr val="000000"/>
                        </a:solidFill>
                        <a:effectLst/>
                        <a:uLnTx/>
                        <a:uFillTx/>
                        <a:latin typeface="+mn-lt"/>
                        <a:ea typeface="+mn-ea"/>
                        <a:cs typeface="Segoe UI Light"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a:ln>
                            <a:noFill/>
                          </a:ln>
                          <a:solidFill>
                            <a:srgbClr val="000000"/>
                          </a:solidFill>
                          <a:effectLst/>
                          <a:uLnTx/>
                          <a:uFillTx/>
                          <a:latin typeface="+mn-lt"/>
                          <a:ea typeface="+mn-ea"/>
                          <a:cs typeface="Segoe UI Light" panose="020B0502040204020203" pitchFamily="34" charset="0"/>
                        </a:rPr>
                        <a:t>SAP BW Open Hub</a:t>
                      </a:r>
                      <a:r>
                        <a:rPr kumimoji="0" lang="en-US" sz="1600" b="0" i="0" u="none" strike="noStrike" kern="1200" cap="none" spc="0" normalizeH="0" baseline="0">
                          <a:ln>
                            <a:noFill/>
                          </a:ln>
                          <a:solidFill>
                            <a:srgbClr val="000000"/>
                          </a:solidFill>
                          <a:effectLst/>
                          <a:uLnTx/>
                          <a:uFillTx/>
                          <a:latin typeface="+mn-lt"/>
                          <a:ea typeface="+mn-ea"/>
                          <a:cs typeface="Segoe UI Light" panose="020B0502040204020203" pitchFamily="34" charset="0"/>
                        </a:rPr>
                        <a:t>: </a:t>
                      </a:r>
                      <a:r>
                        <a:rPr lang="en-US" sz="1600"/>
                        <a:t>Open Hub Destination w/ DSO, InfoCube, MultiProvider, DataSource, etc</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a:ln>
                            <a:noFill/>
                          </a:ln>
                          <a:solidFill>
                            <a:srgbClr val="000000"/>
                          </a:solidFill>
                          <a:effectLst/>
                          <a:uLnTx/>
                          <a:uFillTx/>
                          <a:latin typeface="+mn-lt"/>
                          <a:ea typeface="+mn-ea"/>
                          <a:cs typeface="Segoe UI Light" panose="020B0502040204020203" pitchFamily="34" charset="0"/>
                        </a:rPr>
                        <a:t>SAP Table</a:t>
                      </a:r>
                      <a:r>
                        <a:rPr kumimoji="0" lang="en-US" sz="1600" b="0" i="0" u="none" strike="noStrike" kern="1200" cap="none" spc="0" normalizeH="0" baseline="0">
                          <a:ln>
                            <a:noFill/>
                          </a:ln>
                          <a:solidFill>
                            <a:srgbClr val="000000"/>
                          </a:solidFill>
                          <a:effectLst/>
                          <a:uLnTx/>
                          <a:uFillTx/>
                          <a:latin typeface="+mn-lt"/>
                          <a:ea typeface="+mn-ea"/>
                          <a:cs typeface="Segoe UI Light" panose="020B0502040204020203" pitchFamily="34" charset="0"/>
                        </a:rPr>
                        <a:t>: Transparent/Pooled/Cluster Table &amp; View</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a:ln>
                            <a:noFill/>
                          </a:ln>
                          <a:solidFill>
                            <a:srgbClr val="000000"/>
                          </a:solidFill>
                          <a:effectLst/>
                          <a:uLnTx/>
                          <a:uFillTx/>
                          <a:latin typeface="+mn-lt"/>
                          <a:ea typeface="+mn-ea"/>
                          <a:cs typeface="Segoe UI Light" panose="020B0502040204020203" pitchFamily="34" charset="0"/>
                        </a:rPr>
                        <a:t>SAP BW via MDX</a:t>
                      </a:r>
                      <a:r>
                        <a:rPr kumimoji="0" lang="en-US" sz="1600" b="0" i="0" u="none" strike="noStrike" kern="1200" cap="none" spc="0" normalizeH="0" baseline="0">
                          <a:ln>
                            <a:noFill/>
                          </a:ln>
                          <a:solidFill>
                            <a:srgbClr val="000000"/>
                          </a:solidFill>
                          <a:effectLst/>
                          <a:uLnTx/>
                          <a:uFillTx/>
                          <a:latin typeface="+mn-lt"/>
                          <a:ea typeface="+mn-ea"/>
                          <a:cs typeface="Segoe UI Light" panose="020B0502040204020203" pitchFamily="34" charset="0"/>
                        </a:rPr>
                        <a:t>: </a:t>
                      </a:r>
                      <a:r>
                        <a:rPr kumimoji="0" lang="pt-BR" sz="1600" b="0" i="0" u="none" strike="noStrike" kern="1200" cap="none" spc="0" normalizeH="0" baseline="0">
                          <a:ln>
                            <a:noFill/>
                          </a:ln>
                          <a:solidFill>
                            <a:srgbClr val="000000"/>
                          </a:solidFill>
                          <a:effectLst/>
                          <a:uLnTx/>
                          <a:uFillTx/>
                          <a:latin typeface="+mn-lt"/>
                          <a:ea typeface="+mn-ea"/>
                          <a:cs typeface="Segoe UI Light" panose="020B0502040204020203" pitchFamily="34" charset="0"/>
                        </a:rPr>
                        <a:t>Exploratory via MDX for InfoCubes, QueryCubes</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8440591"/>
                  </a:ext>
                </a:extLst>
              </a:tr>
              <a:tr h="1446306">
                <a:tc>
                  <a:txBody>
                    <a:bodyPr/>
                    <a:lstStyle/>
                    <a:p>
                      <a:pPr marL="0" marR="0" lvl="0" indent="0" algn="ctr" defTabSz="914321" rtl="0" eaLnBrk="1" fontAlgn="auto" latinLnBrk="0" hangingPunct="1">
                        <a:lnSpc>
                          <a:spcPct val="100000"/>
                        </a:lnSpc>
                        <a:spcBef>
                          <a:spcPts val="0"/>
                        </a:spcBef>
                        <a:spcAft>
                          <a:spcPts val="600"/>
                        </a:spcAft>
                        <a:buClrTx/>
                        <a:buSzTx/>
                        <a:buFont typeface="+mj-lt"/>
                        <a:buNone/>
                        <a:tabLst/>
                        <a:defRPr/>
                      </a:pPr>
                      <a:r>
                        <a:rPr kumimoji="0" lang="en-US" sz="1800" b="1" i="0" u="none" strike="noStrike" kern="1200" cap="none" spc="0" normalizeH="0" baseline="0" noProof="0" dirty="0">
                          <a:ln>
                            <a:noFill/>
                          </a:ln>
                          <a:solidFill>
                            <a:srgbClr val="000000"/>
                          </a:solidFill>
                          <a:effectLst/>
                          <a:uLnTx/>
                          <a:uFillTx/>
                          <a:latin typeface="+mn-lt"/>
                          <a:ea typeface="+mn-ea"/>
                          <a:cs typeface="+mn-cs"/>
                        </a:rPr>
                        <a:t>SAP ECC</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a:ln>
                          <a:noFill/>
                        </a:ln>
                        <a:solidFill>
                          <a:srgbClr val="000000"/>
                        </a:solidFill>
                        <a:effectLst/>
                        <a:uLnTx/>
                        <a:uFillTx/>
                        <a:latin typeface="+mn-lt"/>
                        <a:ea typeface="+mn-ea"/>
                        <a:cs typeface="Segoe UI Light"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SAP Table</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ECC, S/4HANA, Business Suite; Transparent/Pooled/Cluster Table &amp; View</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SAP ECC</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a:t>
                      </a:r>
                      <a:r>
                        <a:rPr lang="en-US" sz="1600" dirty="0"/>
                        <a:t>ECC, OData entities exposed via SAP Gateway (BAPI, ODP)</a:t>
                      </a:r>
                      <a:endParaRPr lang="en-US" sz="1600" dirty="0">
                        <a:solidFill>
                          <a:srgbClr val="000000"/>
                        </a:solidFill>
                        <a:cs typeface="Segoe UI Light"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0854245"/>
                  </a:ext>
                </a:extLst>
              </a:tr>
            </a:tbl>
          </a:graphicData>
        </a:graphic>
      </p:graphicFrame>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78235"/>
          </a:xfrm>
        </p:spPr>
        <p:txBody>
          <a:bodyPr/>
          <a:lstStyle/>
          <a:p>
            <a:pPr lvl="0" defTabSz="914367">
              <a:lnSpc>
                <a:spcPct val="114000"/>
              </a:lnSpc>
              <a:defRPr/>
            </a:pPr>
            <a:r>
              <a:rPr lang="en-US" b="1" spc="-147">
                <a:solidFill>
                  <a:srgbClr val="000000"/>
                </a:solidFill>
              </a:rPr>
              <a:t>SAP Data Integration - Bring SAP data into Azure</a:t>
            </a:r>
          </a:p>
        </p:txBody>
      </p:sp>
      <p:sp>
        <p:nvSpPr>
          <p:cNvPr id="15" name="Content Placeholder 2">
            <a:extLst>
              <a:ext uri="{FF2B5EF4-FFF2-40B4-BE49-F238E27FC236}">
                <a16:creationId xmlns:a16="http://schemas.microsoft.com/office/drawing/2014/main" id="{5C196BD8-F692-496C-B1BE-D185E5CD3F0D}"/>
              </a:ext>
            </a:extLst>
          </p:cNvPr>
          <p:cNvSpPr txBox="1">
            <a:spLocks/>
          </p:cNvSpPr>
          <p:nvPr/>
        </p:nvSpPr>
        <p:spPr>
          <a:xfrm>
            <a:off x="588263" y="6182154"/>
            <a:ext cx="11071831" cy="4062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3235"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745"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i="1" dirty="0">
                <a:latin typeface="+mn-lt"/>
              </a:rPr>
              <a:t>* Orthogonally, customer may already leverage SAP utilities to flow the same data across systems, e.g. ECC </a:t>
            </a:r>
            <a:r>
              <a:rPr lang="en-US" sz="1600" i="1" dirty="0">
                <a:latin typeface="+mn-lt"/>
                <a:sym typeface="Wingdings" panose="05000000000000000000" pitchFamily="2" charset="2"/>
              </a:rPr>
              <a:t> HANA/BW</a:t>
            </a:r>
            <a:r>
              <a:rPr lang="en-US" sz="1600" i="1" dirty="0">
                <a:latin typeface="+mn-lt"/>
              </a:rPr>
              <a:t>.</a:t>
            </a:r>
          </a:p>
        </p:txBody>
      </p:sp>
      <p:pic>
        <p:nvPicPr>
          <p:cNvPr id="10" name="Picture 9">
            <a:extLst>
              <a:ext uri="{FF2B5EF4-FFF2-40B4-BE49-F238E27FC236}">
                <a16:creationId xmlns:a16="http://schemas.microsoft.com/office/drawing/2014/main" id="{AFEBB216-654D-47EA-BF4E-8A1BD21C1609}"/>
              </a:ext>
            </a:extLst>
          </p:cNvPr>
          <p:cNvPicPr>
            <a:picLocks noChangeAspect="1"/>
          </p:cNvPicPr>
          <p:nvPr/>
        </p:nvPicPr>
        <p:blipFill>
          <a:blip r:embed="rId3"/>
          <a:stretch>
            <a:fillRect/>
          </a:stretch>
        </p:blipFill>
        <p:spPr>
          <a:xfrm>
            <a:off x="2706283" y="1874443"/>
            <a:ext cx="1039559" cy="1039559"/>
          </a:xfrm>
          <a:prstGeom prst="rect">
            <a:avLst/>
          </a:prstGeom>
        </p:spPr>
      </p:pic>
      <p:pic>
        <p:nvPicPr>
          <p:cNvPr id="13" name="Picture 12">
            <a:extLst>
              <a:ext uri="{FF2B5EF4-FFF2-40B4-BE49-F238E27FC236}">
                <a16:creationId xmlns:a16="http://schemas.microsoft.com/office/drawing/2014/main" id="{68B73089-03DF-41DC-A526-7394950B4254}"/>
              </a:ext>
            </a:extLst>
          </p:cNvPr>
          <p:cNvPicPr>
            <a:picLocks noChangeAspect="1"/>
          </p:cNvPicPr>
          <p:nvPr/>
        </p:nvPicPr>
        <p:blipFill>
          <a:blip r:embed="rId4"/>
          <a:stretch>
            <a:fillRect/>
          </a:stretch>
        </p:blipFill>
        <p:spPr>
          <a:xfrm>
            <a:off x="2706283" y="3259779"/>
            <a:ext cx="1039559" cy="1028441"/>
          </a:xfrm>
          <a:prstGeom prst="rect">
            <a:avLst/>
          </a:prstGeom>
        </p:spPr>
      </p:pic>
      <p:pic>
        <p:nvPicPr>
          <p:cNvPr id="12" name="Picture 11">
            <a:extLst>
              <a:ext uri="{FF2B5EF4-FFF2-40B4-BE49-F238E27FC236}">
                <a16:creationId xmlns:a16="http://schemas.microsoft.com/office/drawing/2014/main" id="{BA8E49FF-2AB1-40B8-8CA3-9A1F05B3F494}"/>
              </a:ext>
            </a:extLst>
          </p:cNvPr>
          <p:cNvPicPr>
            <a:picLocks noChangeAspect="1"/>
          </p:cNvPicPr>
          <p:nvPr/>
        </p:nvPicPr>
        <p:blipFill>
          <a:blip r:embed="rId5"/>
          <a:stretch>
            <a:fillRect/>
          </a:stretch>
        </p:blipFill>
        <p:spPr>
          <a:xfrm>
            <a:off x="2706282" y="4810612"/>
            <a:ext cx="1039559" cy="1028616"/>
          </a:xfrm>
          <a:prstGeom prst="rect">
            <a:avLst/>
          </a:prstGeom>
        </p:spPr>
      </p:pic>
      <p:pic>
        <p:nvPicPr>
          <p:cNvPr id="35" name="Picture 34">
            <a:extLst>
              <a:ext uri="{FF2B5EF4-FFF2-40B4-BE49-F238E27FC236}">
                <a16:creationId xmlns:a16="http://schemas.microsoft.com/office/drawing/2014/main" id="{4B694472-52C3-40C3-A1E6-7F8E40F47125}"/>
              </a:ext>
            </a:extLst>
          </p:cNvPr>
          <p:cNvPicPr>
            <a:picLocks noChangeAspect="1"/>
          </p:cNvPicPr>
          <p:nvPr/>
        </p:nvPicPr>
        <p:blipFill>
          <a:blip r:embed="rId5"/>
          <a:stretch>
            <a:fillRect/>
          </a:stretch>
        </p:blipFill>
        <p:spPr>
          <a:xfrm>
            <a:off x="3868159" y="3259779"/>
            <a:ext cx="1039559" cy="1028616"/>
          </a:xfrm>
          <a:prstGeom prst="rect">
            <a:avLst/>
          </a:prstGeom>
        </p:spPr>
      </p:pic>
      <p:pic>
        <p:nvPicPr>
          <p:cNvPr id="14" name="Picture 13">
            <a:extLst>
              <a:ext uri="{FF2B5EF4-FFF2-40B4-BE49-F238E27FC236}">
                <a16:creationId xmlns:a16="http://schemas.microsoft.com/office/drawing/2014/main" id="{89DB6169-9C6F-49B1-850B-C26243DE5954}"/>
              </a:ext>
            </a:extLst>
          </p:cNvPr>
          <p:cNvPicPr>
            <a:picLocks noChangeAspect="1"/>
          </p:cNvPicPr>
          <p:nvPr/>
        </p:nvPicPr>
        <p:blipFill>
          <a:blip r:embed="rId6"/>
          <a:stretch>
            <a:fillRect/>
          </a:stretch>
        </p:blipFill>
        <p:spPr>
          <a:xfrm>
            <a:off x="5030035" y="3269412"/>
            <a:ext cx="1039559" cy="1034030"/>
          </a:xfrm>
          <a:prstGeom prst="rect">
            <a:avLst/>
          </a:prstGeom>
        </p:spPr>
      </p:pic>
      <p:pic>
        <p:nvPicPr>
          <p:cNvPr id="11" name="Picture 10">
            <a:extLst>
              <a:ext uri="{FF2B5EF4-FFF2-40B4-BE49-F238E27FC236}">
                <a16:creationId xmlns:a16="http://schemas.microsoft.com/office/drawing/2014/main" id="{D8614A72-C576-474D-8D88-30D21AC1BAE1}"/>
              </a:ext>
            </a:extLst>
          </p:cNvPr>
          <p:cNvPicPr>
            <a:picLocks noChangeAspect="1"/>
          </p:cNvPicPr>
          <p:nvPr/>
        </p:nvPicPr>
        <p:blipFill>
          <a:blip r:embed="rId7"/>
          <a:stretch>
            <a:fillRect/>
          </a:stretch>
        </p:blipFill>
        <p:spPr>
          <a:xfrm>
            <a:off x="3868158" y="4810612"/>
            <a:ext cx="1039559" cy="1028616"/>
          </a:xfrm>
          <a:prstGeom prst="rect">
            <a:avLst/>
          </a:prstGeom>
        </p:spPr>
      </p:pic>
      <p:sp>
        <p:nvSpPr>
          <p:cNvPr id="2" name="TextBox 1">
            <a:extLst>
              <a:ext uri="{FF2B5EF4-FFF2-40B4-BE49-F238E27FC236}">
                <a16:creationId xmlns:a16="http://schemas.microsoft.com/office/drawing/2014/main" id="{87CAFFE1-6671-4C63-82F5-49289042A5D4}"/>
              </a:ext>
            </a:extLst>
          </p:cNvPr>
          <p:cNvSpPr txBox="1"/>
          <p:nvPr/>
        </p:nvSpPr>
        <p:spPr>
          <a:xfrm>
            <a:off x="4556501" y="3215223"/>
            <a:ext cx="412376" cy="307777"/>
          </a:xfrm>
          <a:prstGeom prst="rect">
            <a:avLst/>
          </a:prstGeom>
          <a:noFill/>
        </p:spPr>
        <p:txBody>
          <a:bodyPr wrap="square" lIns="0" tIns="0" rIns="0" bIns="0" rtlCol="0">
            <a:spAutoFit/>
          </a:bodyPr>
          <a:lstStyle/>
          <a:p>
            <a:r>
              <a:rPr lang="en-US" sz="2000" b="1" baseline="30000">
                <a:solidFill>
                  <a:srgbClr val="FF0000"/>
                </a:solidFill>
              </a:rPr>
              <a:t>new</a:t>
            </a:r>
            <a:endParaRPr lang="en-US" sz="2000">
              <a:gradFill>
                <a:gsLst>
                  <a:gs pos="2917">
                    <a:schemeClr val="tx1"/>
                  </a:gs>
                  <a:gs pos="30000">
                    <a:schemeClr val="tx1"/>
                  </a:gs>
                </a:gsLst>
                <a:lin ang="5400000" scaled="0"/>
              </a:gradFill>
            </a:endParaRPr>
          </a:p>
        </p:txBody>
      </p:sp>
      <p:sp>
        <p:nvSpPr>
          <p:cNvPr id="24" name="TextBox 23">
            <a:extLst>
              <a:ext uri="{FF2B5EF4-FFF2-40B4-BE49-F238E27FC236}">
                <a16:creationId xmlns:a16="http://schemas.microsoft.com/office/drawing/2014/main" id="{F50A9308-F15D-4C9A-91FB-FAE02920E167}"/>
              </a:ext>
            </a:extLst>
          </p:cNvPr>
          <p:cNvSpPr txBox="1"/>
          <p:nvPr/>
        </p:nvSpPr>
        <p:spPr>
          <a:xfrm>
            <a:off x="3394624" y="4762993"/>
            <a:ext cx="412376" cy="307777"/>
          </a:xfrm>
          <a:prstGeom prst="rect">
            <a:avLst/>
          </a:prstGeom>
          <a:noFill/>
        </p:spPr>
        <p:txBody>
          <a:bodyPr wrap="square" lIns="0" tIns="0" rIns="0" bIns="0" rtlCol="0">
            <a:spAutoFit/>
          </a:bodyPr>
          <a:lstStyle/>
          <a:p>
            <a:r>
              <a:rPr lang="en-US" sz="2000" b="1" baseline="30000">
                <a:solidFill>
                  <a:srgbClr val="FF0000"/>
                </a:solidFill>
              </a:rPr>
              <a:t>new</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41119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78235"/>
          </a:xfrm>
        </p:spPr>
        <p:txBody>
          <a:bodyPr/>
          <a:lstStyle/>
          <a:p>
            <a:pPr lvl="0" defTabSz="914367">
              <a:lnSpc>
                <a:spcPct val="114000"/>
              </a:lnSpc>
              <a:defRPr/>
            </a:pPr>
            <a:r>
              <a:rPr lang="en-US" b="1" spc="-147" dirty="0">
                <a:solidFill>
                  <a:srgbClr val="000000"/>
                </a:solidFill>
              </a:rPr>
              <a:t>Popular SaaS: Dynamics and Salesforce</a:t>
            </a:r>
          </a:p>
        </p:txBody>
      </p:sp>
      <p:sp>
        <p:nvSpPr>
          <p:cNvPr id="7" name="Rectangle 6">
            <a:extLst>
              <a:ext uri="{FF2B5EF4-FFF2-40B4-BE49-F238E27FC236}">
                <a16:creationId xmlns:a16="http://schemas.microsoft.com/office/drawing/2014/main" id="{34B7CF33-4573-40AB-AF1D-4D95535E65E2}"/>
              </a:ext>
            </a:extLst>
          </p:cNvPr>
          <p:cNvSpPr/>
          <p:nvPr/>
        </p:nvSpPr>
        <p:spPr>
          <a:xfrm>
            <a:off x="588263" y="3364766"/>
            <a:ext cx="5095371" cy="3072636"/>
          </a:xfrm>
          <a:prstGeom prst="rect">
            <a:avLst/>
          </a:prstGeom>
        </p:spPr>
        <p:txBody>
          <a:bodyPr wrap="square">
            <a:spAutoFit/>
          </a:bodyPr>
          <a:lstStyle/>
          <a:p>
            <a:pPr marL="0" marR="0" lvl="0" indent="0" algn="l" defTabSz="914321"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Rich Dynamics assets support</a:t>
            </a:r>
          </a:p>
          <a:p>
            <a:pPr marL="285750" lvl="0" indent="-285750" defTabSz="914321">
              <a:spcAft>
                <a:spcPts val="600"/>
              </a:spcAft>
              <a:buFont typeface="Arial" panose="020B0604020202020204" pitchFamily="34" charset="0"/>
              <a:buChar char="•"/>
              <a:defRPr/>
            </a:pPr>
            <a:r>
              <a:rPr lang="en-US" sz="1600" b="1" dirty="0">
                <a:solidFill>
                  <a:srgbClr val="000000"/>
                </a:solidFill>
              </a:rPr>
              <a:t>Dynamics 365 </a:t>
            </a:r>
            <a:r>
              <a:rPr lang="en-US" sz="1600" dirty="0">
                <a:solidFill>
                  <a:srgbClr val="000000"/>
                </a:solidFill>
              </a:rPr>
              <a:t>for Sales, Customer Service, Field Service, Finance and Operations, Project Service Automation, Marketing</a:t>
            </a:r>
            <a:endParaRPr lang="en-US" sz="1600" dirty="0">
              <a:solidFill>
                <a:srgbClr val="000000"/>
              </a:solidFill>
              <a:latin typeface="Segoe UI"/>
            </a:endParaRP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1" dirty="0">
                <a:solidFill>
                  <a:srgbClr val="000000"/>
                </a:solidFill>
                <a:latin typeface="Segoe UI"/>
              </a:rPr>
              <a:t>Dynamics CRM </a:t>
            </a:r>
            <a:r>
              <a:rPr lang="en-US" sz="1600" dirty="0">
                <a:solidFill>
                  <a:srgbClr val="000000"/>
                </a:solidFill>
                <a:latin typeface="Segoe UI"/>
              </a:rPr>
              <a:t>2015/2016/Online</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1" dirty="0">
                <a:solidFill>
                  <a:srgbClr val="000000"/>
                </a:solidFill>
                <a:latin typeface="Segoe UI"/>
              </a:rPr>
              <a:t>Dynamics AX</a:t>
            </a:r>
          </a:p>
          <a:p>
            <a:pPr lvl="0" defTabSz="914321">
              <a:spcAft>
                <a:spcPts val="600"/>
              </a:spcAft>
              <a:defRPr/>
            </a:pPr>
            <a:endParaRPr lang="en-US" sz="1600" b="1" dirty="0">
              <a:solidFill>
                <a:srgbClr val="000000"/>
              </a:solidFill>
            </a:endParaRPr>
          </a:p>
          <a:p>
            <a:pPr lvl="0" defTabSz="914321">
              <a:spcAft>
                <a:spcPts val="600"/>
              </a:spcAft>
              <a:defRPr/>
            </a:pPr>
            <a:r>
              <a:rPr lang="en-US" sz="1600" b="1" dirty="0">
                <a:solidFill>
                  <a:srgbClr val="000000"/>
                </a:solidFill>
              </a:rPr>
              <a:t>Data Access @ Scale</a:t>
            </a:r>
            <a:endParaRPr lang="en-US" sz="1600" dirty="0">
              <a:solidFill>
                <a:srgbClr val="000000"/>
              </a:solidFill>
              <a:latin typeface="Segoe UI"/>
            </a:endParaRP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srgbClr val="000000"/>
                </a:solidFill>
                <a:latin typeface="Segoe UI"/>
              </a:rPr>
              <a:t>Batch data extraction/write built on top of Dynamics XRM tooling and OData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E471F89D-3882-424F-833D-874012106E1B}"/>
              </a:ext>
            </a:extLst>
          </p:cNvPr>
          <p:cNvPicPr>
            <a:picLocks noChangeAspect="1"/>
          </p:cNvPicPr>
          <p:nvPr/>
        </p:nvPicPr>
        <p:blipFill>
          <a:blip r:embed="rId3"/>
          <a:stretch>
            <a:fillRect/>
          </a:stretch>
        </p:blipFill>
        <p:spPr>
          <a:xfrm>
            <a:off x="570335" y="1344465"/>
            <a:ext cx="4993759" cy="1711271"/>
          </a:xfrm>
          <a:prstGeom prst="rect">
            <a:avLst/>
          </a:prstGeom>
        </p:spPr>
      </p:pic>
      <p:pic>
        <p:nvPicPr>
          <p:cNvPr id="3" name="Picture 2">
            <a:extLst>
              <a:ext uri="{FF2B5EF4-FFF2-40B4-BE49-F238E27FC236}">
                <a16:creationId xmlns:a16="http://schemas.microsoft.com/office/drawing/2014/main" id="{33ABC3E0-5FF5-475D-8528-8BA88EAEEE80}"/>
              </a:ext>
            </a:extLst>
          </p:cNvPr>
          <p:cNvPicPr>
            <a:picLocks noChangeAspect="1"/>
          </p:cNvPicPr>
          <p:nvPr/>
        </p:nvPicPr>
        <p:blipFill>
          <a:blip r:embed="rId4"/>
          <a:stretch>
            <a:fillRect/>
          </a:stretch>
        </p:blipFill>
        <p:spPr>
          <a:xfrm>
            <a:off x="6290688" y="1344282"/>
            <a:ext cx="5056066" cy="1692760"/>
          </a:xfrm>
          <a:prstGeom prst="rect">
            <a:avLst/>
          </a:prstGeom>
        </p:spPr>
      </p:pic>
      <p:sp>
        <p:nvSpPr>
          <p:cNvPr id="8" name="Rectangle 7">
            <a:extLst>
              <a:ext uri="{FF2B5EF4-FFF2-40B4-BE49-F238E27FC236}">
                <a16:creationId xmlns:a16="http://schemas.microsoft.com/office/drawing/2014/main" id="{4EA3B504-6D3C-4DCB-BB33-E062BA7E57DB}"/>
              </a:ext>
            </a:extLst>
          </p:cNvPr>
          <p:cNvSpPr/>
          <p:nvPr/>
        </p:nvSpPr>
        <p:spPr>
          <a:xfrm>
            <a:off x="6290688" y="3364766"/>
            <a:ext cx="5095371" cy="3395801"/>
          </a:xfrm>
          <a:prstGeom prst="rect">
            <a:avLst/>
          </a:prstGeom>
        </p:spPr>
        <p:txBody>
          <a:bodyPr wrap="square">
            <a:spAutoFit/>
          </a:bodyPr>
          <a:lstStyle/>
          <a:p>
            <a:pPr marL="0" marR="0" lvl="0" indent="0" algn="l" defTabSz="914321" rtl="0" eaLnBrk="1" fontAlgn="auto" latinLnBrk="0" hangingPunct="1">
              <a:lnSpc>
                <a:spcPct val="100000"/>
              </a:lnSpc>
              <a:spcBef>
                <a:spcPts val="0"/>
              </a:spcBef>
              <a:spcAft>
                <a:spcPts val="800"/>
              </a:spcAft>
              <a:buClrTx/>
              <a:buSzTx/>
              <a:buFontTx/>
              <a:buNone/>
              <a:tabLst/>
              <a:defRPr/>
            </a:pPr>
            <a:r>
              <a:rPr lang="en-US" b="1" dirty="0">
                <a:solidFill>
                  <a:srgbClr val="000000"/>
                </a:solidFill>
                <a:latin typeface="Segoe UI"/>
              </a:rPr>
              <a:t>Rich Salesforce assets support</a:t>
            </a: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a:p>
            <a:pPr marL="285750" lvl="0" indent="-285750" defTabSz="914321">
              <a:spcAft>
                <a:spcPts val="600"/>
              </a:spcAft>
              <a:buFont typeface="Arial" panose="020B0604020202020204" pitchFamily="34" charset="0"/>
              <a:buChar char="•"/>
              <a:defRPr/>
            </a:pPr>
            <a:r>
              <a:rPr lang="en-US" sz="1600" dirty="0">
                <a:solidFill>
                  <a:srgbClr val="000000"/>
                </a:solidFill>
              </a:rPr>
              <a:t>Any Salesforce editions (Developer, Professional, Enterprise, and Unlimited)</a:t>
            </a:r>
          </a:p>
          <a:p>
            <a:pPr marL="285750" lvl="0" indent="-285750" defTabSz="914321">
              <a:spcAft>
                <a:spcPts val="600"/>
              </a:spcAft>
              <a:buFont typeface="Arial" panose="020B0604020202020204" pitchFamily="34" charset="0"/>
              <a:buChar char="•"/>
              <a:defRPr/>
            </a:pPr>
            <a:r>
              <a:rPr lang="en-US" sz="1600" dirty="0">
                <a:solidFill>
                  <a:srgbClr val="000000"/>
                </a:solidFill>
              </a:rPr>
              <a:t>Any Salesforce env. (production, sandbox, and custom domain)</a:t>
            </a:r>
          </a:p>
          <a:p>
            <a:pPr marL="285750" lvl="0" indent="-285750" defTabSz="914321">
              <a:spcAft>
                <a:spcPts val="600"/>
              </a:spcAft>
              <a:buFont typeface="Arial" panose="020B0604020202020204" pitchFamily="34" charset="0"/>
              <a:buChar char="•"/>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Salesforce</a:t>
            </a:r>
            <a:r>
              <a:rPr lang="en-US" sz="1600" dirty="0">
                <a:solidFill>
                  <a:srgbClr val="000000"/>
                </a:solidFill>
                <a:latin typeface="Segoe UI"/>
              </a:rPr>
              <a:t> objects and reports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lvl="0" defTabSz="914321">
              <a:spcAft>
                <a:spcPts val="600"/>
              </a:spcAft>
              <a:defRPr/>
            </a:pPr>
            <a:endParaRPr lang="en-US" sz="1600" b="1" dirty="0">
              <a:solidFill>
                <a:srgbClr val="000000"/>
              </a:solidFill>
            </a:endParaRPr>
          </a:p>
          <a:p>
            <a:pPr lvl="0" defTabSz="914321">
              <a:spcAft>
                <a:spcPts val="600"/>
              </a:spcAft>
              <a:defRPr/>
            </a:pPr>
            <a:r>
              <a:rPr lang="en-US" sz="1600" b="1" dirty="0">
                <a:solidFill>
                  <a:srgbClr val="000000"/>
                </a:solidFill>
              </a:rPr>
              <a:t>Data Access @ Scale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285750" lvl="0" indent="-285750" defTabSz="914321">
              <a:spcAft>
                <a:spcPts val="600"/>
              </a:spcAft>
              <a:buFont typeface="Arial" panose="020B0604020202020204" pitchFamily="34" charset="0"/>
              <a:buChar char="•"/>
              <a:defRPr/>
            </a:pPr>
            <a:r>
              <a:rPr lang="en-US" sz="1600" dirty="0">
                <a:solidFill>
                  <a:srgbClr val="000000"/>
                </a:solidFill>
              </a:rPr>
              <a:t>Batch data extraction/write b</a:t>
            </a:r>
            <a:r>
              <a:rPr lang="en-US" sz="1600" dirty="0">
                <a:solidFill>
                  <a:srgbClr val="000000"/>
                </a:solidFill>
                <a:latin typeface="Segoe UI"/>
              </a:rPr>
              <a:t>uilt</a:t>
            </a:r>
            <a:r>
              <a:rPr kumimoji="0" lang="en-US" sz="1600" b="0" i="0" u="none" strike="noStrike" kern="1200" cap="none" spc="0" normalizeH="0" baseline="0" noProof="0" dirty="0">
                <a:ln>
                  <a:noFill/>
                </a:ln>
                <a:solidFill>
                  <a:srgbClr val="000000"/>
                </a:solidFill>
                <a:effectLst/>
                <a:uLnTx/>
                <a:uFillTx/>
                <a:latin typeface="Segoe UI"/>
                <a:ea typeface="+mn-ea"/>
                <a:cs typeface="+mn-cs"/>
              </a:rPr>
              <a:t> on top of Salesforce bulk/REST APIs.</a:t>
            </a:r>
          </a:p>
          <a:p>
            <a:pPr marL="0" marR="0" lvl="0" indent="0" algn="l" defTabSz="914321"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A25ABF3B-DF25-45A7-BA42-6936DDE83E91}"/>
              </a:ext>
            </a:extLst>
          </p:cNvPr>
          <p:cNvCxnSpPr/>
          <p:nvPr/>
        </p:nvCxnSpPr>
        <p:spPr>
          <a:xfrm>
            <a:off x="5916706" y="1189318"/>
            <a:ext cx="0" cy="5510306"/>
          </a:xfrm>
          <a:prstGeom prst="line">
            <a:avLst/>
          </a:prstGeom>
          <a:ln w="19050">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4841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78235"/>
          </a:xfrm>
        </p:spPr>
        <p:txBody>
          <a:bodyPr/>
          <a:lstStyle/>
          <a:p>
            <a:pPr lvl="0" defTabSz="914367">
              <a:lnSpc>
                <a:spcPct val="114000"/>
              </a:lnSpc>
              <a:defRPr/>
            </a:pPr>
            <a:r>
              <a:rPr lang="en-US" b="1" spc="-147">
                <a:solidFill>
                  <a:srgbClr val="000000"/>
                </a:solidFill>
              </a:rPr>
              <a:t>Microsoft Graph data connect</a:t>
            </a:r>
          </a:p>
        </p:txBody>
      </p:sp>
      <p:sp>
        <p:nvSpPr>
          <p:cNvPr id="23" name="Rectangle 22">
            <a:extLst>
              <a:ext uri="{FF2B5EF4-FFF2-40B4-BE49-F238E27FC236}">
                <a16:creationId xmlns:a16="http://schemas.microsoft.com/office/drawing/2014/main" id="{F830AE4A-673D-4DB5-ADAC-749B2337BA05}"/>
              </a:ext>
            </a:extLst>
          </p:cNvPr>
          <p:cNvSpPr/>
          <p:nvPr/>
        </p:nvSpPr>
        <p:spPr>
          <a:xfrm>
            <a:off x="526224" y="1015519"/>
            <a:ext cx="7308850" cy="338554"/>
          </a:xfrm>
          <a:prstGeom prst="rect">
            <a:avLst/>
          </a:prstGeom>
        </p:spPr>
        <p:txBody>
          <a:bodyPr wrap="square">
            <a:spAutoFit/>
          </a:bodyPr>
          <a:lstStyle/>
          <a:p>
            <a:pPr lvl="0">
              <a:defRPr/>
            </a:pPr>
            <a:r>
              <a:rPr lang="en-US" sz="1600" b="1">
                <a:ln w="3175">
                  <a:noFill/>
                </a:ln>
                <a:solidFill>
                  <a:srgbClr val="0078D7"/>
                </a:solidFill>
                <a:latin typeface="Segoe UI Semibold" panose="020B0502040204020203" pitchFamily="34" charset="0"/>
                <a:cs typeface="Segoe UI Semibold" panose="020B0502040204020203" pitchFamily="34" charset="0"/>
              </a:rPr>
              <a:t>Microsoft 365 Data access @ scale for analytics and AI</a:t>
            </a:r>
            <a:endParaRPr kumimoji="0" lang="en-US" sz="1600" b="1" i="0" u="none" strike="noStrike" kern="1200" cap="none" spc="0" normalizeH="0" baseline="0" noProof="0">
              <a:ln>
                <a:noFill/>
              </a:ln>
              <a:solidFill>
                <a:srgbClr val="505050"/>
              </a:solidFill>
              <a:effectLst/>
              <a:uLnTx/>
              <a:uFillTx/>
              <a:latin typeface="Segoe UI Semibold" panose="020B0502040204020203" pitchFamily="34" charset="0"/>
              <a:ea typeface="+mn-ea"/>
              <a:cs typeface="Segoe UI Semibold" panose="020B0502040204020203" pitchFamily="34" charset="0"/>
            </a:endParaRPr>
          </a:p>
        </p:txBody>
      </p:sp>
      <p:pic>
        <p:nvPicPr>
          <p:cNvPr id="5" name="Picture 4">
            <a:extLst>
              <a:ext uri="{FF2B5EF4-FFF2-40B4-BE49-F238E27FC236}">
                <a16:creationId xmlns:a16="http://schemas.microsoft.com/office/drawing/2014/main" id="{DFAE6E2C-46FC-45F1-A15C-BBE21F7F1E99}"/>
              </a:ext>
            </a:extLst>
          </p:cNvPr>
          <p:cNvPicPr>
            <a:picLocks noChangeAspect="1"/>
          </p:cNvPicPr>
          <p:nvPr/>
        </p:nvPicPr>
        <p:blipFill>
          <a:blip r:embed="rId3"/>
          <a:stretch>
            <a:fillRect/>
          </a:stretch>
        </p:blipFill>
        <p:spPr>
          <a:xfrm>
            <a:off x="5611932" y="2021862"/>
            <a:ext cx="6428843" cy="345060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34B7CF33-4573-40AB-AF1D-4D95535E65E2}"/>
              </a:ext>
            </a:extLst>
          </p:cNvPr>
          <p:cNvSpPr/>
          <p:nvPr/>
        </p:nvSpPr>
        <p:spPr>
          <a:xfrm>
            <a:off x="588263" y="1651847"/>
            <a:ext cx="5095371" cy="4772076"/>
          </a:xfrm>
          <a:prstGeom prst="rect">
            <a:avLst/>
          </a:prstGeom>
        </p:spPr>
        <p:txBody>
          <a:bodyPr wrap="square">
            <a:spAutoFit/>
          </a:bodyPr>
          <a:lstStyle/>
          <a:p>
            <a:pPr lvl="0" defTabSz="914321">
              <a:spcAft>
                <a:spcPts val="800"/>
              </a:spcAft>
              <a:defRPr/>
            </a:pPr>
            <a:r>
              <a:rPr lang="en-US" b="1" dirty="0">
                <a:solidFill>
                  <a:srgbClr val="000000"/>
                </a:solidFill>
              </a:rPr>
              <a:t>Data Access @ Scale</a:t>
            </a:r>
          </a:p>
          <a:p>
            <a:pPr marL="285750" lvl="0" indent="-285750" defTabSz="914321">
              <a:spcAft>
                <a:spcPts val="600"/>
              </a:spcAft>
              <a:buFont typeface="Arial" panose="020B0604020202020204" pitchFamily="34" charset="0"/>
              <a:buChar char="•"/>
              <a:defRPr/>
            </a:pPr>
            <a:r>
              <a:rPr lang="en-US" sz="1600" dirty="0">
                <a:solidFill>
                  <a:srgbClr val="000000"/>
                </a:solidFill>
              </a:rPr>
              <a:t>Bulk data extraction for entire tenant rather than real-time API based access</a:t>
            </a:r>
          </a:p>
          <a:p>
            <a:pPr lvl="0" defTabSz="914321">
              <a:spcAft>
                <a:spcPts val="600"/>
              </a:spcAft>
              <a:defRPr/>
            </a:pPr>
            <a:endParaRPr lang="en-US" sz="1600" dirty="0">
              <a:solidFill>
                <a:srgbClr val="000000"/>
              </a:solidFill>
            </a:endParaRPr>
          </a:p>
          <a:p>
            <a:pPr defTabSz="914321">
              <a:spcAft>
                <a:spcPts val="800"/>
              </a:spcAft>
              <a:defRPr/>
            </a:pPr>
            <a:r>
              <a:rPr lang="en-US" b="1" dirty="0">
                <a:solidFill>
                  <a:srgbClr val="000000"/>
                </a:solidFill>
              </a:rPr>
              <a:t>Secured access</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Tenant admin consent process</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Row and column level scoping with advanced filtering capability</a:t>
            </a:r>
          </a:p>
          <a:p>
            <a:pPr marL="285750" indent="-285750" defTabSz="914321">
              <a:lnSpc>
                <a:spcPct val="107000"/>
              </a:lnSpc>
              <a:spcAft>
                <a:spcPts val="600"/>
              </a:spcAft>
              <a:buFont typeface="Arial" panose="020B0604020202020204" pitchFamily="34" charset="0"/>
              <a:buChar char="•"/>
              <a:defRPr/>
            </a:pPr>
            <a:endParaRPr lang="en-US" sz="1600" dirty="0">
              <a:solidFill>
                <a:srgbClr val="000000"/>
              </a:solidFill>
            </a:endParaRPr>
          </a:p>
          <a:p>
            <a:pPr defTabSz="914321">
              <a:spcAft>
                <a:spcPts val="800"/>
              </a:spcAft>
              <a:defRPr/>
            </a:pPr>
            <a:r>
              <a:rPr lang="en-US" sz="1600" b="1" dirty="0">
                <a:solidFill>
                  <a:srgbClr val="000000"/>
                </a:solidFill>
              </a:rPr>
              <a:t>Available datasets</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Address book contacts</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Calendar events</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Email messages</a:t>
            </a:r>
          </a:p>
          <a:p>
            <a:pPr marL="285750" indent="-285750" defTabSz="914321">
              <a:lnSpc>
                <a:spcPct val="107000"/>
              </a:lnSpc>
              <a:spcAft>
                <a:spcPts val="600"/>
              </a:spcAft>
              <a:buFont typeface="Arial" panose="020B0604020202020204" pitchFamily="34" charset="0"/>
              <a:buChar char="•"/>
              <a:defRPr/>
            </a:pPr>
            <a:r>
              <a:rPr lang="en-US" sz="1600" dirty="0">
                <a:solidFill>
                  <a:srgbClr val="000000"/>
                </a:solidFill>
              </a:rPr>
              <a:t>Mailbox settings</a:t>
            </a:r>
          </a:p>
        </p:txBody>
      </p:sp>
    </p:spTree>
    <p:extLst>
      <p:ext uri="{BB962C8B-B14F-4D97-AF65-F5344CB8AC3E}">
        <p14:creationId xmlns:p14="http://schemas.microsoft.com/office/powerpoint/2010/main" val="3778919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78235"/>
          </a:xfrm>
        </p:spPr>
        <p:txBody>
          <a:bodyPr/>
          <a:lstStyle/>
          <a:p>
            <a:pPr lvl="0" defTabSz="914367">
              <a:lnSpc>
                <a:spcPct val="114000"/>
              </a:lnSpc>
              <a:defRPr/>
            </a:pPr>
            <a:r>
              <a:rPr lang="en-US" b="1" spc="-147">
                <a:solidFill>
                  <a:srgbClr val="000000"/>
                </a:solidFill>
              </a:rPr>
              <a:t>Connector “Extensibility”</a:t>
            </a:r>
          </a:p>
        </p:txBody>
      </p:sp>
      <p:sp>
        <p:nvSpPr>
          <p:cNvPr id="7" name="Rectangle 6">
            <a:extLst>
              <a:ext uri="{FF2B5EF4-FFF2-40B4-BE49-F238E27FC236}">
                <a16:creationId xmlns:a16="http://schemas.microsoft.com/office/drawing/2014/main" id="{34B7CF33-4573-40AB-AF1D-4D95535E65E2}"/>
              </a:ext>
            </a:extLst>
          </p:cNvPr>
          <p:cNvSpPr/>
          <p:nvPr/>
        </p:nvSpPr>
        <p:spPr>
          <a:xfrm>
            <a:off x="588263" y="1394859"/>
            <a:ext cx="9422325" cy="1128514"/>
          </a:xfrm>
          <a:prstGeom prst="rect">
            <a:avLst/>
          </a:prstGeom>
        </p:spPr>
        <p:txBody>
          <a:bodyPr wrap="square">
            <a:spAutoFit/>
          </a:bodyPr>
          <a:lstStyle/>
          <a:p>
            <a:pPr marL="0" marR="0" lvl="0" indent="0" algn="l" defTabSz="914321" rtl="0" eaLnBrk="1" fontAlgn="auto" latinLnBrk="0" hangingPunct="1">
              <a:lnSpc>
                <a:spcPct val="100000"/>
              </a:lnSpc>
              <a:spcBef>
                <a:spcPts val="0"/>
              </a:spcBef>
              <a:spcAft>
                <a:spcPts val="800"/>
              </a:spcAft>
              <a:buClrTx/>
              <a:buSzTx/>
              <a:buFontTx/>
              <a:buNone/>
              <a:tabLst/>
              <a:defRPr/>
            </a:pPr>
            <a:r>
              <a:rPr kumimoji="0" lang="en-US" i="0" u="none" strike="noStrike" kern="1200" cap="none" spc="0" normalizeH="0" baseline="0" noProof="0">
                <a:ln>
                  <a:noFill/>
                </a:ln>
                <a:solidFill>
                  <a:srgbClr val="000000"/>
                </a:solidFill>
                <a:effectLst/>
                <a:uLnTx/>
                <a:uFillTx/>
                <a:latin typeface="Segoe UI"/>
                <a:ea typeface="+mn-ea"/>
                <a:cs typeface="+mn-cs"/>
              </a:rPr>
              <a:t>Not in the supported list? No worries:</a:t>
            </a:r>
          </a:p>
          <a:p>
            <a:pPr marL="0" marR="0" lvl="0" indent="0" algn="l" defTabSz="914321" rtl="0" eaLnBrk="1" fontAlgn="auto" latinLnBrk="0" hangingPunct="1">
              <a:lnSpc>
                <a:spcPct val="100000"/>
              </a:lnSpc>
              <a:spcBef>
                <a:spcPts val="0"/>
              </a:spcBef>
              <a:spcAft>
                <a:spcPts val="800"/>
              </a:spcAft>
              <a:buClrTx/>
              <a:buSzTx/>
              <a:buFontTx/>
              <a:buNone/>
              <a:tabLst/>
              <a:defRPr/>
            </a:pPr>
            <a:endParaRPr kumimoji="0" lang="en-US"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endParaRPr>
          </a:p>
          <a:p>
            <a:pPr marL="0" marR="0" lvl="0" indent="0" algn="l" defTabSz="914321" rtl="0" eaLnBrk="1" fontAlgn="auto" latinLnBrk="0" hangingPunct="1">
              <a:lnSpc>
                <a:spcPct val="100000"/>
              </a:lnSpc>
              <a:spcBef>
                <a:spcPts val="0"/>
              </a:spcBef>
              <a:spcAft>
                <a:spcPts val="800"/>
              </a:spcAft>
              <a:buClrTx/>
              <a:buSzTx/>
              <a:buFontTx/>
              <a:buNone/>
              <a:tabLst/>
              <a:defRPr/>
            </a:pPr>
            <a:endParaRPr kumimoji="0" lang="en-US"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4" name="Content Placeholder 14">
            <a:extLst>
              <a:ext uri="{FF2B5EF4-FFF2-40B4-BE49-F238E27FC236}">
                <a16:creationId xmlns:a16="http://schemas.microsoft.com/office/drawing/2014/main" id="{41D9B375-3EC1-45BB-AA66-81935A196BC7}"/>
              </a:ext>
            </a:extLst>
          </p:cNvPr>
          <p:cNvGraphicFramePr>
            <a:graphicFrameLocks/>
          </p:cNvGraphicFramePr>
          <p:nvPr>
            <p:extLst>
              <p:ext uri="{D42A27DB-BD31-4B8C-83A1-F6EECF244321}">
                <p14:modId xmlns:p14="http://schemas.microsoft.com/office/powerpoint/2010/main" val="3043684500"/>
              </p:ext>
            </p:extLst>
          </p:nvPr>
        </p:nvGraphicFramePr>
        <p:xfrm>
          <a:off x="588263" y="1997208"/>
          <a:ext cx="11173431" cy="4236372"/>
        </p:xfrm>
        <a:graphic>
          <a:graphicData uri="http://schemas.openxmlformats.org/drawingml/2006/table">
            <a:tbl>
              <a:tblPr firstRow="1" bandRow="1">
                <a:tableStyleId>{5C22544A-7EE6-4342-B048-85BDC9FD1C3A}</a:tableStyleId>
              </a:tblPr>
              <a:tblGrid>
                <a:gridCol w="2077243">
                  <a:extLst>
                    <a:ext uri="{9D8B030D-6E8A-4147-A177-3AD203B41FA5}">
                      <a16:colId xmlns:a16="http://schemas.microsoft.com/office/drawing/2014/main" val="2617722402"/>
                    </a:ext>
                  </a:extLst>
                </a:gridCol>
                <a:gridCol w="6149788">
                  <a:extLst>
                    <a:ext uri="{9D8B030D-6E8A-4147-A177-3AD203B41FA5}">
                      <a16:colId xmlns:a16="http://schemas.microsoft.com/office/drawing/2014/main" val="1806414067"/>
                    </a:ext>
                  </a:extLst>
                </a:gridCol>
                <a:gridCol w="2946400">
                  <a:extLst>
                    <a:ext uri="{9D8B030D-6E8A-4147-A177-3AD203B41FA5}">
                      <a16:colId xmlns:a16="http://schemas.microsoft.com/office/drawing/2014/main" val="2915458416"/>
                    </a:ext>
                  </a:extLst>
                </a:gridCol>
              </a:tblGrid>
              <a:tr h="0">
                <a:tc>
                  <a:txBody>
                    <a:bodyPr/>
                    <a:lstStyle/>
                    <a:p>
                      <a:pPr algn="l">
                        <a:buNone/>
                      </a:pPr>
                      <a:r>
                        <a:rPr lang="en-US" sz="1800" b="1" i="0" dirty="0">
                          <a:solidFill>
                            <a:srgbClr val="0078D7"/>
                          </a:solidFill>
                          <a:latin typeface="Segoe UI Semibold"/>
                          <a:ea typeface="Segoe UI Semilight" charset="0"/>
                          <a:cs typeface="Segoe UI Semibold"/>
                        </a:rPr>
                        <a:t>DATA STORE TYPE</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a:solidFill>
                            <a:srgbClr val="0078D7"/>
                          </a:solidFill>
                          <a:latin typeface="Segoe UI Semibold"/>
                          <a:ea typeface="Segoe UI Semilight" charset="0"/>
                          <a:cs typeface="Segoe UI Semibold"/>
                        </a:rPr>
                        <a:t>SOLUTION</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US" sz="1800" b="1" i="0">
                        <a:solidFill>
                          <a:srgbClr val="0078D7"/>
                        </a:solidFill>
                        <a:latin typeface="Segoe UI Semibold"/>
                        <a:ea typeface="Segoe UI Semilight" charset="0"/>
                        <a:cs typeface="Segoe UI Semibold"/>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1262962">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kumimoji="0" lang="en-US" b="1" i="0" u="none" strike="noStrike" kern="1200" cap="none" spc="0" normalizeH="0" baseline="0" noProof="0" dirty="0">
                          <a:ln>
                            <a:noFill/>
                          </a:ln>
                          <a:solidFill>
                            <a:srgbClr val="000000"/>
                          </a:solidFill>
                          <a:effectLst/>
                          <a:uLnTx/>
                          <a:uFillTx/>
                          <a:latin typeface="+mn-lt"/>
                          <a:ea typeface="+mn-ea"/>
                          <a:cs typeface="+mn-cs"/>
                        </a:rPr>
                        <a:t>Database/DW</a:t>
                      </a:r>
                      <a:endParaRPr kumimoji="0" lang="en-US" sz="1800" b="1"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lang="en-US" sz="1600" dirty="0">
                          <a:solidFill>
                            <a:srgbClr val="000000"/>
                          </a:solidFill>
                          <a:latin typeface="+mn-lt"/>
                          <a:sym typeface="Wingdings" panose="05000000000000000000" pitchFamily="2" charset="2"/>
                        </a:rPr>
                        <a:t>Use </a:t>
                      </a:r>
                      <a:r>
                        <a:rPr lang="en-US" sz="1600" b="1" dirty="0">
                          <a:solidFill>
                            <a:schemeClr val="accent1"/>
                          </a:solidFill>
                          <a:latin typeface="+mn-lt"/>
                          <a:sym typeface="Wingdings" panose="05000000000000000000" pitchFamily="2" charset="2"/>
                        </a:rPr>
                        <a:t>generic ODBC </a:t>
                      </a:r>
                      <a:r>
                        <a:rPr lang="en-US" sz="1600" dirty="0">
                          <a:solidFill>
                            <a:srgbClr val="000000"/>
                          </a:solidFill>
                          <a:latin typeface="+mn-lt"/>
                          <a:sym typeface="Wingdings" panose="05000000000000000000" pitchFamily="2" charset="2"/>
                        </a:rPr>
                        <a:t>connector for both read and write</a:t>
                      </a:r>
                      <a:endParaRPr kumimoji="0" lang="en-US" sz="1600" b="0" i="0" u="none" strike="noStrike" kern="1200" cap="none" spc="0" normalizeH="0" baseline="0" dirty="0">
                        <a:ln>
                          <a:noFill/>
                        </a:ln>
                        <a:solidFill>
                          <a:srgbClr val="353535"/>
                        </a:solidFill>
                        <a:effectLst/>
                        <a:uLnTx/>
                        <a:uFillTx/>
                        <a:latin typeface="+mn-lt"/>
                        <a:ea typeface="+mn-ea"/>
                        <a:cs typeface="+mn-cs"/>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600"/>
                        </a:spcAft>
                        <a:buClrTx/>
                        <a:buSzTx/>
                        <a:buFont typeface="Wingdings" panose="05000000000000000000" pitchFamily="2" charset="2"/>
                        <a:buNone/>
                        <a:tabLst/>
                        <a:defRPr/>
                      </a:pPr>
                      <a:endParaRPr kumimoji="0" lang="en-US" sz="1600" b="0" i="0" u="none" strike="noStrike" kern="1200" cap="none" spc="0" normalizeH="0" baseline="0" dirty="0">
                        <a:ln>
                          <a:noFill/>
                        </a:ln>
                        <a:solidFill>
                          <a:srgbClr val="353535"/>
                        </a:solidFill>
                        <a:effectLst/>
                        <a:uLnTx/>
                        <a:uFillTx/>
                        <a:latin typeface="+mn-lt"/>
                        <a:ea typeface="+mn-ea"/>
                        <a:cs typeface="+mn-cs"/>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196387"/>
                  </a:ext>
                </a:extLst>
              </a:tr>
              <a:tr h="1314758">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lang="en-US" b="1" dirty="0">
                          <a:solidFill>
                            <a:srgbClr val="000000"/>
                          </a:solidFill>
                          <a:latin typeface="+mn-lt"/>
                          <a:sym typeface="Wingdings" panose="05000000000000000000" pitchFamily="2" charset="2"/>
                        </a:rPr>
                        <a:t>SaaS apps</a:t>
                      </a:r>
                      <a:endParaRPr kumimoji="0" lang="en-US" sz="1800" b="1"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800"/>
                        </a:spcAft>
                        <a:buClrTx/>
                        <a:buSzTx/>
                        <a:buFont typeface="Wingdings" panose="05000000000000000000" pitchFamily="2" charset="2"/>
                        <a:buChar char="ü"/>
                        <a:tabLst/>
                        <a:defRPr/>
                      </a:pPr>
                      <a:r>
                        <a:rPr lang="en-US" sz="1600" dirty="0">
                          <a:solidFill>
                            <a:srgbClr val="000000"/>
                          </a:solidFill>
                          <a:latin typeface="+mn-lt"/>
                          <a:sym typeface="Wingdings" panose="05000000000000000000" pitchFamily="2" charset="2"/>
                        </a:rPr>
                        <a:t>Check if it provides RESTful APIs, use </a:t>
                      </a:r>
                      <a:r>
                        <a:rPr lang="en-US" sz="1600" b="1" dirty="0">
                          <a:solidFill>
                            <a:schemeClr val="accent1"/>
                          </a:solidFill>
                          <a:latin typeface="+mn-lt"/>
                          <a:sym typeface="Wingdings" panose="05000000000000000000" pitchFamily="2" charset="2"/>
                        </a:rPr>
                        <a:t>generic REST </a:t>
                      </a:r>
                      <a:r>
                        <a:rPr lang="en-US" sz="1600" dirty="0">
                          <a:solidFill>
                            <a:srgbClr val="000000"/>
                          </a:solidFill>
                          <a:latin typeface="+mn-lt"/>
                          <a:sym typeface="Wingdings" panose="05000000000000000000" pitchFamily="2" charset="2"/>
                        </a:rPr>
                        <a:t>connector</a:t>
                      </a:r>
                    </a:p>
                    <a:p>
                      <a:pPr marL="285750" marR="0" lvl="0" indent="-285750" algn="l" defTabSz="914321" rtl="0" eaLnBrk="1" fontAlgn="auto" latinLnBrk="0" hangingPunct="1">
                        <a:lnSpc>
                          <a:spcPct val="100000"/>
                        </a:lnSpc>
                        <a:spcBef>
                          <a:spcPts val="0"/>
                        </a:spcBef>
                        <a:spcAft>
                          <a:spcPts val="800"/>
                        </a:spcAft>
                        <a:buClrTx/>
                        <a:buSzTx/>
                        <a:buFont typeface="Wingdings" panose="05000000000000000000" pitchFamily="2" charset="2"/>
                        <a:buChar char="ü"/>
                        <a:tabLst/>
                        <a:defRPr/>
                      </a:pPr>
                      <a:r>
                        <a:rPr lang="en-US" sz="1600" dirty="0">
                          <a:solidFill>
                            <a:srgbClr val="000000"/>
                          </a:solidFill>
                          <a:latin typeface="+mn-lt"/>
                          <a:sym typeface="Wingdings" panose="05000000000000000000" pitchFamily="2" charset="2"/>
                        </a:rPr>
                        <a:t>Check if it has OData feed, use </a:t>
                      </a:r>
                      <a:r>
                        <a:rPr lang="en-US" sz="1600" b="1" dirty="0">
                          <a:solidFill>
                            <a:schemeClr val="accent1"/>
                          </a:solidFill>
                          <a:latin typeface="+mn-lt"/>
                          <a:sym typeface="Wingdings" panose="05000000000000000000" pitchFamily="2" charset="2"/>
                        </a:rPr>
                        <a:t>generic OData </a:t>
                      </a:r>
                      <a:r>
                        <a:rPr lang="en-US" sz="1600" dirty="0">
                          <a:solidFill>
                            <a:srgbClr val="000000"/>
                          </a:solidFill>
                          <a:latin typeface="+mn-lt"/>
                          <a:sym typeface="Wingdings" panose="05000000000000000000" pitchFamily="2" charset="2"/>
                        </a:rPr>
                        <a:t>connector</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800"/>
                        </a:spcAft>
                        <a:buClrTx/>
                        <a:buSzTx/>
                        <a:buFont typeface="Wingdings" panose="05000000000000000000" pitchFamily="2" charset="2"/>
                        <a:buNone/>
                        <a:tabLst/>
                        <a:defRPr/>
                      </a:pPr>
                      <a:endParaRPr lang="en-US" sz="1600" dirty="0">
                        <a:solidFill>
                          <a:srgbClr val="000000"/>
                        </a:solidFill>
                        <a:latin typeface="+mn-lt"/>
                        <a:sym typeface="Wingdings" panose="05000000000000000000" pitchFamily="2" charset="2"/>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8440591"/>
                  </a:ext>
                </a:extLst>
              </a:tr>
              <a:tr h="1201452">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lang="en-US" b="1" dirty="0">
                          <a:solidFill>
                            <a:srgbClr val="000000"/>
                          </a:solidFill>
                          <a:latin typeface="+mn-lt"/>
                          <a:sym typeface="Wingdings" panose="05000000000000000000" pitchFamily="2" charset="2"/>
                        </a:rPr>
                        <a:t>Others</a:t>
                      </a:r>
                      <a:endParaRPr kumimoji="0" lang="en-US" sz="1800" b="1"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800"/>
                        </a:spcAft>
                        <a:buClrTx/>
                        <a:buSzTx/>
                        <a:buFont typeface="Wingdings" panose="05000000000000000000" pitchFamily="2" charset="2"/>
                        <a:buChar char="ü"/>
                        <a:tabLst/>
                        <a:defRPr/>
                      </a:pPr>
                      <a:r>
                        <a:rPr lang="en-US" sz="1600" dirty="0">
                          <a:solidFill>
                            <a:srgbClr val="000000"/>
                          </a:solidFill>
                          <a:latin typeface="+mn-lt"/>
                          <a:sym typeface="Wingdings" panose="05000000000000000000" pitchFamily="2" charset="2"/>
                        </a:rPr>
                        <a:t>Check if you can load to </a:t>
                      </a:r>
                      <a:r>
                        <a:rPr lang="en-US" sz="1600" b="1" dirty="0">
                          <a:solidFill>
                            <a:schemeClr val="accent1"/>
                          </a:solidFill>
                          <a:latin typeface="+mn-lt"/>
                          <a:sym typeface="Wingdings" panose="05000000000000000000" pitchFamily="2" charset="2"/>
                        </a:rPr>
                        <a:t>any supported data stores as staging</a:t>
                      </a:r>
                      <a:r>
                        <a:rPr lang="en-US" sz="1600" dirty="0">
                          <a:solidFill>
                            <a:srgbClr val="000000"/>
                          </a:solidFill>
                          <a:latin typeface="+mn-lt"/>
                          <a:sym typeface="Wingdings" panose="05000000000000000000" pitchFamily="2" charset="2"/>
                        </a:rPr>
                        <a:t> first, e.g. File/FTP/SFTP/S3, then let ADF pick up from there</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321" rtl="0" eaLnBrk="1" fontAlgn="auto" latinLnBrk="0" hangingPunct="1">
                        <a:lnSpc>
                          <a:spcPct val="100000"/>
                        </a:lnSpc>
                        <a:spcBef>
                          <a:spcPts val="0"/>
                        </a:spcBef>
                        <a:spcAft>
                          <a:spcPts val="800"/>
                        </a:spcAft>
                        <a:buClrTx/>
                        <a:buSzTx/>
                        <a:buFont typeface="Wingdings" panose="05000000000000000000" pitchFamily="2" charset="2"/>
                        <a:buNone/>
                        <a:tabLst/>
                        <a:defRPr/>
                      </a:pPr>
                      <a:r>
                        <a:rPr lang="en-US" sz="1600" dirty="0">
                          <a:solidFill>
                            <a:srgbClr val="000000"/>
                          </a:solidFill>
                          <a:latin typeface="+mn-lt"/>
                          <a:sym typeface="Wingdings" panose="05000000000000000000" pitchFamily="2" charset="2"/>
                        </a:rPr>
                        <a:t>.....</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4397214"/>
                  </a:ext>
                </a:extLst>
              </a:tr>
            </a:tbl>
          </a:graphicData>
        </a:graphic>
      </p:graphicFrame>
      <p:pic>
        <p:nvPicPr>
          <p:cNvPr id="2" name="Picture 1">
            <a:extLst>
              <a:ext uri="{FF2B5EF4-FFF2-40B4-BE49-F238E27FC236}">
                <a16:creationId xmlns:a16="http://schemas.microsoft.com/office/drawing/2014/main" id="{E47F8E1F-3580-49F3-B945-7832BC3A50C0}"/>
              </a:ext>
            </a:extLst>
          </p:cNvPr>
          <p:cNvPicPr>
            <a:picLocks noChangeAspect="1"/>
          </p:cNvPicPr>
          <p:nvPr/>
        </p:nvPicPr>
        <p:blipFill>
          <a:blip r:embed="rId3"/>
          <a:stretch>
            <a:fillRect/>
          </a:stretch>
        </p:blipFill>
        <p:spPr>
          <a:xfrm>
            <a:off x="8885550" y="2476623"/>
            <a:ext cx="1214685" cy="1211489"/>
          </a:xfrm>
          <a:prstGeom prst="rect">
            <a:avLst/>
          </a:prstGeom>
        </p:spPr>
      </p:pic>
      <p:pic>
        <p:nvPicPr>
          <p:cNvPr id="3" name="Picture 2">
            <a:extLst>
              <a:ext uri="{FF2B5EF4-FFF2-40B4-BE49-F238E27FC236}">
                <a16:creationId xmlns:a16="http://schemas.microsoft.com/office/drawing/2014/main" id="{857D1793-F586-469A-8395-31926FDA84FD}"/>
              </a:ext>
            </a:extLst>
          </p:cNvPr>
          <p:cNvPicPr>
            <a:picLocks noChangeAspect="1"/>
          </p:cNvPicPr>
          <p:nvPr/>
        </p:nvPicPr>
        <p:blipFill>
          <a:blip r:embed="rId4"/>
          <a:stretch>
            <a:fillRect/>
          </a:stretch>
        </p:blipFill>
        <p:spPr>
          <a:xfrm>
            <a:off x="8885548" y="3742134"/>
            <a:ext cx="1238591" cy="1232055"/>
          </a:xfrm>
          <a:prstGeom prst="rect">
            <a:avLst/>
          </a:prstGeom>
        </p:spPr>
      </p:pic>
      <p:pic>
        <p:nvPicPr>
          <p:cNvPr id="5" name="Picture 4">
            <a:extLst>
              <a:ext uri="{FF2B5EF4-FFF2-40B4-BE49-F238E27FC236}">
                <a16:creationId xmlns:a16="http://schemas.microsoft.com/office/drawing/2014/main" id="{7EFBE512-CD4B-4F4E-9104-23D665F90D33}"/>
              </a:ext>
            </a:extLst>
          </p:cNvPr>
          <p:cNvPicPr>
            <a:picLocks noChangeAspect="1"/>
          </p:cNvPicPr>
          <p:nvPr/>
        </p:nvPicPr>
        <p:blipFill>
          <a:blip r:embed="rId5"/>
          <a:stretch>
            <a:fillRect/>
          </a:stretch>
        </p:blipFill>
        <p:spPr>
          <a:xfrm>
            <a:off x="10188418" y="3738866"/>
            <a:ext cx="1238591" cy="1235323"/>
          </a:xfrm>
          <a:prstGeom prst="rect">
            <a:avLst/>
          </a:prstGeom>
        </p:spPr>
      </p:pic>
      <p:pic>
        <p:nvPicPr>
          <p:cNvPr id="8" name="Picture 7">
            <a:extLst>
              <a:ext uri="{FF2B5EF4-FFF2-40B4-BE49-F238E27FC236}">
                <a16:creationId xmlns:a16="http://schemas.microsoft.com/office/drawing/2014/main" id="{84D08C52-4A5F-4221-9730-AE55CE5162C5}"/>
              </a:ext>
            </a:extLst>
          </p:cNvPr>
          <p:cNvPicPr>
            <a:picLocks noChangeAspect="1"/>
          </p:cNvPicPr>
          <p:nvPr/>
        </p:nvPicPr>
        <p:blipFill>
          <a:blip r:embed="rId6"/>
          <a:stretch>
            <a:fillRect/>
          </a:stretch>
        </p:blipFill>
        <p:spPr>
          <a:xfrm>
            <a:off x="8911355" y="5065116"/>
            <a:ext cx="1212784" cy="1222486"/>
          </a:xfrm>
          <a:prstGeom prst="rect">
            <a:avLst/>
          </a:prstGeom>
        </p:spPr>
      </p:pic>
      <p:pic>
        <p:nvPicPr>
          <p:cNvPr id="9" name="Picture 8">
            <a:extLst>
              <a:ext uri="{FF2B5EF4-FFF2-40B4-BE49-F238E27FC236}">
                <a16:creationId xmlns:a16="http://schemas.microsoft.com/office/drawing/2014/main" id="{4F57EC5A-9585-4F5F-945F-AD1BC2B69866}"/>
              </a:ext>
            </a:extLst>
          </p:cNvPr>
          <p:cNvPicPr>
            <a:picLocks noChangeAspect="1"/>
          </p:cNvPicPr>
          <p:nvPr/>
        </p:nvPicPr>
        <p:blipFill>
          <a:blip r:embed="rId7"/>
          <a:stretch>
            <a:fillRect/>
          </a:stretch>
        </p:blipFill>
        <p:spPr>
          <a:xfrm>
            <a:off x="10188418" y="5065116"/>
            <a:ext cx="1212784" cy="1215993"/>
          </a:xfrm>
          <a:prstGeom prst="rect">
            <a:avLst/>
          </a:prstGeom>
        </p:spPr>
      </p:pic>
    </p:spTree>
    <p:extLst>
      <p:ext uri="{BB962C8B-B14F-4D97-AF65-F5344CB8AC3E}">
        <p14:creationId xmlns:p14="http://schemas.microsoft.com/office/powerpoint/2010/main" val="2795858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1E31-C487-4B8F-98CC-8B99620D8056}"/>
              </a:ext>
            </a:extLst>
          </p:cNvPr>
          <p:cNvSpPr>
            <a:spLocks noGrp="1"/>
          </p:cNvSpPr>
          <p:nvPr>
            <p:ph type="title"/>
          </p:nvPr>
        </p:nvSpPr>
        <p:spPr/>
        <p:txBody>
          <a:bodyPr/>
          <a:lstStyle/>
          <a:p>
            <a:r>
              <a:rPr lang="en-US"/>
              <a:t>Network Configuration</a:t>
            </a:r>
          </a:p>
        </p:txBody>
      </p:sp>
    </p:spTree>
    <p:extLst>
      <p:ext uri="{BB962C8B-B14F-4D97-AF65-F5344CB8AC3E}">
        <p14:creationId xmlns:p14="http://schemas.microsoft.com/office/powerpoint/2010/main" val="330578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On-prem connected to Azure through public internet</a:t>
            </a:r>
          </a:p>
        </p:txBody>
      </p:sp>
      <p:sp>
        <p:nvSpPr>
          <p:cNvPr id="3" name="Rectangle 2">
            <a:extLst>
              <a:ext uri="{FF2B5EF4-FFF2-40B4-BE49-F238E27FC236}">
                <a16:creationId xmlns:a16="http://schemas.microsoft.com/office/drawing/2014/main" id="{CCDCB5CC-283B-48A5-BE86-70DC0C457A0E}"/>
              </a:ext>
            </a:extLst>
          </p:cNvPr>
          <p:cNvSpPr/>
          <p:nvPr/>
        </p:nvSpPr>
        <p:spPr>
          <a:xfrm>
            <a:off x="637524" y="1652169"/>
            <a:ext cx="3805696" cy="4629223"/>
          </a:xfrm>
          <a:prstGeom prst="rect">
            <a:avLst/>
          </a:prstGeom>
          <a:ln w="15875">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en-US" sz="1799">
              <a:solidFill>
                <a:srgbClr val="404040"/>
              </a:solidFill>
              <a:latin typeface="Segoe UI"/>
            </a:endParaRPr>
          </a:p>
        </p:txBody>
      </p:sp>
      <p:sp>
        <p:nvSpPr>
          <p:cNvPr id="4" name="Rectangle 3">
            <a:extLst>
              <a:ext uri="{FF2B5EF4-FFF2-40B4-BE49-F238E27FC236}">
                <a16:creationId xmlns:a16="http://schemas.microsoft.com/office/drawing/2014/main" id="{AF9FF34C-BED3-452B-806E-C609751A5C97}"/>
              </a:ext>
            </a:extLst>
          </p:cNvPr>
          <p:cNvSpPr/>
          <p:nvPr/>
        </p:nvSpPr>
        <p:spPr>
          <a:xfrm>
            <a:off x="5784656" y="1652170"/>
            <a:ext cx="5608534" cy="4629223"/>
          </a:xfrm>
          <a:prstGeom prst="rect">
            <a:avLst/>
          </a:prstGeom>
          <a:ln w="15875">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en-US" sz="1799">
              <a:solidFill>
                <a:srgbClr val="404040"/>
              </a:solidFill>
              <a:latin typeface="Segoe UI"/>
            </a:endParaRPr>
          </a:p>
        </p:txBody>
      </p:sp>
      <p:pic>
        <p:nvPicPr>
          <p:cNvPr id="5" name="Picture 4">
            <a:extLst>
              <a:ext uri="{FF2B5EF4-FFF2-40B4-BE49-F238E27FC236}">
                <a16:creationId xmlns:a16="http://schemas.microsoft.com/office/drawing/2014/main" id="{BBBC4421-0D64-42FC-B598-C41AAB2AACB6}"/>
              </a:ext>
            </a:extLst>
          </p:cNvPr>
          <p:cNvPicPr>
            <a:picLocks noChangeAspect="1"/>
          </p:cNvPicPr>
          <p:nvPr/>
        </p:nvPicPr>
        <p:blipFill>
          <a:blip r:embed="rId3">
            <a:duotone>
              <a:prstClr val="black"/>
              <a:schemeClr val="tx2">
                <a:tint val="45000"/>
                <a:satMod val="400000"/>
              </a:schemeClr>
            </a:duotone>
          </a:blip>
          <a:stretch>
            <a:fillRect/>
          </a:stretch>
        </p:blipFill>
        <p:spPr>
          <a:xfrm>
            <a:off x="399557" y="5933325"/>
            <a:ext cx="454112" cy="730610"/>
          </a:xfrm>
          <a:prstGeom prst="rect">
            <a:avLst/>
          </a:prstGeom>
        </p:spPr>
      </p:pic>
      <p:sp>
        <p:nvSpPr>
          <p:cNvPr id="7" name="Rectangle 6">
            <a:extLst>
              <a:ext uri="{FF2B5EF4-FFF2-40B4-BE49-F238E27FC236}">
                <a16:creationId xmlns:a16="http://schemas.microsoft.com/office/drawing/2014/main" id="{D8DABB59-369A-4311-BF05-EF093D3BE500}"/>
              </a:ext>
            </a:extLst>
          </p:cNvPr>
          <p:cNvSpPr/>
          <p:nvPr/>
        </p:nvSpPr>
        <p:spPr>
          <a:xfrm>
            <a:off x="1249068" y="2139733"/>
            <a:ext cx="2657581" cy="3678847"/>
          </a:xfrm>
          <a:prstGeom prst="rect">
            <a:avLst/>
          </a:prstGeom>
          <a:ln w="15875">
            <a:solidFill>
              <a:srgbClr val="0078D7"/>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914126"/>
            <a:endParaRPr lang="en-US" sz="1799">
              <a:solidFill>
                <a:srgbClr val="404040"/>
              </a:solidFill>
              <a:latin typeface="Segoe UI"/>
            </a:endParaRPr>
          </a:p>
        </p:txBody>
      </p:sp>
      <p:pic>
        <p:nvPicPr>
          <p:cNvPr id="8" name="Picture 7">
            <a:extLst>
              <a:ext uri="{FF2B5EF4-FFF2-40B4-BE49-F238E27FC236}">
                <a16:creationId xmlns:a16="http://schemas.microsoft.com/office/drawing/2014/main" id="{9E713316-58AF-4BE7-B24D-6A7CC86D4BFC}"/>
              </a:ext>
            </a:extLst>
          </p:cNvPr>
          <p:cNvPicPr>
            <a:picLocks noChangeAspect="1"/>
          </p:cNvPicPr>
          <p:nvPr/>
        </p:nvPicPr>
        <p:blipFill>
          <a:blip r:embed="rId4"/>
          <a:stretch>
            <a:fillRect/>
          </a:stretch>
        </p:blipFill>
        <p:spPr>
          <a:xfrm>
            <a:off x="1045885" y="5521279"/>
            <a:ext cx="486548" cy="397776"/>
          </a:xfrm>
          <a:prstGeom prst="rect">
            <a:avLst/>
          </a:prstGeom>
        </p:spPr>
      </p:pic>
      <p:pic>
        <p:nvPicPr>
          <p:cNvPr id="9" name="Picture 8">
            <a:extLst>
              <a:ext uri="{FF2B5EF4-FFF2-40B4-BE49-F238E27FC236}">
                <a16:creationId xmlns:a16="http://schemas.microsoft.com/office/drawing/2014/main" id="{C6BB113D-834F-4008-9FC1-48C998C94A0C}"/>
              </a:ext>
            </a:extLst>
          </p:cNvPr>
          <p:cNvPicPr>
            <a:picLocks noChangeAspect="1"/>
          </p:cNvPicPr>
          <p:nvPr/>
        </p:nvPicPr>
        <p:blipFill>
          <a:blip r:embed="rId5"/>
          <a:stretch>
            <a:fillRect/>
          </a:stretch>
        </p:blipFill>
        <p:spPr>
          <a:xfrm>
            <a:off x="1587599" y="4170499"/>
            <a:ext cx="503926" cy="652330"/>
          </a:xfrm>
          <a:prstGeom prst="rect">
            <a:avLst/>
          </a:prstGeom>
        </p:spPr>
      </p:pic>
      <p:pic>
        <p:nvPicPr>
          <p:cNvPr id="10" name="Picture 9">
            <a:extLst>
              <a:ext uri="{FF2B5EF4-FFF2-40B4-BE49-F238E27FC236}">
                <a16:creationId xmlns:a16="http://schemas.microsoft.com/office/drawing/2014/main" id="{D274ED72-ABF5-49A4-9D0D-1C67499F08F8}"/>
              </a:ext>
            </a:extLst>
          </p:cNvPr>
          <p:cNvPicPr>
            <a:picLocks noChangeAspect="1"/>
          </p:cNvPicPr>
          <p:nvPr/>
        </p:nvPicPr>
        <p:blipFill>
          <a:blip r:embed="rId5"/>
          <a:stretch>
            <a:fillRect/>
          </a:stretch>
        </p:blipFill>
        <p:spPr>
          <a:xfrm>
            <a:off x="1778202" y="4314399"/>
            <a:ext cx="503926" cy="652330"/>
          </a:xfrm>
          <a:prstGeom prst="rect">
            <a:avLst/>
          </a:prstGeom>
        </p:spPr>
      </p:pic>
      <p:sp>
        <p:nvSpPr>
          <p:cNvPr id="11" name="TextBox 10">
            <a:extLst>
              <a:ext uri="{FF2B5EF4-FFF2-40B4-BE49-F238E27FC236}">
                <a16:creationId xmlns:a16="http://schemas.microsoft.com/office/drawing/2014/main" id="{BF5A2C65-0B93-424A-9C45-41C78927BC3B}"/>
              </a:ext>
            </a:extLst>
          </p:cNvPr>
          <p:cNvSpPr txBox="1"/>
          <p:nvPr/>
        </p:nvSpPr>
        <p:spPr>
          <a:xfrm>
            <a:off x="934725" y="5851707"/>
            <a:ext cx="1287380" cy="430775"/>
          </a:xfrm>
          <a:prstGeom prst="rect">
            <a:avLst/>
          </a:prstGeom>
          <a:noFill/>
        </p:spPr>
        <p:txBody>
          <a:bodyPr wrap="square" rtlCol="0">
            <a:spAutoFit/>
          </a:bodyPr>
          <a:lstStyle/>
          <a:p>
            <a:pPr defTabSz="914126"/>
            <a:r>
              <a:rPr lang="en-US" sz="1100">
                <a:solidFill>
                  <a:srgbClr val="00188F"/>
                </a:solidFill>
                <a:latin typeface="Segoe UI"/>
              </a:rPr>
              <a:t>Corporate Firewall Boundary</a:t>
            </a:r>
          </a:p>
        </p:txBody>
      </p:sp>
      <p:sp>
        <p:nvSpPr>
          <p:cNvPr id="12" name="TextBox 11">
            <a:extLst>
              <a:ext uri="{FF2B5EF4-FFF2-40B4-BE49-F238E27FC236}">
                <a16:creationId xmlns:a16="http://schemas.microsoft.com/office/drawing/2014/main" id="{4F6283A5-69F6-49CD-B0F9-492AA413CCC1}"/>
              </a:ext>
            </a:extLst>
          </p:cNvPr>
          <p:cNvSpPr txBox="1"/>
          <p:nvPr/>
        </p:nvSpPr>
        <p:spPr>
          <a:xfrm>
            <a:off x="1802064" y="5164720"/>
            <a:ext cx="909509" cy="261542"/>
          </a:xfrm>
          <a:prstGeom prst="rect">
            <a:avLst/>
          </a:prstGeom>
          <a:noFill/>
        </p:spPr>
        <p:txBody>
          <a:bodyPr wrap="square" rtlCol="0">
            <a:spAutoFit/>
          </a:bodyPr>
          <a:lstStyle/>
          <a:p>
            <a:pPr defTabSz="914126"/>
            <a:r>
              <a:rPr lang="en-US" sz="1100">
                <a:solidFill>
                  <a:srgbClr val="00188F"/>
                </a:solidFill>
                <a:latin typeface="Segoe UI"/>
              </a:rPr>
              <a:t>Data stores</a:t>
            </a:r>
          </a:p>
        </p:txBody>
      </p:sp>
      <p:sp>
        <p:nvSpPr>
          <p:cNvPr id="14" name="TextBox 13">
            <a:extLst>
              <a:ext uri="{FF2B5EF4-FFF2-40B4-BE49-F238E27FC236}">
                <a16:creationId xmlns:a16="http://schemas.microsoft.com/office/drawing/2014/main" id="{04988D50-82E4-43E3-9A2F-9405FFA39737}"/>
              </a:ext>
            </a:extLst>
          </p:cNvPr>
          <p:cNvSpPr txBox="1"/>
          <p:nvPr/>
        </p:nvSpPr>
        <p:spPr>
          <a:xfrm>
            <a:off x="9435122" y="5093318"/>
            <a:ext cx="848742" cy="261610"/>
          </a:xfrm>
          <a:prstGeom prst="rect">
            <a:avLst/>
          </a:prstGeom>
          <a:noFill/>
        </p:spPr>
        <p:txBody>
          <a:bodyPr wrap="square" rtlCol="0">
            <a:spAutoFit/>
          </a:bodyPr>
          <a:lstStyle/>
          <a:p>
            <a:pPr defTabSz="914126"/>
            <a:r>
              <a:rPr lang="en-US" sz="1100">
                <a:solidFill>
                  <a:srgbClr val="00188F"/>
                </a:solidFill>
                <a:latin typeface="Segoe UI"/>
              </a:rPr>
              <a:t>HDInsight</a:t>
            </a:r>
          </a:p>
        </p:txBody>
      </p:sp>
      <p:pic>
        <p:nvPicPr>
          <p:cNvPr id="15" name="Picture 14">
            <a:extLst>
              <a:ext uri="{FF2B5EF4-FFF2-40B4-BE49-F238E27FC236}">
                <a16:creationId xmlns:a16="http://schemas.microsoft.com/office/drawing/2014/main" id="{9FC7513B-3E43-49D7-ADCD-78BC30F6B739}"/>
              </a:ext>
            </a:extLst>
          </p:cNvPr>
          <p:cNvPicPr>
            <a:picLocks noChangeAspect="1"/>
          </p:cNvPicPr>
          <p:nvPr/>
        </p:nvPicPr>
        <p:blipFill>
          <a:blip r:embed="rId6">
            <a:duotone>
              <a:prstClr val="black"/>
              <a:schemeClr val="tx2">
                <a:tint val="45000"/>
                <a:satMod val="400000"/>
              </a:schemeClr>
            </a:duotone>
          </a:blip>
          <a:stretch>
            <a:fillRect/>
          </a:stretch>
        </p:blipFill>
        <p:spPr>
          <a:xfrm>
            <a:off x="10988066" y="5917090"/>
            <a:ext cx="729823" cy="746845"/>
          </a:xfrm>
          <a:prstGeom prst="rect">
            <a:avLst/>
          </a:prstGeom>
        </p:spPr>
      </p:pic>
      <p:pic>
        <p:nvPicPr>
          <p:cNvPr id="18" name="Picture 17">
            <a:extLst>
              <a:ext uri="{FF2B5EF4-FFF2-40B4-BE49-F238E27FC236}">
                <a16:creationId xmlns:a16="http://schemas.microsoft.com/office/drawing/2014/main" id="{1537C348-0A31-4225-88E6-927E3AD165F7}"/>
              </a:ext>
            </a:extLst>
          </p:cNvPr>
          <p:cNvPicPr>
            <a:picLocks noChangeAspect="1"/>
          </p:cNvPicPr>
          <p:nvPr/>
        </p:nvPicPr>
        <p:blipFill>
          <a:blip r:embed="rId7"/>
          <a:stretch>
            <a:fillRect/>
          </a:stretch>
        </p:blipFill>
        <p:spPr>
          <a:xfrm>
            <a:off x="6673802" y="3052545"/>
            <a:ext cx="567139" cy="567750"/>
          </a:xfrm>
          <a:prstGeom prst="rect">
            <a:avLst/>
          </a:prstGeom>
        </p:spPr>
      </p:pic>
      <p:sp>
        <p:nvSpPr>
          <p:cNvPr id="19" name="TextBox 18">
            <a:extLst>
              <a:ext uri="{FF2B5EF4-FFF2-40B4-BE49-F238E27FC236}">
                <a16:creationId xmlns:a16="http://schemas.microsoft.com/office/drawing/2014/main" id="{6A595097-7AF1-4690-8DAB-1DC3787E8E23}"/>
              </a:ext>
            </a:extLst>
          </p:cNvPr>
          <p:cNvSpPr txBox="1"/>
          <p:nvPr/>
        </p:nvSpPr>
        <p:spPr>
          <a:xfrm>
            <a:off x="6520263" y="3653457"/>
            <a:ext cx="1160320" cy="261610"/>
          </a:xfrm>
          <a:prstGeom prst="rect">
            <a:avLst/>
          </a:prstGeom>
          <a:noFill/>
        </p:spPr>
        <p:txBody>
          <a:bodyPr wrap="square" rtlCol="0">
            <a:spAutoFit/>
          </a:bodyPr>
          <a:lstStyle/>
          <a:p>
            <a:pPr defTabSz="914126"/>
            <a:r>
              <a:rPr lang="en-US" sz="1100">
                <a:solidFill>
                  <a:srgbClr val="00188F"/>
                </a:solidFill>
                <a:latin typeface="Segoe UI"/>
              </a:rPr>
              <a:t>Data Factory</a:t>
            </a:r>
          </a:p>
        </p:txBody>
      </p:sp>
      <p:sp>
        <p:nvSpPr>
          <p:cNvPr id="20" name="TextBox 19">
            <a:extLst>
              <a:ext uri="{FF2B5EF4-FFF2-40B4-BE49-F238E27FC236}">
                <a16:creationId xmlns:a16="http://schemas.microsoft.com/office/drawing/2014/main" id="{E741FC6F-CF90-4201-A551-0B3DF2234581}"/>
              </a:ext>
            </a:extLst>
          </p:cNvPr>
          <p:cNvSpPr txBox="1"/>
          <p:nvPr/>
        </p:nvSpPr>
        <p:spPr>
          <a:xfrm>
            <a:off x="7382453" y="5111559"/>
            <a:ext cx="1105442" cy="261542"/>
          </a:xfrm>
          <a:prstGeom prst="rect">
            <a:avLst/>
          </a:prstGeom>
          <a:noFill/>
        </p:spPr>
        <p:txBody>
          <a:bodyPr wrap="square" rtlCol="0">
            <a:spAutoFit/>
          </a:bodyPr>
          <a:lstStyle/>
          <a:p>
            <a:pPr defTabSz="914126"/>
            <a:r>
              <a:rPr lang="en-US" sz="1100">
                <a:solidFill>
                  <a:srgbClr val="00188F"/>
                </a:solidFill>
                <a:latin typeface="Segoe UI"/>
              </a:rPr>
              <a:t>Azure SQL DB</a:t>
            </a:r>
          </a:p>
        </p:txBody>
      </p:sp>
      <p:sp>
        <p:nvSpPr>
          <p:cNvPr id="21" name="TextBox 20">
            <a:extLst>
              <a:ext uri="{FF2B5EF4-FFF2-40B4-BE49-F238E27FC236}">
                <a16:creationId xmlns:a16="http://schemas.microsoft.com/office/drawing/2014/main" id="{92C37DD4-B1BD-4445-9259-943EDCD2BF9D}"/>
              </a:ext>
            </a:extLst>
          </p:cNvPr>
          <p:cNvSpPr txBox="1"/>
          <p:nvPr/>
        </p:nvSpPr>
        <p:spPr>
          <a:xfrm>
            <a:off x="8360167" y="5102438"/>
            <a:ext cx="1105442" cy="261542"/>
          </a:xfrm>
          <a:prstGeom prst="rect">
            <a:avLst/>
          </a:prstGeom>
          <a:noFill/>
        </p:spPr>
        <p:txBody>
          <a:bodyPr wrap="square" rtlCol="0">
            <a:spAutoFit/>
          </a:bodyPr>
          <a:lstStyle/>
          <a:p>
            <a:pPr defTabSz="914126"/>
            <a:r>
              <a:rPr lang="en-US" sz="1100">
                <a:solidFill>
                  <a:srgbClr val="00188F"/>
                </a:solidFill>
                <a:latin typeface="Segoe UI"/>
              </a:rPr>
              <a:t>Azure SQL DW</a:t>
            </a:r>
          </a:p>
        </p:txBody>
      </p:sp>
      <p:sp>
        <p:nvSpPr>
          <p:cNvPr id="22" name="TextBox 21">
            <a:extLst>
              <a:ext uri="{FF2B5EF4-FFF2-40B4-BE49-F238E27FC236}">
                <a16:creationId xmlns:a16="http://schemas.microsoft.com/office/drawing/2014/main" id="{F2856E59-9FF8-4370-A9F1-0135BFCA32F4}"/>
              </a:ext>
            </a:extLst>
          </p:cNvPr>
          <p:cNvSpPr txBox="1"/>
          <p:nvPr/>
        </p:nvSpPr>
        <p:spPr>
          <a:xfrm>
            <a:off x="7529603" y="5373026"/>
            <a:ext cx="781468" cy="261542"/>
          </a:xfrm>
          <a:prstGeom prst="rect">
            <a:avLst/>
          </a:prstGeom>
          <a:noFill/>
        </p:spPr>
        <p:txBody>
          <a:bodyPr wrap="square" rtlCol="0">
            <a:spAutoFit/>
          </a:bodyPr>
          <a:lstStyle/>
          <a:p>
            <a:pPr defTabSz="914126"/>
            <a:r>
              <a:rPr lang="en-US" sz="1100">
                <a:solidFill>
                  <a:srgbClr val="FFFFFF"/>
                </a:solidFill>
                <a:latin typeface="Segoe UI"/>
              </a:rPr>
              <a:t>VNet ACL</a:t>
            </a:r>
          </a:p>
        </p:txBody>
      </p:sp>
      <p:sp>
        <p:nvSpPr>
          <p:cNvPr id="24" name="TextBox 23">
            <a:extLst>
              <a:ext uri="{FF2B5EF4-FFF2-40B4-BE49-F238E27FC236}">
                <a16:creationId xmlns:a16="http://schemas.microsoft.com/office/drawing/2014/main" id="{748BB573-AADC-4D65-AF2F-70D9FB5D0A31}"/>
              </a:ext>
            </a:extLst>
          </p:cNvPr>
          <p:cNvSpPr txBox="1"/>
          <p:nvPr/>
        </p:nvSpPr>
        <p:spPr>
          <a:xfrm>
            <a:off x="6375439" y="5111559"/>
            <a:ext cx="1105442" cy="261542"/>
          </a:xfrm>
          <a:prstGeom prst="rect">
            <a:avLst/>
          </a:prstGeom>
          <a:noFill/>
        </p:spPr>
        <p:txBody>
          <a:bodyPr wrap="square" rtlCol="0">
            <a:spAutoFit/>
          </a:bodyPr>
          <a:lstStyle/>
          <a:p>
            <a:pPr defTabSz="914126"/>
            <a:r>
              <a:rPr lang="en-US" sz="1100">
                <a:solidFill>
                  <a:srgbClr val="00188F"/>
                </a:solidFill>
                <a:latin typeface="Segoe UI"/>
              </a:rPr>
              <a:t>Azure Storage</a:t>
            </a:r>
          </a:p>
        </p:txBody>
      </p:sp>
      <p:pic>
        <p:nvPicPr>
          <p:cNvPr id="25" name="Picture 24">
            <a:extLst>
              <a:ext uri="{FF2B5EF4-FFF2-40B4-BE49-F238E27FC236}">
                <a16:creationId xmlns:a16="http://schemas.microsoft.com/office/drawing/2014/main" id="{084DBBE0-F7F8-4DF0-B876-F258D9F20706}"/>
              </a:ext>
            </a:extLst>
          </p:cNvPr>
          <p:cNvPicPr>
            <a:picLocks noChangeAspect="1"/>
          </p:cNvPicPr>
          <p:nvPr/>
        </p:nvPicPr>
        <p:blipFill>
          <a:blip r:embed="rId8"/>
          <a:stretch>
            <a:fillRect/>
          </a:stretch>
        </p:blipFill>
        <p:spPr>
          <a:xfrm>
            <a:off x="1520790" y="2780254"/>
            <a:ext cx="637808" cy="481673"/>
          </a:xfrm>
          <a:prstGeom prst="rect">
            <a:avLst/>
          </a:prstGeom>
        </p:spPr>
      </p:pic>
      <p:cxnSp>
        <p:nvCxnSpPr>
          <p:cNvPr id="26" name="Connector: Elbow 25">
            <a:extLst>
              <a:ext uri="{FF2B5EF4-FFF2-40B4-BE49-F238E27FC236}">
                <a16:creationId xmlns:a16="http://schemas.microsoft.com/office/drawing/2014/main" id="{028BF84C-1CE2-4348-B24C-AF86678657BE}"/>
              </a:ext>
            </a:extLst>
          </p:cNvPr>
          <p:cNvCxnSpPr>
            <a:cxnSpLocks/>
            <a:endCxn id="18" idx="1"/>
          </p:cNvCxnSpPr>
          <p:nvPr/>
        </p:nvCxnSpPr>
        <p:spPr>
          <a:xfrm flipV="1">
            <a:off x="3861593" y="3336420"/>
            <a:ext cx="2812209" cy="317891"/>
          </a:xfrm>
          <a:prstGeom prst="bentConnector3">
            <a:avLst>
              <a:gd name="adj1" fmla="val 50000"/>
            </a:avLst>
          </a:prstGeom>
          <a:ln w="15875">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CE07FC0-CEDF-4A01-B6A8-751F478032E5}"/>
              </a:ext>
            </a:extLst>
          </p:cNvPr>
          <p:cNvCxnSpPr>
            <a:cxnSpLocks/>
          </p:cNvCxnSpPr>
          <p:nvPr/>
        </p:nvCxnSpPr>
        <p:spPr>
          <a:xfrm>
            <a:off x="3861593" y="4170499"/>
            <a:ext cx="3095779" cy="331331"/>
          </a:xfrm>
          <a:prstGeom prst="bentConnector2">
            <a:avLst/>
          </a:prstGeom>
          <a:ln w="15875">
            <a:solidFill>
              <a:srgbClr val="0078D7"/>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2AB8CF4-D8F7-459C-B79A-5E42644694DD}"/>
              </a:ext>
            </a:extLst>
          </p:cNvPr>
          <p:cNvCxnSpPr>
            <a:cxnSpLocks/>
          </p:cNvCxnSpPr>
          <p:nvPr/>
        </p:nvCxnSpPr>
        <p:spPr>
          <a:xfrm>
            <a:off x="3875660" y="4179110"/>
            <a:ext cx="4060344" cy="277035"/>
          </a:xfrm>
          <a:prstGeom prst="bentConnector2">
            <a:avLst/>
          </a:prstGeom>
          <a:ln w="15875">
            <a:solidFill>
              <a:srgbClr val="0078D7"/>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7F6F454-5C60-4C92-A896-7C48EF8119DE}"/>
              </a:ext>
            </a:extLst>
          </p:cNvPr>
          <p:cNvCxnSpPr>
            <a:cxnSpLocks/>
          </p:cNvCxnSpPr>
          <p:nvPr/>
        </p:nvCxnSpPr>
        <p:spPr>
          <a:xfrm>
            <a:off x="3861593" y="4170499"/>
            <a:ext cx="4966904" cy="258266"/>
          </a:xfrm>
          <a:prstGeom prst="bentConnector2">
            <a:avLst/>
          </a:prstGeom>
          <a:ln w="15875">
            <a:solidFill>
              <a:srgbClr val="0078D7"/>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09B17FF-D5D8-4294-9267-4B38E6DBD050}"/>
              </a:ext>
            </a:extLst>
          </p:cNvPr>
          <p:cNvCxnSpPr>
            <a:cxnSpLocks/>
          </p:cNvCxnSpPr>
          <p:nvPr/>
        </p:nvCxnSpPr>
        <p:spPr>
          <a:xfrm>
            <a:off x="4947598" y="4179160"/>
            <a:ext cx="4942964" cy="278852"/>
          </a:xfrm>
          <a:prstGeom prst="bentConnector2">
            <a:avLst/>
          </a:prstGeom>
          <a:ln w="15875">
            <a:solidFill>
              <a:srgbClr val="0078D7"/>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CAD8FD8-8F62-4F6D-81FC-5C6C351F7C39}"/>
              </a:ext>
            </a:extLst>
          </p:cNvPr>
          <p:cNvSpPr txBox="1"/>
          <p:nvPr/>
        </p:nvSpPr>
        <p:spPr>
          <a:xfrm>
            <a:off x="10270838" y="5093318"/>
            <a:ext cx="848742" cy="261610"/>
          </a:xfrm>
          <a:prstGeom prst="rect">
            <a:avLst/>
          </a:prstGeom>
          <a:noFill/>
        </p:spPr>
        <p:txBody>
          <a:bodyPr wrap="square" rtlCol="0">
            <a:spAutoFit/>
          </a:bodyPr>
          <a:lstStyle/>
          <a:p>
            <a:pPr defTabSz="914126"/>
            <a:r>
              <a:rPr lang="en-US" sz="1100">
                <a:solidFill>
                  <a:srgbClr val="00188F"/>
                </a:solidFill>
                <a:latin typeface="Segoe UI"/>
              </a:rPr>
              <a:t>Databricks</a:t>
            </a:r>
          </a:p>
        </p:txBody>
      </p:sp>
      <p:cxnSp>
        <p:nvCxnSpPr>
          <p:cNvPr id="36" name="Connector: Elbow 35">
            <a:extLst>
              <a:ext uri="{FF2B5EF4-FFF2-40B4-BE49-F238E27FC236}">
                <a16:creationId xmlns:a16="http://schemas.microsoft.com/office/drawing/2014/main" id="{66773EF6-739A-4E6A-B8E2-346636A7FF75}"/>
              </a:ext>
            </a:extLst>
          </p:cNvPr>
          <p:cNvCxnSpPr>
            <a:cxnSpLocks/>
          </p:cNvCxnSpPr>
          <p:nvPr/>
        </p:nvCxnSpPr>
        <p:spPr>
          <a:xfrm>
            <a:off x="3861593" y="4170499"/>
            <a:ext cx="6833616" cy="264061"/>
          </a:xfrm>
          <a:prstGeom prst="bentConnector2">
            <a:avLst/>
          </a:prstGeom>
          <a:ln w="15875">
            <a:solidFill>
              <a:srgbClr val="0078D7"/>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A35FEDE-1FB0-41EF-B765-1A8FDDA84E82}"/>
              </a:ext>
            </a:extLst>
          </p:cNvPr>
          <p:cNvSpPr/>
          <p:nvPr/>
        </p:nvSpPr>
        <p:spPr>
          <a:xfrm>
            <a:off x="526224" y="1015519"/>
            <a:ext cx="730885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Self-hosted IR deployed on premises</a:t>
            </a:r>
            <a:endParaRPr kumimoji="0" lang="en-US" sz="1600" b="1" i="0" u="none" strike="noStrike" kern="1200" cap="none" spc="0" normalizeH="0" baseline="0" noProof="0">
              <a:ln>
                <a:noFill/>
              </a:ln>
              <a:solidFill>
                <a:srgbClr val="505050"/>
              </a:solidFill>
              <a:effectLst/>
              <a:uLnTx/>
              <a:uFillTx/>
              <a:latin typeface="Segoe UI Semibold" panose="020B0502040204020203" pitchFamily="34" charset="0"/>
              <a:ea typeface="+mn-ea"/>
              <a:cs typeface="Segoe UI Semibold" panose="020B0502040204020203" pitchFamily="34" charset="0"/>
            </a:endParaRPr>
          </a:p>
        </p:txBody>
      </p:sp>
      <p:pic>
        <p:nvPicPr>
          <p:cNvPr id="39" name="Graphic 38">
            <a:extLst>
              <a:ext uri="{FF2B5EF4-FFF2-40B4-BE49-F238E27FC236}">
                <a16:creationId xmlns:a16="http://schemas.microsoft.com/office/drawing/2014/main" id="{22B1F90F-2212-4BBE-B71C-EF4A7AF8BF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2313" y="4490017"/>
            <a:ext cx="476250" cy="476250"/>
          </a:xfrm>
          <a:prstGeom prst="rect">
            <a:avLst/>
          </a:prstGeom>
        </p:spPr>
      </p:pic>
      <p:pic>
        <p:nvPicPr>
          <p:cNvPr id="42" name="Graphic 41">
            <a:extLst>
              <a:ext uri="{FF2B5EF4-FFF2-40B4-BE49-F238E27FC236}">
                <a16:creationId xmlns:a16="http://schemas.microsoft.com/office/drawing/2014/main" id="{BD801253-AD77-4CB7-B560-DC034676D9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88112" y="4498519"/>
            <a:ext cx="476250" cy="476250"/>
          </a:xfrm>
          <a:prstGeom prst="rect">
            <a:avLst/>
          </a:prstGeom>
        </p:spPr>
      </p:pic>
      <p:pic>
        <p:nvPicPr>
          <p:cNvPr id="46" name="Graphic 45">
            <a:extLst>
              <a:ext uri="{FF2B5EF4-FFF2-40B4-BE49-F238E27FC236}">
                <a16:creationId xmlns:a16="http://schemas.microsoft.com/office/drawing/2014/main" id="{4B9ADCB8-2AE3-486D-9ED9-D4EDE5681EF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21054" y="4486719"/>
            <a:ext cx="479548" cy="479548"/>
          </a:xfrm>
          <a:prstGeom prst="rect">
            <a:avLst/>
          </a:prstGeom>
        </p:spPr>
      </p:pic>
      <p:pic>
        <p:nvPicPr>
          <p:cNvPr id="47" name="Graphic 46">
            <a:extLst>
              <a:ext uri="{FF2B5EF4-FFF2-40B4-BE49-F238E27FC236}">
                <a16:creationId xmlns:a16="http://schemas.microsoft.com/office/drawing/2014/main" id="{325B7E9D-1101-44F1-A828-9578AF632A7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52437" y="4494117"/>
            <a:ext cx="476250" cy="476250"/>
          </a:xfrm>
          <a:prstGeom prst="rect">
            <a:avLst/>
          </a:prstGeom>
        </p:spPr>
      </p:pic>
      <p:pic>
        <p:nvPicPr>
          <p:cNvPr id="49" name="Graphic 48">
            <a:extLst>
              <a:ext uri="{FF2B5EF4-FFF2-40B4-BE49-F238E27FC236}">
                <a16:creationId xmlns:a16="http://schemas.microsoft.com/office/drawing/2014/main" id="{3F79DBC3-2318-4DE5-99E6-724945CA48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23666" y="4506149"/>
            <a:ext cx="482057" cy="503016"/>
          </a:xfrm>
          <a:prstGeom prst="rect">
            <a:avLst/>
          </a:prstGeom>
        </p:spPr>
      </p:pic>
      <p:sp>
        <p:nvSpPr>
          <p:cNvPr id="56" name="TextBox 55">
            <a:extLst>
              <a:ext uri="{FF2B5EF4-FFF2-40B4-BE49-F238E27FC236}">
                <a16:creationId xmlns:a16="http://schemas.microsoft.com/office/drawing/2014/main" id="{7E87F63F-E05C-4D12-998E-C3FCC9D5D541}"/>
              </a:ext>
            </a:extLst>
          </p:cNvPr>
          <p:cNvSpPr txBox="1"/>
          <p:nvPr/>
        </p:nvSpPr>
        <p:spPr>
          <a:xfrm>
            <a:off x="2682126" y="4395224"/>
            <a:ext cx="1287380" cy="430887"/>
          </a:xfrm>
          <a:prstGeom prst="rect">
            <a:avLst/>
          </a:prstGeom>
          <a:noFill/>
        </p:spPr>
        <p:txBody>
          <a:bodyPr wrap="square"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Self-hosted IR</a:t>
            </a:r>
          </a:p>
          <a:p>
            <a:pPr marL="0" marR="0" lvl="0" indent="0" algn="ctr" defTabSz="914126" eaLnBrk="1" fontAlgn="auto" latinLnBrk="0" hangingPunct="1">
              <a:lnSpc>
                <a:spcPct val="100000"/>
              </a:lnSpc>
              <a:spcBef>
                <a:spcPts val="0"/>
              </a:spcBef>
              <a:spcAft>
                <a:spcPts val="0"/>
              </a:spcAft>
              <a:buClrTx/>
              <a:buSzTx/>
              <a:buFontTx/>
              <a:buNone/>
              <a:tabLst/>
              <a:defRPr/>
            </a:pPr>
            <a:r>
              <a:rPr lang="en-US" sz="1100" kern="0">
                <a:solidFill>
                  <a:srgbClr val="00188F"/>
                </a:solidFill>
              </a:rPr>
              <a:t>on premises</a:t>
            </a:r>
            <a:endParaRPr kumimoji="0" lang="en-US" sz="1100" b="0" i="0" u="none" strike="noStrike" kern="0" cap="none" spc="0" normalizeH="0" baseline="0" noProof="0">
              <a:ln>
                <a:noFill/>
              </a:ln>
              <a:solidFill>
                <a:srgbClr val="00188F"/>
              </a:solidFill>
              <a:effectLst/>
              <a:uLnTx/>
              <a:uFillTx/>
            </a:endParaRPr>
          </a:p>
        </p:txBody>
      </p:sp>
      <p:sp>
        <p:nvSpPr>
          <p:cNvPr id="57" name="Rectangle 56">
            <a:extLst>
              <a:ext uri="{FF2B5EF4-FFF2-40B4-BE49-F238E27FC236}">
                <a16:creationId xmlns:a16="http://schemas.microsoft.com/office/drawing/2014/main" id="{105AF85B-E060-4F94-9F37-7B59CBCDA9E2}"/>
              </a:ext>
            </a:extLst>
          </p:cNvPr>
          <p:cNvSpPr/>
          <p:nvPr/>
        </p:nvSpPr>
        <p:spPr>
          <a:xfrm>
            <a:off x="2664494" y="3353882"/>
            <a:ext cx="1157092" cy="1065514"/>
          </a:xfrm>
          <a:prstGeom prst="rect">
            <a:avLst/>
          </a:prstGeom>
          <a:noFill/>
          <a:ln w="15875" cap="flat" cmpd="sng" algn="ctr">
            <a:solidFill>
              <a:srgbClr val="4472C4"/>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pic>
        <p:nvPicPr>
          <p:cNvPr id="58" name="Graphic 57">
            <a:extLst>
              <a:ext uri="{FF2B5EF4-FFF2-40B4-BE49-F238E27FC236}">
                <a16:creationId xmlns:a16="http://schemas.microsoft.com/office/drawing/2014/main" id="{78E3707A-2C4F-4186-AA7B-03540CC62D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711491" y="3399771"/>
            <a:ext cx="476250" cy="476250"/>
          </a:xfrm>
          <a:prstGeom prst="rect">
            <a:avLst/>
          </a:prstGeom>
        </p:spPr>
      </p:pic>
      <p:pic>
        <p:nvPicPr>
          <p:cNvPr id="59" name="Graphic 58">
            <a:extLst>
              <a:ext uri="{FF2B5EF4-FFF2-40B4-BE49-F238E27FC236}">
                <a16:creationId xmlns:a16="http://schemas.microsoft.com/office/drawing/2014/main" id="{F9C65C08-2A16-49E4-9F36-85F8176DE1E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71660" y="3399771"/>
            <a:ext cx="476250" cy="476250"/>
          </a:xfrm>
          <a:prstGeom prst="rect">
            <a:avLst/>
          </a:prstGeom>
        </p:spPr>
      </p:pic>
      <p:pic>
        <p:nvPicPr>
          <p:cNvPr id="60" name="Graphic 59">
            <a:extLst>
              <a:ext uri="{FF2B5EF4-FFF2-40B4-BE49-F238E27FC236}">
                <a16:creationId xmlns:a16="http://schemas.microsoft.com/office/drawing/2014/main" id="{78C9776D-2FE4-4C31-9C8B-39DD9433961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711491" y="3915378"/>
            <a:ext cx="476250" cy="476250"/>
          </a:xfrm>
          <a:prstGeom prst="rect">
            <a:avLst/>
          </a:prstGeom>
        </p:spPr>
      </p:pic>
      <p:pic>
        <p:nvPicPr>
          <p:cNvPr id="61" name="Graphic 60">
            <a:extLst>
              <a:ext uri="{FF2B5EF4-FFF2-40B4-BE49-F238E27FC236}">
                <a16:creationId xmlns:a16="http://schemas.microsoft.com/office/drawing/2014/main" id="{67201095-992D-4C7C-A890-F42E745AA42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71660" y="3915378"/>
            <a:ext cx="476250" cy="476250"/>
          </a:xfrm>
          <a:prstGeom prst="rect">
            <a:avLst/>
          </a:prstGeom>
        </p:spPr>
      </p:pic>
      <p:cxnSp>
        <p:nvCxnSpPr>
          <p:cNvPr id="67" name="Straight Arrow Connector 66">
            <a:extLst>
              <a:ext uri="{FF2B5EF4-FFF2-40B4-BE49-F238E27FC236}">
                <a16:creationId xmlns:a16="http://schemas.microsoft.com/office/drawing/2014/main" id="{FAE574F5-F04A-4524-9ECE-63D2DB9E514F}"/>
              </a:ext>
            </a:extLst>
          </p:cNvPr>
          <p:cNvCxnSpPr>
            <a:cxnSpLocks/>
            <a:stCxn id="25" idx="3"/>
            <a:endCxn id="57" idx="1"/>
          </p:cNvCxnSpPr>
          <p:nvPr/>
        </p:nvCxnSpPr>
        <p:spPr>
          <a:xfrm>
            <a:off x="2158598" y="3021091"/>
            <a:ext cx="505896" cy="865548"/>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Arrow Connector 69">
            <a:extLst>
              <a:ext uri="{FF2B5EF4-FFF2-40B4-BE49-F238E27FC236}">
                <a16:creationId xmlns:a16="http://schemas.microsoft.com/office/drawing/2014/main" id="{1D4351DD-5D6A-487E-8B31-2985E893A4A8}"/>
              </a:ext>
            </a:extLst>
          </p:cNvPr>
          <p:cNvCxnSpPr>
            <a:cxnSpLocks/>
          </p:cNvCxnSpPr>
          <p:nvPr/>
        </p:nvCxnSpPr>
        <p:spPr>
          <a:xfrm flipV="1">
            <a:off x="2282128" y="3915378"/>
            <a:ext cx="382366" cy="717583"/>
          </a:xfrm>
          <a:prstGeom prst="straightConnector1">
            <a:avLst/>
          </a:prstGeom>
          <a:noFill/>
          <a:ln w="19050" cap="sq">
            <a:solidFill>
              <a:schemeClr val="accent1"/>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806757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07831"/>
          </a:xfrm>
        </p:spPr>
        <p:txBody>
          <a:bodyPr/>
          <a:lstStyle/>
          <a:p>
            <a:r>
              <a:rPr lang="en-US" sz="3300"/>
              <a:t>On-prem connected to Azure </a:t>
            </a:r>
            <a:r>
              <a:rPr lang="en-US" sz="3300" err="1"/>
              <a:t>VNet</a:t>
            </a:r>
            <a:r>
              <a:rPr lang="en-US" sz="3300"/>
              <a:t> through Express Route</a:t>
            </a:r>
          </a:p>
        </p:txBody>
      </p:sp>
      <p:sp>
        <p:nvSpPr>
          <p:cNvPr id="38" name="Rectangle 37">
            <a:extLst>
              <a:ext uri="{FF2B5EF4-FFF2-40B4-BE49-F238E27FC236}">
                <a16:creationId xmlns:a16="http://schemas.microsoft.com/office/drawing/2014/main" id="{8A35FEDE-1FB0-41EF-B765-1A8FDDA84E82}"/>
              </a:ext>
            </a:extLst>
          </p:cNvPr>
          <p:cNvSpPr/>
          <p:nvPr/>
        </p:nvSpPr>
        <p:spPr>
          <a:xfrm>
            <a:off x="526224" y="1015519"/>
            <a:ext cx="730885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Self-hosted IR deployed on Azure VM</a:t>
            </a:r>
            <a:endParaRPr kumimoji="0" lang="en-US" sz="1600" b="1" i="0" u="none" strike="noStrike" kern="1200" cap="none" spc="0" normalizeH="0" baseline="0" noProof="0">
              <a:ln>
                <a:noFill/>
              </a:ln>
              <a:solidFill>
                <a:srgbClr val="505050"/>
              </a:solidFill>
              <a:effectLst/>
              <a:uLnTx/>
              <a:uFillTx/>
              <a:latin typeface="Segoe UI Semibold" panose="020B0502040204020203" pitchFamily="34" charset="0"/>
              <a:ea typeface="+mn-ea"/>
              <a:cs typeface="Segoe UI Semibold" panose="020B0502040204020203" pitchFamily="34" charset="0"/>
            </a:endParaRPr>
          </a:p>
        </p:txBody>
      </p:sp>
      <p:sp>
        <p:nvSpPr>
          <p:cNvPr id="84" name="Rectangle 83">
            <a:extLst>
              <a:ext uri="{FF2B5EF4-FFF2-40B4-BE49-F238E27FC236}">
                <a16:creationId xmlns:a16="http://schemas.microsoft.com/office/drawing/2014/main" id="{904C601C-E855-4366-A945-C32B0C3E606C}"/>
              </a:ext>
            </a:extLst>
          </p:cNvPr>
          <p:cNvSpPr/>
          <p:nvPr/>
        </p:nvSpPr>
        <p:spPr>
          <a:xfrm>
            <a:off x="637524" y="1652169"/>
            <a:ext cx="3805696" cy="4629223"/>
          </a:xfrm>
          <a:prstGeom prst="rect">
            <a:avLst/>
          </a:prstGeom>
          <a:ln w="15875">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en-US" sz="1799">
              <a:solidFill>
                <a:srgbClr val="404040"/>
              </a:solidFill>
              <a:latin typeface="Segoe UI"/>
            </a:endParaRPr>
          </a:p>
        </p:txBody>
      </p:sp>
      <p:sp>
        <p:nvSpPr>
          <p:cNvPr id="85" name="Rectangle 84">
            <a:extLst>
              <a:ext uri="{FF2B5EF4-FFF2-40B4-BE49-F238E27FC236}">
                <a16:creationId xmlns:a16="http://schemas.microsoft.com/office/drawing/2014/main" id="{1BE58D0A-01A9-4BB4-AC3E-9DEE010FF7D9}"/>
              </a:ext>
            </a:extLst>
          </p:cNvPr>
          <p:cNvSpPr/>
          <p:nvPr/>
        </p:nvSpPr>
        <p:spPr>
          <a:xfrm>
            <a:off x="5679564" y="1652170"/>
            <a:ext cx="5713627" cy="4629223"/>
          </a:xfrm>
          <a:prstGeom prst="rect">
            <a:avLst/>
          </a:prstGeom>
          <a:ln w="15875">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en-US" sz="1799">
              <a:solidFill>
                <a:srgbClr val="404040"/>
              </a:solidFill>
              <a:latin typeface="Segoe UI"/>
            </a:endParaRPr>
          </a:p>
        </p:txBody>
      </p:sp>
      <p:pic>
        <p:nvPicPr>
          <p:cNvPr id="86" name="Picture 85">
            <a:extLst>
              <a:ext uri="{FF2B5EF4-FFF2-40B4-BE49-F238E27FC236}">
                <a16:creationId xmlns:a16="http://schemas.microsoft.com/office/drawing/2014/main" id="{4E5AE563-973B-4DD6-B55D-443DFF96D2A2}"/>
              </a:ext>
            </a:extLst>
          </p:cNvPr>
          <p:cNvPicPr>
            <a:picLocks noChangeAspect="1"/>
          </p:cNvPicPr>
          <p:nvPr/>
        </p:nvPicPr>
        <p:blipFill>
          <a:blip r:embed="rId3">
            <a:duotone>
              <a:prstClr val="black"/>
              <a:srgbClr val="00188F">
                <a:tint val="45000"/>
                <a:satMod val="400000"/>
              </a:srgbClr>
            </a:duotone>
          </a:blip>
          <a:stretch>
            <a:fillRect/>
          </a:stretch>
        </p:blipFill>
        <p:spPr>
          <a:xfrm>
            <a:off x="399557" y="5933325"/>
            <a:ext cx="454112" cy="730610"/>
          </a:xfrm>
          <a:prstGeom prst="rect">
            <a:avLst/>
          </a:prstGeom>
        </p:spPr>
      </p:pic>
      <p:sp>
        <p:nvSpPr>
          <p:cNvPr id="87" name="Rectangle 86">
            <a:extLst>
              <a:ext uri="{FF2B5EF4-FFF2-40B4-BE49-F238E27FC236}">
                <a16:creationId xmlns:a16="http://schemas.microsoft.com/office/drawing/2014/main" id="{2EED46C4-7B7F-4CEC-AEA4-26FF53E1FC2C}"/>
              </a:ext>
            </a:extLst>
          </p:cNvPr>
          <p:cNvSpPr/>
          <p:nvPr/>
        </p:nvSpPr>
        <p:spPr>
          <a:xfrm>
            <a:off x="1249068" y="2139733"/>
            <a:ext cx="2657581" cy="3678847"/>
          </a:xfrm>
          <a:prstGeom prst="rect">
            <a:avLst/>
          </a:prstGeom>
          <a:ln w="15875">
            <a:solidFill>
              <a:srgbClr val="0078D7"/>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914126"/>
            <a:endParaRPr lang="en-US" sz="1799">
              <a:solidFill>
                <a:srgbClr val="404040"/>
              </a:solidFill>
              <a:latin typeface="Segoe UI"/>
            </a:endParaRPr>
          </a:p>
        </p:txBody>
      </p:sp>
      <p:pic>
        <p:nvPicPr>
          <p:cNvPr id="88" name="Picture 87">
            <a:extLst>
              <a:ext uri="{FF2B5EF4-FFF2-40B4-BE49-F238E27FC236}">
                <a16:creationId xmlns:a16="http://schemas.microsoft.com/office/drawing/2014/main" id="{F06E25EC-2F7E-40D2-8E3B-48BFCACC7453}"/>
              </a:ext>
            </a:extLst>
          </p:cNvPr>
          <p:cNvPicPr>
            <a:picLocks noChangeAspect="1"/>
          </p:cNvPicPr>
          <p:nvPr/>
        </p:nvPicPr>
        <p:blipFill>
          <a:blip r:embed="rId4"/>
          <a:stretch>
            <a:fillRect/>
          </a:stretch>
        </p:blipFill>
        <p:spPr>
          <a:xfrm>
            <a:off x="1045885" y="5521279"/>
            <a:ext cx="486548" cy="397776"/>
          </a:xfrm>
          <a:prstGeom prst="rect">
            <a:avLst/>
          </a:prstGeom>
        </p:spPr>
      </p:pic>
      <p:pic>
        <p:nvPicPr>
          <p:cNvPr id="89" name="Picture 88">
            <a:extLst>
              <a:ext uri="{FF2B5EF4-FFF2-40B4-BE49-F238E27FC236}">
                <a16:creationId xmlns:a16="http://schemas.microsoft.com/office/drawing/2014/main" id="{50302D37-C507-4207-AF5C-1ADDF5841C7D}"/>
              </a:ext>
            </a:extLst>
          </p:cNvPr>
          <p:cNvPicPr>
            <a:picLocks noChangeAspect="1"/>
          </p:cNvPicPr>
          <p:nvPr/>
        </p:nvPicPr>
        <p:blipFill>
          <a:blip r:embed="rId5"/>
          <a:stretch>
            <a:fillRect/>
          </a:stretch>
        </p:blipFill>
        <p:spPr>
          <a:xfrm>
            <a:off x="2120033" y="4026384"/>
            <a:ext cx="503926" cy="652330"/>
          </a:xfrm>
          <a:prstGeom prst="rect">
            <a:avLst/>
          </a:prstGeom>
        </p:spPr>
      </p:pic>
      <p:pic>
        <p:nvPicPr>
          <p:cNvPr id="90" name="Picture 89">
            <a:extLst>
              <a:ext uri="{FF2B5EF4-FFF2-40B4-BE49-F238E27FC236}">
                <a16:creationId xmlns:a16="http://schemas.microsoft.com/office/drawing/2014/main" id="{3DBB3077-6C28-4525-9BBC-07CA834C6A81}"/>
              </a:ext>
            </a:extLst>
          </p:cNvPr>
          <p:cNvPicPr>
            <a:picLocks noChangeAspect="1"/>
          </p:cNvPicPr>
          <p:nvPr/>
        </p:nvPicPr>
        <p:blipFill>
          <a:blip r:embed="rId5"/>
          <a:stretch>
            <a:fillRect/>
          </a:stretch>
        </p:blipFill>
        <p:spPr>
          <a:xfrm>
            <a:off x="2310636" y="4170285"/>
            <a:ext cx="503926" cy="652330"/>
          </a:xfrm>
          <a:prstGeom prst="rect">
            <a:avLst/>
          </a:prstGeom>
        </p:spPr>
      </p:pic>
      <p:sp>
        <p:nvSpPr>
          <p:cNvPr id="91" name="TextBox 90">
            <a:extLst>
              <a:ext uri="{FF2B5EF4-FFF2-40B4-BE49-F238E27FC236}">
                <a16:creationId xmlns:a16="http://schemas.microsoft.com/office/drawing/2014/main" id="{BAFDB5B1-DC5F-4DA3-B81E-637E6CC8B4D5}"/>
              </a:ext>
            </a:extLst>
          </p:cNvPr>
          <p:cNvSpPr txBox="1"/>
          <p:nvPr/>
        </p:nvSpPr>
        <p:spPr>
          <a:xfrm>
            <a:off x="934725" y="5851707"/>
            <a:ext cx="1287380" cy="430775"/>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Corporate Firewall Boundary</a:t>
            </a:r>
          </a:p>
        </p:txBody>
      </p:sp>
      <p:sp>
        <p:nvSpPr>
          <p:cNvPr id="92" name="Rectangle 91">
            <a:extLst>
              <a:ext uri="{FF2B5EF4-FFF2-40B4-BE49-F238E27FC236}">
                <a16:creationId xmlns:a16="http://schemas.microsoft.com/office/drawing/2014/main" id="{F69D13C5-C5D3-409A-97E1-7A445F1FB8D2}"/>
              </a:ext>
            </a:extLst>
          </p:cNvPr>
          <p:cNvSpPr/>
          <p:nvPr/>
        </p:nvSpPr>
        <p:spPr>
          <a:xfrm>
            <a:off x="6212119" y="3742016"/>
            <a:ext cx="4779259" cy="2076564"/>
          </a:xfrm>
          <a:prstGeom prst="rect">
            <a:avLst/>
          </a:prstGeom>
          <a:ln w="15875">
            <a:solidFill>
              <a:srgbClr val="0078D7"/>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914126"/>
            <a:endParaRPr lang="en-US" sz="1799">
              <a:solidFill>
                <a:srgbClr val="404040"/>
              </a:solidFill>
              <a:latin typeface="Segoe UI"/>
            </a:endParaRPr>
          </a:p>
        </p:txBody>
      </p:sp>
      <p:sp>
        <p:nvSpPr>
          <p:cNvPr id="98" name="TextBox 97">
            <a:extLst>
              <a:ext uri="{FF2B5EF4-FFF2-40B4-BE49-F238E27FC236}">
                <a16:creationId xmlns:a16="http://schemas.microsoft.com/office/drawing/2014/main" id="{9349D1BC-90E1-4E14-9B87-481D1CA4603A}"/>
              </a:ext>
            </a:extLst>
          </p:cNvPr>
          <p:cNvSpPr txBox="1"/>
          <p:nvPr/>
        </p:nvSpPr>
        <p:spPr>
          <a:xfrm>
            <a:off x="2107845" y="4968470"/>
            <a:ext cx="909509" cy="261542"/>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Data stores</a:t>
            </a:r>
          </a:p>
        </p:txBody>
      </p:sp>
      <p:sp>
        <p:nvSpPr>
          <p:cNvPr id="101" name="TextBox 100">
            <a:extLst>
              <a:ext uri="{FF2B5EF4-FFF2-40B4-BE49-F238E27FC236}">
                <a16:creationId xmlns:a16="http://schemas.microsoft.com/office/drawing/2014/main" id="{341EA272-1858-4164-A9E9-9B638F1250CD}"/>
              </a:ext>
            </a:extLst>
          </p:cNvPr>
          <p:cNvSpPr txBox="1"/>
          <p:nvPr/>
        </p:nvSpPr>
        <p:spPr>
          <a:xfrm>
            <a:off x="9083081" y="5485022"/>
            <a:ext cx="1287380" cy="261542"/>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HDInsight</a:t>
            </a:r>
          </a:p>
        </p:txBody>
      </p:sp>
      <p:pic>
        <p:nvPicPr>
          <p:cNvPr id="102" name="Picture 101">
            <a:extLst>
              <a:ext uri="{FF2B5EF4-FFF2-40B4-BE49-F238E27FC236}">
                <a16:creationId xmlns:a16="http://schemas.microsoft.com/office/drawing/2014/main" id="{5C2B6563-1D07-4EF8-9699-06642A584B4C}"/>
              </a:ext>
            </a:extLst>
          </p:cNvPr>
          <p:cNvPicPr>
            <a:picLocks noChangeAspect="1"/>
          </p:cNvPicPr>
          <p:nvPr/>
        </p:nvPicPr>
        <p:blipFill>
          <a:blip r:embed="rId6">
            <a:duotone>
              <a:prstClr val="black"/>
              <a:srgbClr val="00188F">
                <a:tint val="45000"/>
                <a:satMod val="400000"/>
              </a:srgbClr>
            </a:duotone>
          </a:blip>
          <a:stretch>
            <a:fillRect/>
          </a:stretch>
        </p:blipFill>
        <p:spPr>
          <a:xfrm>
            <a:off x="10988066" y="5917090"/>
            <a:ext cx="729823" cy="746845"/>
          </a:xfrm>
          <a:prstGeom prst="rect">
            <a:avLst/>
          </a:prstGeom>
        </p:spPr>
      </p:pic>
      <p:sp>
        <p:nvSpPr>
          <p:cNvPr id="103" name="Rectangle 102">
            <a:extLst>
              <a:ext uri="{FF2B5EF4-FFF2-40B4-BE49-F238E27FC236}">
                <a16:creationId xmlns:a16="http://schemas.microsoft.com/office/drawing/2014/main" id="{BA65E901-18DC-4AEA-BEFB-FEFF844CA03E}"/>
              </a:ext>
            </a:extLst>
          </p:cNvPr>
          <p:cNvSpPr/>
          <p:nvPr/>
        </p:nvSpPr>
        <p:spPr>
          <a:xfrm>
            <a:off x="8002674" y="1909560"/>
            <a:ext cx="2988702" cy="1092762"/>
          </a:xfrm>
          <a:prstGeom prst="rect">
            <a:avLst/>
          </a:prstGeom>
          <a:ln w="15875">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defTabSz="914126"/>
            <a:endParaRPr lang="en-US" sz="1799">
              <a:solidFill>
                <a:srgbClr val="404040"/>
              </a:solidFill>
              <a:latin typeface="Segoe UI"/>
            </a:endParaRPr>
          </a:p>
        </p:txBody>
      </p:sp>
      <p:pic>
        <p:nvPicPr>
          <p:cNvPr id="106" name="Picture 105">
            <a:extLst>
              <a:ext uri="{FF2B5EF4-FFF2-40B4-BE49-F238E27FC236}">
                <a16:creationId xmlns:a16="http://schemas.microsoft.com/office/drawing/2014/main" id="{FE0224A9-E702-44CB-A4D3-A18E579EDE36}"/>
              </a:ext>
            </a:extLst>
          </p:cNvPr>
          <p:cNvPicPr>
            <a:picLocks noChangeAspect="1"/>
          </p:cNvPicPr>
          <p:nvPr/>
        </p:nvPicPr>
        <p:blipFill>
          <a:blip r:embed="rId7"/>
          <a:stretch>
            <a:fillRect/>
          </a:stretch>
        </p:blipFill>
        <p:spPr>
          <a:xfrm>
            <a:off x="6485010" y="2139733"/>
            <a:ext cx="567139" cy="567750"/>
          </a:xfrm>
          <a:prstGeom prst="rect">
            <a:avLst/>
          </a:prstGeom>
        </p:spPr>
      </p:pic>
      <p:sp>
        <p:nvSpPr>
          <p:cNvPr id="107" name="TextBox 106">
            <a:extLst>
              <a:ext uri="{FF2B5EF4-FFF2-40B4-BE49-F238E27FC236}">
                <a16:creationId xmlns:a16="http://schemas.microsoft.com/office/drawing/2014/main" id="{B937E948-D7EE-4084-A51B-FF2E57796579}"/>
              </a:ext>
            </a:extLst>
          </p:cNvPr>
          <p:cNvSpPr txBox="1"/>
          <p:nvPr/>
        </p:nvSpPr>
        <p:spPr>
          <a:xfrm>
            <a:off x="6439444" y="2758309"/>
            <a:ext cx="938119" cy="430775"/>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Data Factory</a:t>
            </a:r>
          </a:p>
        </p:txBody>
      </p:sp>
      <p:sp>
        <p:nvSpPr>
          <p:cNvPr id="108" name="TextBox 107">
            <a:extLst>
              <a:ext uri="{FF2B5EF4-FFF2-40B4-BE49-F238E27FC236}">
                <a16:creationId xmlns:a16="http://schemas.microsoft.com/office/drawing/2014/main" id="{A62C4185-9CAD-411D-A3D3-A6E3FB53C695}"/>
              </a:ext>
            </a:extLst>
          </p:cNvPr>
          <p:cNvSpPr txBox="1"/>
          <p:nvPr/>
        </p:nvSpPr>
        <p:spPr>
          <a:xfrm>
            <a:off x="8959141" y="2740781"/>
            <a:ext cx="1105442" cy="261542"/>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Azure SQL DB</a:t>
            </a:r>
          </a:p>
        </p:txBody>
      </p:sp>
      <p:sp>
        <p:nvSpPr>
          <p:cNvPr id="109" name="TextBox 108">
            <a:extLst>
              <a:ext uri="{FF2B5EF4-FFF2-40B4-BE49-F238E27FC236}">
                <a16:creationId xmlns:a16="http://schemas.microsoft.com/office/drawing/2014/main" id="{CF2C05A6-1EAF-4555-B142-15D5641F82C6}"/>
              </a:ext>
            </a:extLst>
          </p:cNvPr>
          <p:cNvSpPr txBox="1"/>
          <p:nvPr/>
        </p:nvSpPr>
        <p:spPr>
          <a:xfrm>
            <a:off x="9936856" y="2731661"/>
            <a:ext cx="1105442" cy="261542"/>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Azure SQL DW</a:t>
            </a:r>
          </a:p>
        </p:txBody>
      </p:sp>
      <p:sp>
        <p:nvSpPr>
          <p:cNvPr id="110" name="Rectangle 109">
            <a:extLst>
              <a:ext uri="{FF2B5EF4-FFF2-40B4-BE49-F238E27FC236}">
                <a16:creationId xmlns:a16="http://schemas.microsoft.com/office/drawing/2014/main" id="{EF1EDDF5-A609-4339-8469-B8C376994277}"/>
              </a:ext>
            </a:extLst>
          </p:cNvPr>
          <p:cNvSpPr/>
          <p:nvPr/>
        </p:nvSpPr>
        <p:spPr>
          <a:xfrm>
            <a:off x="7997222" y="3015866"/>
            <a:ext cx="2994154" cy="306793"/>
          </a:xfrm>
          <a:prstGeom prst="rect">
            <a:avLst/>
          </a:prstGeom>
          <a:solidFill>
            <a:srgbClr val="FF8C00">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41FD9FA8-21F8-4EE9-A2C9-0B5CE9F792CA}"/>
              </a:ext>
            </a:extLst>
          </p:cNvPr>
          <p:cNvSpPr txBox="1"/>
          <p:nvPr/>
        </p:nvSpPr>
        <p:spPr>
          <a:xfrm>
            <a:off x="9106291" y="3002248"/>
            <a:ext cx="781468" cy="261542"/>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VNet ACL</a:t>
            </a:r>
          </a:p>
        </p:txBody>
      </p:sp>
      <p:sp>
        <p:nvSpPr>
          <p:cNvPr id="113" name="TextBox 112">
            <a:extLst>
              <a:ext uri="{FF2B5EF4-FFF2-40B4-BE49-F238E27FC236}">
                <a16:creationId xmlns:a16="http://schemas.microsoft.com/office/drawing/2014/main" id="{4BF3226C-2F53-4AC6-B963-FC129B6DB33F}"/>
              </a:ext>
            </a:extLst>
          </p:cNvPr>
          <p:cNvSpPr txBox="1"/>
          <p:nvPr/>
        </p:nvSpPr>
        <p:spPr>
          <a:xfrm>
            <a:off x="8008023" y="2727239"/>
            <a:ext cx="1105442" cy="261542"/>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Azure Storage</a:t>
            </a:r>
          </a:p>
        </p:txBody>
      </p:sp>
      <p:sp>
        <p:nvSpPr>
          <p:cNvPr id="114" name="Arrow: Down 113">
            <a:extLst>
              <a:ext uri="{FF2B5EF4-FFF2-40B4-BE49-F238E27FC236}">
                <a16:creationId xmlns:a16="http://schemas.microsoft.com/office/drawing/2014/main" id="{8B3FBE5B-B920-4C66-9C91-D2AAB72AFD8A}"/>
              </a:ext>
            </a:extLst>
          </p:cNvPr>
          <p:cNvSpPr/>
          <p:nvPr/>
        </p:nvSpPr>
        <p:spPr>
          <a:xfrm>
            <a:off x="8916086" y="3275391"/>
            <a:ext cx="1111453" cy="780249"/>
          </a:xfrm>
          <a:prstGeom prst="downArrow">
            <a:avLst>
              <a:gd name="adj1" fmla="val 54069"/>
              <a:gd name="adj2" fmla="val 44354"/>
            </a:avLst>
          </a:prstGeom>
          <a:solidFill>
            <a:srgbClr val="FF8C00">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pic>
        <p:nvPicPr>
          <p:cNvPr id="115" name="Picture 114">
            <a:extLst>
              <a:ext uri="{FF2B5EF4-FFF2-40B4-BE49-F238E27FC236}">
                <a16:creationId xmlns:a16="http://schemas.microsoft.com/office/drawing/2014/main" id="{5D406ABB-AF2F-4AFE-B5D0-696A93FAEE99}"/>
              </a:ext>
            </a:extLst>
          </p:cNvPr>
          <p:cNvPicPr>
            <a:picLocks noChangeAspect="1"/>
          </p:cNvPicPr>
          <p:nvPr/>
        </p:nvPicPr>
        <p:blipFill>
          <a:blip r:embed="rId8"/>
          <a:stretch>
            <a:fillRect/>
          </a:stretch>
        </p:blipFill>
        <p:spPr>
          <a:xfrm>
            <a:off x="2176754" y="3093095"/>
            <a:ext cx="637808" cy="481673"/>
          </a:xfrm>
          <a:prstGeom prst="rect">
            <a:avLst/>
          </a:prstGeom>
        </p:spPr>
      </p:pic>
      <p:cxnSp>
        <p:nvCxnSpPr>
          <p:cNvPr id="116" name="Connector: Elbow 115">
            <a:extLst>
              <a:ext uri="{FF2B5EF4-FFF2-40B4-BE49-F238E27FC236}">
                <a16:creationId xmlns:a16="http://schemas.microsoft.com/office/drawing/2014/main" id="{CEF7D1EE-1BAC-4081-8A15-B101E97A7808}"/>
              </a:ext>
            </a:extLst>
          </p:cNvPr>
          <p:cNvCxnSpPr>
            <a:cxnSpLocks/>
            <a:endCxn id="114" idx="2"/>
          </p:cNvCxnSpPr>
          <p:nvPr/>
        </p:nvCxnSpPr>
        <p:spPr>
          <a:xfrm flipV="1">
            <a:off x="8959141" y="4055640"/>
            <a:ext cx="512672" cy="220269"/>
          </a:xfrm>
          <a:prstGeom prst="bentConnector2">
            <a:avLst/>
          </a:prstGeom>
          <a:noFill/>
          <a:ln w="15875" cap="flat" cmpd="sng" algn="ctr">
            <a:solidFill>
              <a:srgbClr val="4472C4"/>
            </a:solidFill>
            <a:prstDash val="solid"/>
            <a:miter lim="800000"/>
            <a:headEnd type="triangle"/>
            <a:tailEnd type="triangle"/>
          </a:ln>
          <a:effectLst/>
        </p:spPr>
      </p:cxnSp>
      <p:pic>
        <p:nvPicPr>
          <p:cNvPr id="117" name="Picture 116">
            <a:extLst>
              <a:ext uri="{FF2B5EF4-FFF2-40B4-BE49-F238E27FC236}">
                <a16:creationId xmlns:a16="http://schemas.microsoft.com/office/drawing/2014/main" id="{7355CF07-3103-477A-A26C-A52093092408}"/>
              </a:ext>
            </a:extLst>
          </p:cNvPr>
          <p:cNvPicPr>
            <a:picLocks noChangeAspect="1"/>
          </p:cNvPicPr>
          <p:nvPr/>
        </p:nvPicPr>
        <p:blipFill>
          <a:blip r:embed="rId9"/>
          <a:stretch>
            <a:fillRect/>
          </a:stretch>
        </p:blipFill>
        <p:spPr>
          <a:xfrm>
            <a:off x="5978819" y="4619907"/>
            <a:ext cx="405457" cy="405894"/>
          </a:xfrm>
          <a:prstGeom prst="rect">
            <a:avLst/>
          </a:prstGeom>
        </p:spPr>
      </p:pic>
      <p:cxnSp>
        <p:nvCxnSpPr>
          <p:cNvPr id="118" name="Connector: Elbow 117">
            <a:extLst>
              <a:ext uri="{FF2B5EF4-FFF2-40B4-BE49-F238E27FC236}">
                <a16:creationId xmlns:a16="http://schemas.microsoft.com/office/drawing/2014/main" id="{7C55C68F-421C-4444-A3D4-CC1440E2643A}"/>
              </a:ext>
            </a:extLst>
          </p:cNvPr>
          <p:cNvCxnSpPr>
            <a:cxnSpLocks/>
            <a:endCxn id="57" idx="1"/>
          </p:cNvCxnSpPr>
          <p:nvPr/>
        </p:nvCxnSpPr>
        <p:spPr>
          <a:xfrm rot="16200000" flipH="1">
            <a:off x="6606923" y="3348720"/>
            <a:ext cx="1347905" cy="1028631"/>
          </a:xfrm>
          <a:prstGeom prst="bentConnector2">
            <a:avLst/>
          </a:prstGeom>
          <a:noFill/>
          <a:ln w="15875" cap="flat" cmpd="sng" algn="ctr">
            <a:solidFill>
              <a:srgbClr val="4472C4"/>
            </a:solidFill>
            <a:prstDash val="solid"/>
            <a:miter lim="800000"/>
            <a:headEnd type="triangle"/>
            <a:tailEnd type="triangle"/>
          </a:ln>
          <a:effectLst/>
        </p:spPr>
      </p:cxnSp>
      <p:cxnSp>
        <p:nvCxnSpPr>
          <p:cNvPr id="120" name="Connector: Elbow 119">
            <a:extLst>
              <a:ext uri="{FF2B5EF4-FFF2-40B4-BE49-F238E27FC236}">
                <a16:creationId xmlns:a16="http://schemas.microsoft.com/office/drawing/2014/main" id="{399455D8-58FF-4291-B294-67ECF2D2B53E}"/>
              </a:ext>
            </a:extLst>
          </p:cNvPr>
          <p:cNvCxnSpPr>
            <a:cxnSpLocks/>
          </p:cNvCxnSpPr>
          <p:nvPr/>
        </p:nvCxnSpPr>
        <p:spPr>
          <a:xfrm>
            <a:off x="8959141" y="4504961"/>
            <a:ext cx="490325" cy="353212"/>
          </a:xfrm>
          <a:prstGeom prst="bentConnector3">
            <a:avLst>
              <a:gd name="adj1" fmla="val 101506"/>
            </a:avLst>
          </a:prstGeom>
          <a:noFill/>
          <a:ln w="15875" cap="flat" cmpd="sng" algn="ctr">
            <a:solidFill>
              <a:srgbClr val="4472C4"/>
            </a:solidFill>
            <a:prstDash val="solid"/>
            <a:miter lim="800000"/>
            <a:headEnd type="triangle"/>
            <a:tailEnd type="triangle"/>
          </a:ln>
          <a:effectLst/>
        </p:spPr>
      </p:cxnSp>
      <p:pic>
        <p:nvPicPr>
          <p:cNvPr id="121" name="Picture 120">
            <a:extLst>
              <a:ext uri="{FF2B5EF4-FFF2-40B4-BE49-F238E27FC236}">
                <a16:creationId xmlns:a16="http://schemas.microsoft.com/office/drawing/2014/main" id="{72481872-3F0A-4567-9AF3-27BD80701AC9}"/>
              </a:ext>
            </a:extLst>
          </p:cNvPr>
          <p:cNvPicPr>
            <a:picLocks noChangeAspect="1"/>
          </p:cNvPicPr>
          <p:nvPr/>
        </p:nvPicPr>
        <p:blipFill>
          <a:blip r:embed="rId9"/>
          <a:stretch>
            <a:fillRect/>
          </a:stretch>
        </p:blipFill>
        <p:spPr>
          <a:xfrm>
            <a:off x="3744357" y="4619907"/>
            <a:ext cx="405457" cy="405894"/>
          </a:xfrm>
          <a:prstGeom prst="rect">
            <a:avLst/>
          </a:prstGeom>
        </p:spPr>
      </p:pic>
      <p:cxnSp>
        <p:nvCxnSpPr>
          <p:cNvPr id="122" name="Straight Arrow Connector 121">
            <a:extLst>
              <a:ext uri="{FF2B5EF4-FFF2-40B4-BE49-F238E27FC236}">
                <a16:creationId xmlns:a16="http://schemas.microsoft.com/office/drawing/2014/main" id="{A37C79A9-BAC3-405F-90C7-8C9C80B9774B}"/>
              </a:ext>
            </a:extLst>
          </p:cNvPr>
          <p:cNvCxnSpPr>
            <a:stCxn id="121" idx="3"/>
            <a:endCxn id="117" idx="1"/>
          </p:cNvCxnSpPr>
          <p:nvPr/>
        </p:nvCxnSpPr>
        <p:spPr>
          <a:xfrm>
            <a:off x="4149814" y="4822854"/>
            <a:ext cx="1829005" cy="0"/>
          </a:xfrm>
          <a:prstGeom prst="straightConnector1">
            <a:avLst/>
          </a:prstGeom>
          <a:noFill/>
          <a:ln w="15875" cap="flat" cmpd="sng" algn="ctr">
            <a:solidFill>
              <a:srgbClr val="4472C4"/>
            </a:solidFill>
            <a:prstDash val="solid"/>
            <a:miter lim="800000"/>
            <a:headEnd type="triangle"/>
            <a:tailEnd type="triangle"/>
          </a:ln>
          <a:effectLst/>
        </p:spPr>
      </p:cxnSp>
      <p:sp>
        <p:nvSpPr>
          <p:cNvPr id="123" name="TextBox 122">
            <a:extLst>
              <a:ext uri="{FF2B5EF4-FFF2-40B4-BE49-F238E27FC236}">
                <a16:creationId xmlns:a16="http://schemas.microsoft.com/office/drawing/2014/main" id="{B6C658B9-C277-4055-9907-31F10C45F8F7}"/>
              </a:ext>
            </a:extLst>
          </p:cNvPr>
          <p:cNvSpPr txBox="1"/>
          <p:nvPr/>
        </p:nvSpPr>
        <p:spPr>
          <a:xfrm>
            <a:off x="4506456" y="4827618"/>
            <a:ext cx="1287380" cy="430887"/>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Express Route</a:t>
            </a:r>
          </a:p>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(private peering)</a:t>
            </a:r>
          </a:p>
        </p:txBody>
      </p:sp>
      <p:sp>
        <p:nvSpPr>
          <p:cNvPr id="124" name="TextBox 123">
            <a:extLst>
              <a:ext uri="{FF2B5EF4-FFF2-40B4-BE49-F238E27FC236}">
                <a16:creationId xmlns:a16="http://schemas.microsoft.com/office/drawing/2014/main" id="{9868F64A-F8EA-4496-96C6-49F02632D583}"/>
              </a:ext>
            </a:extLst>
          </p:cNvPr>
          <p:cNvSpPr txBox="1"/>
          <p:nvPr/>
        </p:nvSpPr>
        <p:spPr>
          <a:xfrm>
            <a:off x="9047046" y="3298664"/>
            <a:ext cx="849533" cy="600164"/>
          </a:xfrm>
          <a:prstGeom prst="rect">
            <a:avLst/>
          </a:prstGeom>
          <a:noFill/>
        </p:spPr>
        <p:txBody>
          <a:bodyPr wrap="square"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srgbClr val="FFFFFF"/>
                </a:solidFill>
                <a:effectLst/>
                <a:uLnTx/>
                <a:uFillTx/>
              </a:rPr>
              <a:t>VNet</a:t>
            </a:r>
            <a:r>
              <a:rPr kumimoji="0" lang="en-US" sz="1100" b="0" i="0" u="none" strike="noStrike" kern="0" cap="none" spc="0" normalizeH="0" baseline="0" noProof="0">
                <a:ln>
                  <a:noFill/>
                </a:ln>
                <a:solidFill>
                  <a:srgbClr val="FFFFFF"/>
                </a:solidFill>
                <a:effectLst/>
                <a:uLnTx/>
                <a:uFillTx/>
              </a:rPr>
              <a:t> service endpoints</a:t>
            </a:r>
          </a:p>
        </p:txBody>
      </p:sp>
      <p:cxnSp>
        <p:nvCxnSpPr>
          <p:cNvPr id="127" name="Connector: Elbow 126">
            <a:extLst>
              <a:ext uri="{FF2B5EF4-FFF2-40B4-BE49-F238E27FC236}">
                <a16:creationId xmlns:a16="http://schemas.microsoft.com/office/drawing/2014/main" id="{06CD3CC9-DA5D-4C61-BEFF-1D43556F1546}"/>
              </a:ext>
            </a:extLst>
          </p:cNvPr>
          <p:cNvCxnSpPr>
            <a:cxnSpLocks/>
          </p:cNvCxnSpPr>
          <p:nvPr/>
        </p:nvCxnSpPr>
        <p:spPr>
          <a:xfrm>
            <a:off x="8959141" y="4504961"/>
            <a:ext cx="1368774" cy="341544"/>
          </a:xfrm>
          <a:prstGeom prst="bentConnector3">
            <a:avLst>
              <a:gd name="adj1" fmla="val 100262"/>
            </a:avLst>
          </a:prstGeom>
          <a:noFill/>
          <a:ln w="15875" cap="flat" cmpd="sng" algn="ctr">
            <a:solidFill>
              <a:srgbClr val="4472C4"/>
            </a:solidFill>
            <a:prstDash val="solid"/>
            <a:miter lim="800000"/>
            <a:headEnd type="triangle"/>
            <a:tailEnd type="triangle"/>
          </a:ln>
          <a:effectLst/>
        </p:spPr>
      </p:cxnSp>
      <p:sp>
        <p:nvSpPr>
          <p:cNvPr id="128" name="TextBox 127">
            <a:extLst>
              <a:ext uri="{FF2B5EF4-FFF2-40B4-BE49-F238E27FC236}">
                <a16:creationId xmlns:a16="http://schemas.microsoft.com/office/drawing/2014/main" id="{506E1C3E-5375-480C-A362-313724ACF706}"/>
              </a:ext>
            </a:extLst>
          </p:cNvPr>
          <p:cNvSpPr txBox="1"/>
          <p:nvPr/>
        </p:nvSpPr>
        <p:spPr>
          <a:xfrm>
            <a:off x="9946090" y="5477259"/>
            <a:ext cx="848742" cy="261610"/>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Databricks</a:t>
            </a:r>
          </a:p>
        </p:txBody>
      </p:sp>
      <p:pic>
        <p:nvPicPr>
          <p:cNvPr id="49" name="Graphic 48">
            <a:extLst>
              <a:ext uri="{FF2B5EF4-FFF2-40B4-BE49-F238E27FC236}">
                <a16:creationId xmlns:a16="http://schemas.microsoft.com/office/drawing/2014/main" id="{D71C058C-D5A2-4D1B-98EB-C4A5796BB9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40929" y="2139733"/>
            <a:ext cx="476250" cy="476250"/>
          </a:xfrm>
          <a:prstGeom prst="rect">
            <a:avLst/>
          </a:prstGeom>
        </p:spPr>
      </p:pic>
      <p:pic>
        <p:nvPicPr>
          <p:cNvPr id="50" name="Graphic 49">
            <a:extLst>
              <a:ext uri="{FF2B5EF4-FFF2-40B4-BE49-F238E27FC236}">
                <a16:creationId xmlns:a16="http://schemas.microsoft.com/office/drawing/2014/main" id="{13BA5E96-6258-4A3B-B0E6-DA05F4F9BE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19049" y="2146987"/>
            <a:ext cx="476250" cy="476250"/>
          </a:xfrm>
          <a:prstGeom prst="rect">
            <a:avLst/>
          </a:prstGeom>
        </p:spPr>
      </p:pic>
      <p:pic>
        <p:nvPicPr>
          <p:cNvPr id="51" name="Graphic 50">
            <a:extLst>
              <a:ext uri="{FF2B5EF4-FFF2-40B4-BE49-F238E27FC236}">
                <a16:creationId xmlns:a16="http://schemas.microsoft.com/office/drawing/2014/main" id="{28440A63-C94C-4844-ABFD-D9855A1231B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49803" y="2179121"/>
            <a:ext cx="479548" cy="479548"/>
          </a:xfrm>
          <a:prstGeom prst="rect">
            <a:avLst/>
          </a:prstGeom>
        </p:spPr>
      </p:pic>
      <p:pic>
        <p:nvPicPr>
          <p:cNvPr id="52" name="Graphic 51">
            <a:extLst>
              <a:ext uri="{FF2B5EF4-FFF2-40B4-BE49-F238E27FC236}">
                <a16:creationId xmlns:a16="http://schemas.microsoft.com/office/drawing/2014/main" id="{187108B1-F312-4434-B164-B3E5E0173E7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239656" y="4885363"/>
            <a:ext cx="476250" cy="476250"/>
          </a:xfrm>
          <a:prstGeom prst="rect">
            <a:avLst/>
          </a:prstGeom>
        </p:spPr>
      </p:pic>
      <p:pic>
        <p:nvPicPr>
          <p:cNvPr id="53" name="Graphic 52">
            <a:extLst>
              <a:ext uri="{FF2B5EF4-FFF2-40B4-BE49-F238E27FC236}">
                <a16:creationId xmlns:a16="http://schemas.microsoft.com/office/drawing/2014/main" id="{1D23B12B-23A2-45B6-A90A-DC9D64428A6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110672" y="4914507"/>
            <a:ext cx="482057" cy="503016"/>
          </a:xfrm>
          <a:prstGeom prst="rect">
            <a:avLst/>
          </a:prstGeom>
        </p:spPr>
      </p:pic>
      <p:pic>
        <p:nvPicPr>
          <p:cNvPr id="54" name="Graphic 53">
            <a:extLst>
              <a:ext uri="{FF2B5EF4-FFF2-40B4-BE49-F238E27FC236}">
                <a16:creationId xmlns:a16="http://schemas.microsoft.com/office/drawing/2014/main" id="{F9D9694A-CFEC-42E1-8B8B-D16BFBB288B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082144" y="5508439"/>
            <a:ext cx="476250" cy="476250"/>
          </a:xfrm>
          <a:prstGeom prst="rect">
            <a:avLst/>
          </a:prstGeom>
        </p:spPr>
      </p:pic>
      <p:sp>
        <p:nvSpPr>
          <p:cNvPr id="55" name="TextBox 54">
            <a:extLst>
              <a:ext uri="{FF2B5EF4-FFF2-40B4-BE49-F238E27FC236}">
                <a16:creationId xmlns:a16="http://schemas.microsoft.com/office/drawing/2014/main" id="{763A112D-BE81-4D9D-B010-25272EBDE3AB}"/>
              </a:ext>
            </a:extLst>
          </p:cNvPr>
          <p:cNvSpPr txBox="1"/>
          <p:nvPr/>
        </p:nvSpPr>
        <p:spPr>
          <a:xfrm>
            <a:off x="5852429" y="5861932"/>
            <a:ext cx="1005225" cy="430887"/>
          </a:xfrm>
          <a:prstGeom prst="rect">
            <a:avLst/>
          </a:prstGeom>
          <a:noFill/>
        </p:spPr>
        <p:txBody>
          <a:bodyPr wrap="square"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Azure Virtual Network</a:t>
            </a:r>
          </a:p>
        </p:txBody>
      </p:sp>
      <p:sp>
        <p:nvSpPr>
          <p:cNvPr id="56" name="TextBox 55">
            <a:extLst>
              <a:ext uri="{FF2B5EF4-FFF2-40B4-BE49-F238E27FC236}">
                <a16:creationId xmlns:a16="http://schemas.microsoft.com/office/drawing/2014/main" id="{B654DBD9-3193-46F7-8E8A-86F39B864AAA}"/>
              </a:ext>
            </a:extLst>
          </p:cNvPr>
          <p:cNvSpPr txBox="1"/>
          <p:nvPr/>
        </p:nvSpPr>
        <p:spPr>
          <a:xfrm>
            <a:off x="7812823" y="5045574"/>
            <a:ext cx="1287380" cy="430887"/>
          </a:xfrm>
          <a:prstGeom prst="rect">
            <a:avLst/>
          </a:prstGeom>
          <a:noFill/>
        </p:spPr>
        <p:txBody>
          <a:bodyPr wrap="square"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Self-hosted IR on Azure VM</a:t>
            </a:r>
          </a:p>
        </p:txBody>
      </p:sp>
      <p:sp>
        <p:nvSpPr>
          <p:cNvPr id="57" name="Rectangle 56">
            <a:extLst>
              <a:ext uri="{FF2B5EF4-FFF2-40B4-BE49-F238E27FC236}">
                <a16:creationId xmlns:a16="http://schemas.microsoft.com/office/drawing/2014/main" id="{7D426DB3-0381-4DFE-A35F-8415DC8B1BA4}"/>
              </a:ext>
            </a:extLst>
          </p:cNvPr>
          <p:cNvSpPr/>
          <p:nvPr/>
        </p:nvSpPr>
        <p:spPr>
          <a:xfrm>
            <a:off x="7795191" y="4004232"/>
            <a:ext cx="1157092" cy="1065514"/>
          </a:xfrm>
          <a:prstGeom prst="rect">
            <a:avLst/>
          </a:prstGeom>
          <a:noFill/>
          <a:ln w="15875" cap="flat" cmpd="sng" algn="ctr">
            <a:solidFill>
              <a:srgbClr val="4472C4"/>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pic>
        <p:nvPicPr>
          <p:cNvPr id="58" name="Graphic 57">
            <a:extLst>
              <a:ext uri="{FF2B5EF4-FFF2-40B4-BE49-F238E27FC236}">
                <a16:creationId xmlns:a16="http://schemas.microsoft.com/office/drawing/2014/main" id="{BE15912B-6DCA-4904-B707-1594A26D216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42188" y="4050121"/>
            <a:ext cx="476250" cy="476250"/>
          </a:xfrm>
          <a:prstGeom prst="rect">
            <a:avLst/>
          </a:prstGeom>
        </p:spPr>
      </p:pic>
      <p:pic>
        <p:nvPicPr>
          <p:cNvPr id="59" name="Graphic 58">
            <a:extLst>
              <a:ext uri="{FF2B5EF4-FFF2-40B4-BE49-F238E27FC236}">
                <a16:creationId xmlns:a16="http://schemas.microsoft.com/office/drawing/2014/main" id="{9CA5C81F-79B7-4A32-BDD0-593E64EDF73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402357" y="4050121"/>
            <a:ext cx="476250" cy="476250"/>
          </a:xfrm>
          <a:prstGeom prst="rect">
            <a:avLst/>
          </a:prstGeom>
        </p:spPr>
      </p:pic>
      <p:pic>
        <p:nvPicPr>
          <p:cNvPr id="60" name="Graphic 59">
            <a:extLst>
              <a:ext uri="{FF2B5EF4-FFF2-40B4-BE49-F238E27FC236}">
                <a16:creationId xmlns:a16="http://schemas.microsoft.com/office/drawing/2014/main" id="{8E61E463-BCB5-4714-94A8-8303D322BC2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42188" y="4565728"/>
            <a:ext cx="476250" cy="476250"/>
          </a:xfrm>
          <a:prstGeom prst="rect">
            <a:avLst/>
          </a:prstGeom>
        </p:spPr>
      </p:pic>
      <p:pic>
        <p:nvPicPr>
          <p:cNvPr id="61" name="Graphic 60">
            <a:extLst>
              <a:ext uri="{FF2B5EF4-FFF2-40B4-BE49-F238E27FC236}">
                <a16:creationId xmlns:a16="http://schemas.microsoft.com/office/drawing/2014/main" id="{16AE58C6-6FE7-49EB-A7B8-C045826A607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402357" y="4565728"/>
            <a:ext cx="476250" cy="476250"/>
          </a:xfrm>
          <a:prstGeom prst="rect">
            <a:avLst/>
          </a:prstGeom>
        </p:spPr>
      </p:pic>
    </p:spTree>
    <p:extLst>
      <p:ext uri="{BB962C8B-B14F-4D97-AF65-F5344CB8AC3E}">
        <p14:creationId xmlns:p14="http://schemas.microsoft.com/office/powerpoint/2010/main" val="24343679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07831"/>
          </a:xfrm>
        </p:spPr>
        <p:txBody>
          <a:bodyPr/>
          <a:lstStyle/>
          <a:p>
            <a:r>
              <a:rPr lang="en-US" sz="3300"/>
              <a:t>Cloud-to-cloud private peering</a:t>
            </a:r>
          </a:p>
        </p:txBody>
      </p:sp>
      <p:sp>
        <p:nvSpPr>
          <p:cNvPr id="38" name="Rectangle 37">
            <a:extLst>
              <a:ext uri="{FF2B5EF4-FFF2-40B4-BE49-F238E27FC236}">
                <a16:creationId xmlns:a16="http://schemas.microsoft.com/office/drawing/2014/main" id="{8A35FEDE-1FB0-41EF-B765-1A8FDDA84E82}"/>
              </a:ext>
            </a:extLst>
          </p:cNvPr>
          <p:cNvSpPr/>
          <p:nvPr/>
        </p:nvSpPr>
        <p:spPr>
          <a:xfrm>
            <a:off x="526224" y="1015519"/>
            <a:ext cx="730885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Self-hosted IR deployed on Azure VM</a:t>
            </a:r>
            <a:endParaRPr kumimoji="0" lang="en-US" sz="1600" b="1" i="0" u="none" strike="noStrike" kern="1200" cap="none" spc="0" normalizeH="0" baseline="0" noProof="0">
              <a:ln>
                <a:noFill/>
              </a:ln>
              <a:solidFill>
                <a:srgbClr val="505050"/>
              </a:solidFill>
              <a:effectLst/>
              <a:uLnTx/>
              <a:uFillTx/>
              <a:latin typeface="Segoe UI Semibold" panose="020B0502040204020203" pitchFamily="34" charset="0"/>
              <a:ea typeface="+mn-ea"/>
              <a:cs typeface="Segoe UI Semibold" panose="020B0502040204020203" pitchFamily="34" charset="0"/>
            </a:endParaRPr>
          </a:p>
        </p:txBody>
      </p:sp>
      <p:sp>
        <p:nvSpPr>
          <p:cNvPr id="49" name="Rectangle 48">
            <a:extLst>
              <a:ext uri="{FF2B5EF4-FFF2-40B4-BE49-F238E27FC236}">
                <a16:creationId xmlns:a16="http://schemas.microsoft.com/office/drawing/2014/main" id="{1B424F33-637B-4BD4-8C25-37D21EDD819D}"/>
              </a:ext>
            </a:extLst>
          </p:cNvPr>
          <p:cNvSpPr/>
          <p:nvPr/>
        </p:nvSpPr>
        <p:spPr>
          <a:xfrm>
            <a:off x="696921" y="2114618"/>
            <a:ext cx="3805696" cy="3827560"/>
          </a:xfrm>
          <a:prstGeom prst="rect">
            <a:avLst/>
          </a:prstGeom>
          <a:solidFill>
            <a:sysClr val="window" lastClr="FFFFFF"/>
          </a:solidFill>
          <a:ln w="15875" cap="flat" cmpd="sng" algn="ctr">
            <a:solidFill>
              <a:srgbClr val="4472C4"/>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33566EE8-28EE-444D-A616-C5E90E496EE8}"/>
              </a:ext>
            </a:extLst>
          </p:cNvPr>
          <p:cNvSpPr/>
          <p:nvPr/>
        </p:nvSpPr>
        <p:spPr>
          <a:xfrm>
            <a:off x="6800052" y="2114619"/>
            <a:ext cx="4593139" cy="3827560"/>
          </a:xfrm>
          <a:prstGeom prst="rect">
            <a:avLst/>
          </a:prstGeom>
          <a:solidFill>
            <a:sysClr val="window" lastClr="FFFFFF"/>
          </a:solidFill>
          <a:ln w="15875" cap="flat" cmpd="sng" algn="ctr">
            <a:solidFill>
              <a:srgbClr val="4472C4"/>
            </a:solidFill>
            <a:prstDash val="solid"/>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8F7F6CC7-975E-42C5-B03A-580FEF05E643}"/>
              </a:ext>
            </a:extLst>
          </p:cNvPr>
          <p:cNvSpPr/>
          <p:nvPr/>
        </p:nvSpPr>
        <p:spPr>
          <a:xfrm>
            <a:off x="1295313" y="3756744"/>
            <a:ext cx="2657581" cy="1722622"/>
          </a:xfrm>
          <a:prstGeom prst="rect">
            <a:avLst/>
          </a:prstGeom>
          <a:solidFill>
            <a:sysClr val="window" lastClr="FFFFFF"/>
          </a:solidFill>
          <a:ln w="15875" cap="flat" cmpd="sng" algn="ctr">
            <a:solidFill>
              <a:srgbClr val="4472C4"/>
            </a:solidFill>
            <a:prstDash val="sysDash"/>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98B96228-F7BE-4307-955C-84A45F662EC1}"/>
              </a:ext>
            </a:extLst>
          </p:cNvPr>
          <p:cNvSpPr txBox="1"/>
          <p:nvPr/>
        </p:nvSpPr>
        <p:spPr>
          <a:xfrm>
            <a:off x="3425308" y="5573174"/>
            <a:ext cx="887048" cy="261610"/>
          </a:xfrm>
          <a:prstGeom prst="rect">
            <a:avLst/>
          </a:prstGeom>
          <a:noFill/>
        </p:spPr>
        <p:txBody>
          <a:bodyPr wrap="square"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AWS VPC</a:t>
            </a:r>
          </a:p>
        </p:txBody>
      </p:sp>
      <p:sp>
        <p:nvSpPr>
          <p:cNvPr id="53" name="Rectangle 52">
            <a:extLst>
              <a:ext uri="{FF2B5EF4-FFF2-40B4-BE49-F238E27FC236}">
                <a16:creationId xmlns:a16="http://schemas.microsoft.com/office/drawing/2014/main" id="{134C1705-4E4E-45A7-9775-F733A3D3A7DD}"/>
              </a:ext>
            </a:extLst>
          </p:cNvPr>
          <p:cNvSpPr/>
          <p:nvPr/>
        </p:nvSpPr>
        <p:spPr>
          <a:xfrm>
            <a:off x="7257005" y="3756744"/>
            <a:ext cx="3776215" cy="1666232"/>
          </a:xfrm>
          <a:prstGeom prst="rect">
            <a:avLst/>
          </a:prstGeom>
          <a:solidFill>
            <a:sysClr val="window" lastClr="FFFFFF"/>
          </a:solidFill>
          <a:ln w="15875" cap="flat" cmpd="sng" algn="ctr">
            <a:solidFill>
              <a:srgbClr val="4472C4"/>
            </a:solidFill>
            <a:prstDash val="sysDash"/>
            <a:miter lim="800000"/>
          </a:ln>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6CE10829-C916-497B-A305-1F5F13F03C11}"/>
              </a:ext>
            </a:extLst>
          </p:cNvPr>
          <p:cNvSpPr txBox="1"/>
          <p:nvPr/>
        </p:nvSpPr>
        <p:spPr>
          <a:xfrm>
            <a:off x="2111424" y="4545575"/>
            <a:ext cx="1090114" cy="261610"/>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AWS S3 store</a:t>
            </a:r>
          </a:p>
        </p:txBody>
      </p:sp>
      <p:sp>
        <p:nvSpPr>
          <p:cNvPr id="55" name="TextBox 54">
            <a:extLst>
              <a:ext uri="{FF2B5EF4-FFF2-40B4-BE49-F238E27FC236}">
                <a16:creationId xmlns:a16="http://schemas.microsoft.com/office/drawing/2014/main" id="{1EC1252D-C057-4245-A6A5-61C0110CFD8A}"/>
              </a:ext>
            </a:extLst>
          </p:cNvPr>
          <p:cNvSpPr txBox="1"/>
          <p:nvPr/>
        </p:nvSpPr>
        <p:spPr>
          <a:xfrm>
            <a:off x="7906243" y="5021415"/>
            <a:ext cx="1287380" cy="430887"/>
          </a:xfrm>
          <a:prstGeom prst="rect">
            <a:avLst/>
          </a:prstGeom>
          <a:noFill/>
        </p:spPr>
        <p:txBody>
          <a:bodyPr wrap="square"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Self-hosted IR on Azure VM</a:t>
            </a:r>
          </a:p>
        </p:txBody>
      </p:sp>
      <p:pic>
        <p:nvPicPr>
          <p:cNvPr id="56" name="Picture 55">
            <a:extLst>
              <a:ext uri="{FF2B5EF4-FFF2-40B4-BE49-F238E27FC236}">
                <a16:creationId xmlns:a16="http://schemas.microsoft.com/office/drawing/2014/main" id="{1F473A0A-0D2E-4FFB-8432-CA053C613434}"/>
              </a:ext>
            </a:extLst>
          </p:cNvPr>
          <p:cNvPicPr>
            <a:picLocks noChangeAspect="1"/>
          </p:cNvPicPr>
          <p:nvPr/>
        </p:nvPicPr>
        <p:blipFill>
          <a:blip r:embed="rId3">
            <a:duotone>
              <a:prstClr val="black"/>
              <a:srgbClr val="4472C4">
                <a:tint val="45000"/>
                <a:satMod val="400000"/>
              </a:srgbClr>
            </a:duotone>
          </a:blip>
          <a:stretch>
            <a:fillRect/>
          </a:stretch>
        </p:blipFill>
        <p:spPr>
          <a:xfrm>
            <a:off x="10988066" y="5577876"/>
            <a:ext cx="729823" cy="746845"/>
          </a:xfrm>
          <a:prstGeom prst="rect">
            <a:avLst/>
          </a:prstGeom>
        </p:spPr>
      </p:pic>
      <p:sp>
        <p:nvSpPr>
          <p:cNvPr id="57" name="Rectangle 56">
            <a:extLst>
              <a:ext uri="{FF2B5EF4-FFF2-40B4-BE49-F238E27FC236}">
                <a16:creationId xmlns:a16="http://schemas.microsoft.com/office/drawing/2014/main" id="{70D26B8A-CED6-48A0-9A62-0024BB63CEF7}"/>
              </a:ext>
            </a:extLst>
          </p:cNvPr>
          <p:cNvSpPr/>
          <p:nvPr/>
        </p:nvSpPr>
        <p:spPr>
          <a:xfrm>
            <a:off x="9421086" y="2463570"/>
            <a:ext cx="1202901" cy="885793"/>
          </a:xfrm>
          <a:prstGeom prst="rect">
            <a:avLst/>
          </a:prstGeom>
          <a:noFill/>
          <a:ln w="15875" cap="flat" cmpd="sng" algn="ctr">
            <a:solidFill>
              <a:srgbClr val="4472C4"/>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pic>
        <p:nvPicPr>
          <p:cNvPr id="58" name="Picture 57">
            <a:extLst>
              <a:ext uri="{FF2B5EF4-FFF2-40B4-BE49-F238E27FC236}">
                <a16:creationId xmlns:a16="http://schemas.microsoft.com/office/drawing/2014/main" id="{E658E279-8154-47E4-BC6B-8B4D3720F1FB}"/>
              </a:ext>
            </a:extLst>
          </p:cNvPr>
          <p:cNvPicPr>
            <a:picLocks noChangeAspect="1"/>
          </p:cNvPicPr>
          <p:nvPr/>
        </p:nvPicPr>
        <p:blipFill>
          <a:blip r:embed="rId4"/>
          <a:stretch>
            <a:fillRect/>
          </a:stretch>
        </p:blipFill>
        <p:spPr>
          <a:xfrm>
            <a:off x="8001700" y="2381295"/>
            <a:ext cx="567139" cy="567750"/>
          </a:xfrm>
          <a:prstGeom prst="rect">
            <a:avLst/>
          </a:prstGeom>
        </p:spPr>
      </p:pic>
      <p:sp>
        <p:nvSpPr>
          <p:cNvPr id="59" name="TextBox 58">
            <a:extLst>
              <a:ext uri="{FF2B5EF4-FFF2-40B4-BE49-F238E27FC236}">
                <a16:creationId xmlns:a16="http://schemas.microsoft.com/office/drawing/2014/main" id="{00B8C056-31EB-494A-BBE5-29D4DCBEC5F6}"/>
              </a:ext>
            </a:extLst>
          </p:cNvPr>
          <p:cNvSpPr txBox="1"/>
          <p:nvPr/>
        </p:nvSpPr>
        <p:spPr>
          <a:xfrm>
            <a:off x="7799646" y="2958981"/>
            <a:ext cx="1112149" cy="261610"/>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Data Factory</a:t>
            </a:r>
          </a:p>
        </p:txBody>
      </p:sp>
      <p:sp>
        <p:nvSpPr>
          <p:cNvPr id="60" name="Rectangle 59">
            <a:extLst>
              <a:ext uri="{FF2B5EF4-FFF2-40B4-BE49-F238E27FC236}">
                <a16:creationId xmlns:a16="http://schemas.microsoft.com/office/drawing/2014/main" id="{E7721AD9-1ED0-48E7-BAD9-DBF25D597EC0}"/>
              </a:ext>
            </a:extLst>
          </p:cNvPr>
          <p:cNvSpPr/>
          <p:nvPr/>
        </p:nvSpPr>
        <p:spPr>
          <a:xfrm>
            <a:off x="9413070" y="3362908"/>
            <a:ext cx="1210917" cy="222937"/>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2A3AAA37-672E-4DB1-A3DA-CDD48033911D}"/>
              </a:ext>
            </a:extLst>
          </p:cNvPr>
          <p:cNvSpPr txBox="1"/>
          <p:nvPr/>
        </p:nvSpPr>
        <p:spPr>
          <a:xfrm>
            <a:off x="9702739" y="3349290"/>
            <a:ext cx="781468" cy="261542"/>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VNet ACL</a:t>
            </a:r>
          </a:p>
        </p:txBody>
      </p:sp>
      <p:sp>
        <p:nvSpPr>
          <p:cNvPr id="62" name="TextBox 61">
            <a:extLst>
              <a:ext uri="{FF2B5EF4-FFF2-40B4-BE49-F238E27FC236}">
                <a16:creationId xmlns:a16="http://schemas.microsoft.com/office/drawing/2014/main" id="{624FEB8A-01EB-458B-B557-D7FAF9C2822E}"/>
              </a:ext>
            </a:extLst>
          </p:cNvPr>
          <p:cNvSpPr txBox="1"/>
          <p:nvPr/>
        </p:nvSpPr>
        <p:spPr>
          <a:xfrm>
            <a:off x="9519877" y="3005390"/>
            <a:ext cx="1105442" cy="261542"/>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Azure Storage</a:t>
            </a:r>
          </a:p>
        </p:txBody>
      </p:sp>
      <p:sp>
        <p:nvSpPr>
          <p:cNvPr id="63" name="Arrow: Down 62">
            <a:extLst>
              <a:ext uri="{FF2B5EF4-FFF2-40B4-BE49-F238E27FC236}">
                <a16:creationId xmlns:a16="http://schemas.microsoft.com/office/drawing/2014/main" id="{99BC9D88-E3B8-4055-AA62-2310C8198E47}"/>
              </a:ext>
            </a:extLst>
          </p:cNvPr>
          <p:cNvSpPr/>
          <p:nvPr/>
        </p:nvSpPr>
        <p:spPr>
          <a:xfrm>
            <a:off x="9483735" y="3604445"/>
            <a:ext cx="1111453" cy="780249"/>
          </a:xfrm>
          <a:prstGeom prst="downArrow">
            <a:avLst>
              <a:gd name="adj1" fmla="val 54069"/>
              <a:gd name="adj2" fmla="val 44354"/>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B360BD9C-3BDA-4E02-9E7D-CF8FD0C8EF57}"/>
              </a:ext>
            </a:extLst>
          </p:cNvPr>
          <p:cNvPicPr>
            <a:picLocks noChangeAspect="1"/>
          </p:cNvPicPr>
          <p:nvPr/>
        </p:nvPicPr>
        <p:blipFill>
          <a:blip r:embed="rId5"/>
          <a:stretch>
            <a:fillRect/>
          </a:stretch>
        </p:blipFill>
        <p:spPr>
          <a:xfrm>
            <a:off x="2337577" y="4039856"/>
            <a:ext cx="637808" cy="481673"/>
          </a:xfrm>
          <a:prstGeom prst="rect">
            <a:avLst/>
          </a:prstGeom>
        </p:spPr>
      </p:pic>
      <p:cxnSp>
        <p:nvCxnSpPr>
          <p:cNvPr id="65" name="Connector: Elbow 64">
            <a:extLst>
              <a:ext uri="{FF2B5EF4-FFF2-40B4-BE49-F238E27FC236}">
                <a16:creationId xmlns:a16="http://schemas.microsoft.com/office/drawing/2014/main" id="{42BB687B-1345-47DE-99C4-303DBA9C9229}"/>
              </a:ext>
            </a:extLst>
          </p:cNvPr>
          <p:cNvCxnSpPr>
            <a:cxnSpLocks/>
            <a:stCxn id="75" idx="3"/>
            <a:endCxn id="63" idx="2"/>
          </p:cNvCxnSpPr>
          <p:nvPr/>
        </p:nvCxnSpPr>
        <p:spPr>
          <a:xfrm flipV="1">
            <a:off x="9045703" y="4384694"/>
            <a:ext cx="993759" cy="128136"/>
          </a:xfrm>
          <a:prstGeom prst="bentConnector2">
            <a:avLst/>
          </a:prstGeom>
          <a:noFill/>
          <a:ln w="15875" cap="flat" cmpd="sng" algn="ctr">
            <a:solidFill>
              <a:srgbClr val="4472C4"/>
            </a:solidFill>
            <a:prstDash val="solid"/>
            <a:miter lim="800000"/>
            <a:tailEnd type="triangle" w="lg" len="med"/>
          </a:ln>
          <a:effectLst/>
        </p:spPr>
      </p:cxnSp>
      <p:pic>
        <p:nvPicPr>
          <p:cNvPr id="66" name="Picture 65">
            <a:extLst>
              <a:ext uri="{FF2B5EF4-FFF2-40B4-BE49-F238E27FC236}">
                <a16:creationId xmlns:a16="http://schemas.microsoft.com/office/drawing/2014/main" id="{D3324809-7D34-468B-A02B-A18E13776BAF}"/>
              </a:ext>
            </a:extLst>
          </p:cNvPr>
          <p:cNvPicPr>
            <a:picLocks noChangeAspect="1"/>
          </p:cNvPicPr>
          <p:nvPr/>
        </p:nvPicPr>
        <p:blipFill>
          <a:blip r:embed="rId6"/>
          <a:stretch>
            <a:fillRect/>
          </a:stretch>
        </p:blipFill>
        <p:spPr>
          <a:xfrm>
            <a:off x="6645103" y="4280693"/>
            <a:ext cx="405457" cy="405894"/>
          </a:xfrm>
          <a:prstGeom prst="rect">
            <a:avLst/>
          </a:prstGeom>
        </p:spPr>
      </p:pic>
      <p:pic>
        <p:nvPicPr>
          <p:cNvPr id="67" name="Picture 66">
            <a:extLst>
              <a:ext uri="{FF2B5EF4-FFF2-40B4-BE49-F238E27FC236}">
                <a16:creationId xmlns:a16="http://schemas.microsoft.com/office/drawing/2014/main" id="{37D62D5E-7B7D-49CF-9B8F-DB3AF57301B9}"/>
              </a:ext>
            </a:extLst>
          </p:cNvPr>
          <p:cNvPicPr>
            <a:picLocks noChangeAspect="1"/>
          </p:cNvPicPr>
          <p:nvPr/>
        </p:nvPicPr>
        <p:blipFill>
          <a:blip r:embed="rId6"/>
          <a:stretch>
            <a:fillRect/>
          </a:stretch>
        </p:blipFill>
        <p:spPr>
          <a:xfrm>
            <a:off x="3744357" y="4280693"/>
            <a:ext cx="405457" cy="405894"/>
          </a:xfrm>
          <a:prstGeom prst="rect">
            <a:avLst/>
          </a:prstGeom>
        </p:spPr>
      </p:pic>
      <p:cxnSp>
        <p:nvCxnSpPr>
          <p:cNvPr id="68" name="Straight Arrow Connector 67">
            <a:extLst>
              <a:ext uri="{FF2B5EF4-FFF2-40B4-BE49-F238E27FC236}">
                <a16:creationId xmlns:a16="http://schemas.microsoft.com/office/drawing/2014/main" id="{8DD6C29C-3274-4080-96B1-1402CAE1CFF2}"/>
              </a:ext>
            </a:extLst>
          </p:cNvPr>
          <p:cNvCxnSpPr>
            <a:cxnSpLocks/>
            <a:stCxn id="67" idx="3"/>
            <a:endCxn id="74" idx="1"/>
          </p:cNvCxnSpPr>
          <p:nvPr/>
        </p:nvCxnSpPr>
        <p:spPr>
          <a:xfrm>
            <a:off x="4149814" y="4483640"/>
            <a:ext cx="1061497" cy="0"/>
          </a:xfrm>
          <a:prstGeom prst="straightConnector1">
            <a:avLst/>
          </a:prstGeom>
          <a:noFill/>
          <a:ln w="15875" cap="flat" cmpd="sng" algn="ctr">
            <a:solidFill>
              <a:srgbClr val="4472C4"/>
            </a:solidFill>
            <a:prstDash val="solid"/>
            <a:miter lim="800000"/>
            <a:headEnd type="triangle"/>
            <a:tailEnd type="triangle"/>
          </a:ln>
          <a:effectLst/>
        </p:spPr>
      </p:cxnSp>
      <p:sp>
        <p:nvSpPr>
          <p:cNvPr id="69" name="TextBox 68">
            <a:extLst>
              <a:ext uri="{FF2B5EF4-FFF2-40B4-BE49-F238E27FC236}">
                <a16:creationId xmlns:a16="http://schemas.microsoft.com/office/drawing/2014/main" id="{32E148C4-59EC-4DA4-907D-A02988C51F49}"/>
              </a:ext>
            </a:extLst>
          </p:cNvPr>
          <p:cNvSpPr txBox="1"/>
          <p:nvPr/>
        </p:nvSpPr>
        <p:spPr>
          <a:xfrm>
            <a:off x="5675477" y="4512369"/>
            <a:ext cx="1287380" cy="261610"/>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Express Route</a:t>
            </a:r>
          </a:p>
        </p:txBody>
      </p:sp>
      <p:sp>
        <p:nvSpPr>
          <p:cNvPr id="70" name="TextBox 69">
            <a:extLst>
              <a:ext uri="{FF2B5EF4-FFF2-40B4-BE49-F238E27FC236}">
                <a16:creationId xmlns:a16="http://schemas.microsoft.com/office/drawing/2014/main" id="{4988CE3D-161F-4839-A090-AC5BBF48ECAA}"/>
              </a:ext>
            </a:extLst>
          </p:cNvPr>
          <p:cNvSpPr txBox="1"/>
          <p:nvPr/>
        </p:nvSpPr>
        <p:spPr>
          <a:xfrm>
            <a:off x="9587461" y="3611156"/>
            <a:ext cx="917044" cy="600164"/>
          </a:xfrm>
          <a:prstGeom prst="rect">
            <a:avLst/>
          </a:prstGeom>
          <a:noFill/>
        </p:spPr>
        <p:txBody>
          <a:bodyPr wrap="square"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srgbClr val="FFFFFF"/>
                </a:solidFill>
                <a:effectLst/>
                <a:uLnTx/>
                <a:uFillTx/>
              </a:rPr>
              <a:t>VNet</a:t>
            </a:r>
            <a:r>
              <a:rPr kumimoji="0" lang="en-US" sz="1100" b="0" i="0" u="none" strike="noStrike" kern="0" cap="none" spc="0" normalizeH="0" baseline="0" noProof="0">
                <a:ln>
                  <a:noFill/>
                </a:ln>
                <a:solidFill>
                  <a:srgbClr val="FFFFFF"/>
                </a:solidFill>
                <a:effectLst/>
                <a:uLnTx/>
                <a:uFillTx/>
              </a:rPr>
              <a:t> service endpoints</a:t>
            </a:r>
          </a:p>
        </p:txBody>
      </p:sp>
      <p:pic>
        <p:nvPicPr>
          <p:cNvPr id="71" name="Picture 70">
            <a:extLst>
              <a:ext uri="{FF2B5EF4-FFF2-40B4-BE49-F238E27FC236}">
                <a16:creationId xmlns:a16="http://schemas.microsoft.com/office/drawing/2014/main" id="{4B5BD981-A77B-44C5-BF4F-8FFE51FCF109}"/>
              </a:ext>
            </a:extLst>
          </p:cNvPr>
          <p:cNvPicPr>
            <a:picLocks noChangeAspect="1"/>
          </p:cNvPicPr>
          <p:nvPr/>
        </p:nvPicPr>
        <p:blipFill>
          <a:blip r:embed="rId3">
            <a:duotone>
              <a:prstClr val="black"/>
              <a:srgbClr val="4472C4">
                <a:tint val="45000"/>
                <a:satMod val="400000"/>
              </a:srgbClr>
            </a:duotone>
          </a:blip>
          <a:stretch>
            <a:fillRect/>
          </a:stretch>
        </p:blipFill>
        <p:spPr>
          <a:xfrm>
            <a:off x="209376" y="5580388"/>
            <a:ext cx="729823" cy="746845"/>
          </a:xfrm>
          <a:prstGeom prst="rect">
            <a:avLst/>
          </a:prstGeom>
        </p:spPr>
      </p:pic>
      <p:sp>
        <p:nvSpPr>
          <p:cNvPr id="72" name="TextBox 71">
            <a:extLst>
              <a:ext uri="{FF2B5EF4-FFF2-40B4-BE49-F238E27FC236}">
                <a16:creationId xmlns:a16="http://schemas.microsoft.com/office/drawing/2014/main" id="{4BC40410-8FB9-4085-8E77-CB6915D1B196}"/>
              </a:ext>
            </a:extLst>
          </p:cNvPr>
          <p:cNvSpPr txBox="1"/>
          <p:nvPr/>
        </p:nvSpPr>
        <p:spPr>
          <a:xfrm>
            <a:off x="375323" y="6087352"/>
            <a:ext cx="664438" cy="307777"/>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panose="020F0502020204030204"/>
              </a:rPr>
              <a:t>AWS</a:t>
            </a:r>
          </a:p>
        </p:txBody>
      </p:sp>
      <p:pic>
        <p:nvPicPr>
          <p:cNvPr id="73" name="Graphic 72">
            <a:extLst>
              <a:ext uri="{FF2B5EF4-FFF2-40B4-BE49-F238E27FC236}">
                <a16:creationId xmlns:a16="http://schemas.microsoft.com/office/drawing/2014/main" id="{9ACE7A5E-28DF-4732-9C09-E9FC0C2BA1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28180" y="5194387"/>
            <a:ext cx="476250" cy="476250"/>
          </a:xfrm>
          <a:prstGeom prst="rect">
            <a:avLst/>
          </a:prstGeom>
        </p:spPr>
      </p:pic>
      <p:pic>
        <p:nvPicPr>
          <p:cNvPr id="74" name="Graphic 73">
            <a:extLst>
              <a:ext uri="{FF2B5EF4-FFF2-40B4-BE49-F238E27FC236}">
                <a16:creationId xmlns:a16="http://schemas.microsoft.com/office/drawing/2014/main" id="{CEDB8214-0BFA-4249-B331-E147B260F2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11311" y="4245515"/>
            <a:ext cx="476250" cy="476250"/>
          </a:xfrm>
          <a:prstGeom prst="rect">
            <a:avLst/>
          </a:prstGeom>
        </p:spPr>
      </p:pic>
      <p:sp>
        <p:nvSpPr>
          <p:cNvPr id="75" name="Rectangle 74">
            <a:extLst>
              <a:ext uri="{FF2B5EF4-FFF2-40B4-BE49-F238E27FC236}">
                <a16:creationId xmlns:a16="http://schemas.microsoft.com/office/drawing/2014/main" id="{9C327199-10D1-429A-8B56-E9EC700AEACF}"/>
              </a:ext>
            </a:extLst>
          </p:cNvPr>
          <p:cNvSpPr/>
          <p:nvPr/>
        </p:nvSpPr>
        <p:spPr>
          <a:xfrm>
            <a:off x="7888611" y="3980073"/>
            <a:ext cx="1157092" cy="1065514"/>
          </a:xfrm>
          <a:prstGeom prst="rect">
            <a:avLst/>
          </a:prstGeom>
          <a:noFill/>
          <a:ln w="15875" cap="flat" cmpd="sng" algn="ctr">
            <a:solidFill>
              <a:srgbClr val="4472C4"/>
            </a:solid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5AC4816D-C4BF-4A44-B764-8A9EA20372C0}"/>
              </a:ext>
            </a:extLst>
          </p:cNvPr>
          <p:cNvSpPr txBox="1"/>
          <p:nvPr/>
        </p:nvSpPr>
        <p:spPr>
          <a:xfrm>
            <a:off x="6798465" y="5547880"/>
            <a:ext cx="1005225" cy="430887"/>
          </a:xfrm>
          <a:prstGeom prst="rect">
            <a:avLst/>
          </a:prstGeom>
          <a:noFill/>
        </p:spPr>
        <p:txBody>
          <a:bodyPr wrap="square"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Azure Virtual Network</a:t>
            </a:r>
          </a:p>
        </p:txBody>
      </p:sp>
      <p:cxnSp>
        <p:nvCxnSpPr>
          <p:cNvPr id="77" name="Straight Arrow Connector 76">
            <a:extLst>
              <a:ext uri="{FF2B5EF4-FFF2-40B4-BE49-F238E27FC236}">
                <a16:creationId xmlns:a16="http://schemas.microsoft.com/office/drawing/2014/main" id="{DEB355DE-9164-4A3D-97EB-A8290E8B744B}"/>
              </a:ext>
            </a:extLst>
          </p:cNvPr>
          <p:cNvCxnSpPr>
            <a:cxnSpLocks/>
            <a:stCxn id="74" idx="3"/>
            <a:endCxn id="66" idx="1"/>
          </p:cNvCxnSpPr>
          <p:nvPr/>
        </p:nvCxnSpPr>
        <p:spPr>
          <a:xfrm>
            <a:off x="5687561" y="4483640"/>
            <a:ext cx="957542" cy="0"/>
          </a:xfrm>
          <a:prstGeom prst="straightConnector1">
            <a:avLst/>
          </a:prstGeom>
          <a:noFill/>
          <a:ln w="15875" cap="flat" cmpd="sng" algn="ctr">
            <a:solidFill>
              <a:srgbClr val="4472C4"/>
            </a:solidFill>
            <a:prstDash val="solid"/>
            <a:miter lim="800000"/>
            <a:headEnd type="triangle"/>
            <a:tailEnd type="triangle"/>
          </a:ln>
          <a:effectLst/>
        </p:spPr>
      </p:cxnSp>
      <p:sp>
        <p:nvSpPr>
          <p:cNvPr id="78" name="TextBox 77">
            <a:extLst>
              <a:ext uri="{FF2B5EF4-FFF2-40B4-BE49-F238E27FC236}">
                <a16:creationId xmlns:a16="http://schemas.microsoft.com/office/drawing/2014/main" id="{6156C0FF-41E2-4DCC-95A1-760DA12A2B59}"/>
              </a:ext>
            </a:extLst>
          </p:cNvPr>
          <p:cNvSpPr txBox="1"/>
          <p:nvPr/>
        </p:nvSpPr>
        <p:spPr>
          <a:xfrm>
            <a:off x="4140955" y="4512369"/>
            <a:ext cx="1287380" cy="261610"/>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Direct Connect</a:t>
            </a:r>
          </a:p>
        </p:txBody>
      </p:sp>
      <p:sp>
        <p:nvSpPr>
          <p:cNvPr id="79" name="TextBox 78">
            <a:extLst>
              <a:ext uri="{FF2B5EF4-FFF2-40B4-BE49-F238E27FC236}">
                <a16:creationId xmlns:a16="http://schemas.microsoft.com/office/drawing/2014/main" id="{18E100AC-B7BC-4E4A-99AF-BE76360EF955}"/>
              </a:ext>
            </a:extLst>
          </p:cNvPr>
          <p:cNvSpPr txBox="1"/>
          <p:nvPr/>
        </p:nvSpPr>
        <p:spPr>
          <a:xfrm>
            <a:off x="4920974" y="4715317"/>
            <a:ext cx="1049122" cy="769441"/>
          </a:xfrm>
          <a:prstGeom prst="rect">
            <a:avLst/>
          </a:prstGeom>
          <a:noFill/>
        </p:spPr>
        <p:txBody>
          <a:bodyPr wrap="square" rtlCol="0">
            <a:sp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88F"/>
                </a:solidFill>
                <a:effectLst/>
                <a:uLnTx/>
                <a:uFillTx/>
              </a:rPr>
              <a:t>Private Peering</a:t>
            </a:r>
          </a:p>
          <a:p>
            <a:pPr marL="0" marR="0" lvl="0" indent="0" algn="ctr" defTabSz="914126" eaLnBrk="1" fontAlgn="auto" latinLnBrk="0" hangingPunct="1">
              <a:lnSpc>
                <a:spcPct val="100000"/>
              </a:lnSpc>
              <a:spcBef>
                <a:spcPts val="0"/>
              </a:spcBef>
              <a:spcAft>
                <a:spcPts val="0"/>
              </a:spcAft>
              <a:buClrTx/>
              <a:buSzTx/>
              <a:buFontTx/>
              <a:buNone/>
              <a:tabLst/>
              <a:defRPr/>
            </a:pPr>
            <a:r>
              <a:rPr lang="en-US" sz="1100" kern="0">
                <a:solidFill>
                  <a:srgbClr val="00188F"/>
                </a:solidFill>
              </a:rPr>
              <a:t>(router based)</a:t>
            </a:r>
            <a:endParaRPr kumimoji="0" lang="en-US" sz="1100" b="0" i="0" u="none" strike="noStrike" kern="0" cap="none" spc="0" normalizeH="0" baseline="0" noProof="0">
              <a:ln>
                <a:noFill/>
              </a:ln>
              <a:solidFill>
                <a:srgbClr val="00188F"/>
              </a:solidFill>
              <a:effectLst/>
              <a:uLnTx/>
              <a:uFillTx/>
            </a:endParaRPr>
          </a:p>
        </p:txBody>
      </p:sp>
      <p:pic>
        <p:nvPicPr>
          <p:cNvPr id="81" name="Graphic 80">
            <a:extLst>
              <a:ext uri="{FF2B5EF4-FFF2-40B4-BE49-F238E27FC236}">
                <a16:creationId xmlns:a16="http://schemas.microsoft.com/office/drawing/2014/main" id="{CE54B5B7-92DC-478D-99F5-8050848E646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70487" y="2539768"/>
            <a:ext cx="476250" cy="476250"/>
          </a:xfrm>
          <a:prstGeom prst="rect">
            <a:avLst/>
          </a:prstGeom>
        </p:spPr>
      </p:pic>
      <p:pic>
        <p:nvPicPr>
          <p:cNvPr id="82" name="Graphic 81">
            <a:extLst>
              <a:ext uri="{FF2B5EF4-FFF2-40B4-BE49-F238E27FC236}">
                <a16:creationId xmlns:a16="http://schemas.microsoft.com/office/drawing/2014/main" id="{A08E7429-A814-44C5-92F2-3BE131946E9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35608" y="4025962"/>
            <a:ext cx="476250" cy="476250"/>
          </a:xfrm>
          <a:prstGeom prst="rect">
            <a:avLst/>
          </a:prstGeom>
        </p:spPr>
      </p:pic>
      <p:pic>
        <p:nvPicPr>
          <p:cNvPr id="83" name="Graphic 82">
            <a:extLst>
              <a:ext uri="{FF2B5EF4-FFF2-40B4-BE49-F238E27FC236}">
                <a16:creationId xmlns:a16="http://schemas.microsoft.com/office/drawing/2014/main" id="{CDAB7508-F914-4429-99C8-4E654558223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95777" y="4025962"/>
            <a:ext cx="476250" cy="476250"/>
          </a:xfrm>
          <a:prstGeom prst="rect">
            <a:avLst/>
          </a:prstGeom>
        </p:spPr>
      </p:pic>
      <p:pic>
        <p:nvPicPr>
          <p:cNvPr id="129" name="Graphic 128">
            <a:extLst>
              <a:ext uri="{FF2B5EF4-FFF2-40B4-BE49-F238E27FC236}">
                <a16:creationId xmlns:a16="http://schemas.microsoft.com/office/drawing/2014/main" id="{88C70D26-80C0-4B64-A80C-2768880D0A0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35608" y="4541569"/>
            <a:ext cx="476250" cy="476250"/>
          </a:xfrm>
          <a:prstGeom prst="rect">
            <a:avLst/>
          </a:prstGeom>
        </p:spPr>
      </p:pic>
      <p:pic>
        <p:nvPicPr>
          <p:cNvPr id="130" name="Graphic 129">
            <a:extLst>
              <a:ext uri="{FF2B5EF4-FFF2-40B4-BE49-F238E27FC236}">
                <a16:creationId xmlns:a16="http://schemas.microsoft.com/office/drawing/2014/main" id="{F14B96F1-5F60-4B4A-9DD8-40F0B47331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95777" y="4541569"/>
            <a:ext cx="476250" cy="476250"/>
          </a:xfrm>
          <a:prstGeom prst="rect">
            <a:avLst/>
          </a:prstGeom>
        </p:spPr>
      </p:pic>
      <p:cxnSp>
        <p:nvCxnSpPr>
          <p:cNvPr id="131" name="Straight Arrow Connector 130">
            <a:extLst>
              <a:ext uri="{FF2B5EF4-FFF2-40B4-BE49-F238E27FC236}">
                <a16:creationId xmlns:a16="http://schemas.microsoft.com/office/drawing/2014/main" id="{739BF647-A0A0-4E08-91A9-F0EA0CEB1727}"/>
              </a:ext>
            </a:extLst>
          </p:cNvPr>
          <p:cNvCxnSpPr>
            <a:cxnSpLocks/>
          </p:cNvCxnSpPr>
          <p:nvPr/>
        </p:nvCxnSpPr>
        <p:spPr>
          <a:xfrm flipV="1">
            <a:off x="8289871" y="3203026"/>
            <a:ext cx="0" cy="777047"/>
          </a:xfrm>
          <a:prstGeom prst="straightConnector1">
            <a:avLst/>
          </a:prstGeom>
          <a:noFill/>
          <a:ln w="15875" cap="flat" cmpd="sng" algn="ctr">
            <a:solidFill>
              <a:srgbClr val="4472C4"/>
            </a:solidFill>
            <a:prstDash val="solid"/>
            <a:miter lim="800000"/>
            <a:headEnd type="triangle"/>
            <a:tailEnd type="triangle"/>
          </a:ln>
          <a:effectLst/>
        </p:spPr>
      </p:cxnSp>
      <p:pic>
        <p:nvPicPr>
          <p:cNvPr id="132" name="Graphic 131">
            <a:extLst>
              <a:ext uri="{FF2B5EF4-FFF2-40B4-BE49-F238E27FC236}">
                <a16:creationId xmlns:a16="http://schemas.microsoft.com/office/drawing/2014/main" id="{D3567C1A-BEF9-44BE-9851-5E454B84EF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92748" y="5241241"/>
            <a:ext cx="476250" cy="476250"/>
          </a:xfrm>
          <a:prstGeom prst="rect">
            <a:avLst/>
          </a:prstGeom>
        </p:spPr>
      </p:pic>
    </p:spTree>
    <p:extLst>
      <p:ext uri="{BB962C8B-B14F-4D97-AF65-F5344CB8AC3E}">
        <p14:creationId xmlns:p14="http://schemas.microsoft.com/office/powerpoint/2010/main" val="35754667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07831"/>
          </a:xfrm>
        </p:spPr>
        <p:txBody>
          <a:bodyPr/>
          <a:lstStyle/>
          <a:p>
            <a:r>
              <a:rPr lang="en-US" sz="3300"/>
              <a:t>Network Configuration Options</a:t>
            </a:r>
          </a:p>
        </p:txBody>
      </p:sp>
      <p:sp>
        <p:nvSpPr>
          <p:cNvPr id="4" name="Rectangle 3">
            <a:extLst>
              <a:ext uri="{FF2B5EF4-FFF2-40B4-BE49-F238E27FC236}">
                <a16:creationId xmlns:a16="http://schemas.microsoft.com/office/drawing/2014/main" id="{ABACD6BB-664F-4689-B691-F3D4AEF3B470}"/>
              </a:ext>
            </a:extLst>
          </p:cNvPr>
          <p:cNvSpPr/>
          <p:nvPr/>
        </p:nvSpPr>
        <p:spPr bwMode="auto">
          <a:xfrm>
            <a:off x="118001" y="2511430"/>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On-prem to cloud</a:t>
            </a:r>
          </a:p>
        </p:txBody>
      </p:sp>
      <p:sp>
        <p:nvSpPr>
          <p:cNvPr id="5" name="Rectangle 4">
            <a:extLst>
              <a:ext uri="{FF2B5EF4-FFF2-40B4-BE49-F238E27FC236}">
                <a16:creationId xmlns:a16="http://schemas.microsoft.com/office/drawing/2014/main" id="{EC5519F4-967A-460A-92E8-4F0C792FDDD8}"/>
              </a:ext>
            </a:extLst>
          </p:cNvPr>
          <p:cNvSpPr/>
          <p:nvPr/>
        </p:nvSpPr>
        <p:spPr bwMode="auto">
          <a:xfrm>
            <a:off x="118001" y="4820264"/>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Cloud to cloud</a:t>
            </a:r>
          </a:p>
        </p:txBody>
      </p:sp>
      <p:cxnSp>
        <p:nvCxnSpPr>
          <p:cNvPr id="18" name="Elbow Connector 88">
            <a:extLst>
              <a:ext uri="{FF2B5EF4-FFF2-40B4-BE49-F238E27FC236}">
                <a16:creationId xmlns:a16="http://schemas.microsoft.com/office/drawing/2014/main" id="{6949110A-3ACA-41A6-9A32-628089551ABE}"/>
              </a:ext>
            </a:extLst>
          </p:cNvPr>
          <p:cNvCxnSpPr>
            <a:cxnSpLocks/>
          </p:cNvCxnSpPr>
          <p:nvPr/>
        </p:nvCxnSpPr>
        <p:spPr>
          <a:xfrm rot="10800000" flipV="1">
            <a:off x="2528975" y="2177143"/>
            <a:ext cx="927124" cy="523872"/>
          </a:xfrm>
          <a:prstGeom prst="bentConnector3">
            <a:avLst/>
          </a:prstGeom>
          <a:ln w="19050">
            <a:solidFill>
              <a:schemeClr val="accent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19" name="Elbow Connector 90">
            <a:extLst>
              <a:ext uri="{FF2B5EF4-FFF2-40B4-BE49-F238E27FC236}">
                <a16:creationId xmlns:a16="http://schemas.microsoft.com/office/drawing/2014/main" id="{03294F1B-FDA5-4C74-9C6F-55530FC89929}"/>
              </a:ext>
            </a:extLst>
          </p:cNvPr>
          <p:cNvCxnSpPr>
            <a:cxnSpLocks/>
          </p:cNvCxnSpPr>
          <p:nvPr/>
        </p:nvCxnSpPr>
        <p:spPr>
          <a:xfrm rot="10800000">
            <a:off x="2528973" y="2701018"/>
            <a:ext cx="927126" cy="442777"/>
          </a:xfrm>
          <a:prstGeom prst="bentConnector3">
            <a:avLst>
              <a:gd name="adj1" fmla="val 50000"/>
            </a:avLst>
          </a:prstGeom>
          <a:ln w="19050">
            <a:solidFill>
              <a:schemeClr val="accent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aphicFrame>
        <p:nvGraphicFramePr>
          <p:cNvPr id="36" name="Table 35">
            <a:extLst>
              <a:ext uri="{FF2B5EF4-FFF2-40B4-BE49-F238E27FC236}">
                <a16:creationId xmlns:a16="http://schemas.microsoft.com/office/drawing/2014/main" id="{656768E0-62AA-4592-876B-C406F94221A7}"/>
              </a:ext>
            </a:extLst>
          </p:cNvPr>
          <p:cNvGraphicFramePr>
            <a:graphicFrameLocks noGrp="1"/>
          </p:cNvGraphicFramePr>
          <p:nvPr>
            <p:extLst>
              <p:ext uri="{D42A27DB-BD31-4B8C-83A1-F6EECF244321}">
                <p14:modId xmlns:p14="http://schemas.microsoft.com/office/powerpoint/2010/main" val="1232533115"/>
              </p:ext>
            </p:extLst>
          </p:nvPr>
        </p:nvGraphicFramePr>
        <p:xfrm>
          <a:off x="3527124" y="1704066"/>
          <a:ext cx="7650574" cy="1853386"/>
        </p:xfrm>
        <a:graphic>
          <a:graphicData uri="http://schemas.openxmlformats.org/drawingml/2006/table">
            <a:tbl>
              <a:tblPr/>
              <a:tblGrid>
                <a:gridCol w="3484974">
                  <a:extLst>
                    <a:ext uri="{9D8B030D-6E8A-4147-A177-3AD203B41FA5}">
                      <a16:colId xmlns:a16="http://schemas.microsoft.com/office/drawing/2014/main" val="3161367515"/>
                    </a:ext>
                  </a:extLst>
                </a:gridCol>
                <a:gridCol w="4165600">
                  <a:extLst>
                    <a:ext uri="{9D8B030D-6E8A-4147-A177-3AD203B41FA5}">
                      <a16:colId xmlns:a16="http://schemas.microsoft.com/office/drawing/2014/main" val="3355261076"/>
                    </a:ext>
                  </a:extLst>
                </a:gridCol>
              </a:tblGrid>
              <a:tr h="847546">
                <a:tc>
                  <a:txBody>
                    <a:bodyPr/>
                    <a:lstStyle/>
                    <a:p>
                      <a:pPr algn="ctr" fontAlgn="t"/>
                      <a:r>
                        <a:rPr lang="en-US" sz="1700">
                          <a:solidFill>
                            <a:schemeClr val="bg1"/>
                          </a:solidFill>
                          <a:effectLst/>
                        </a:rPr>
                        <a:t>Self-hosted IR on Azure VM</a:t>
                      </a:r>
                    </a:p>
                    <a:p>
                      <a:pPr algn="ctr" fontAlgn="t"/>
                      <a:r>
                        <a:rPr lang="en-US" sz="1700">
                          <a:solidFill>
                            <a:schemeClr val="bg1"/>
                          </a:solidFill>
                          <a:effectLst/>
                        </a:rPr>
                        <a:t>Data transfer via ER</a:t>
                      </a:r>
                    </a:p>
                  </a:txBody>
                  <a:tcPr marL="152400" marR="152400" marT="114300" marB="1143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t" latinLnBrk="0" hangingPunct="1">
                        <a:lnSpc>
                          <a:spcPct val="100000"/>
                        </a:lnSpc>
                        <a:spcBef>
                          <a:spcPts val="0"/>
                        </a:spcBef>
                        <a:spcAft>
                          <a:spcPts val="0"/>
                        </a:spcAft>
                        <a:buClrTx/>
                        <a:buSzTx/>
                        <a:buFont typeface="Arial" panose="020B0604020202020204" pitchFamily="34" charset="0"/>
                        <a:buNone/>
                        <a:tabLst/>
                        <a:defRPr/>
                      </a:pPr>
                      <a:r>
                        <a:rPr lang="en-US" sz="1700" b="0" i="0" dirty="0">
                          <a:effectLst/>
                          <a:latin typeface="Segoe UI Light" panose="020B0502040204020203" pitchFamily="34" charset="0"/>
                          <a:cs typeface="Segoe UI Light" panose="020B0502040204020203" pitchFamily="34" charset="0"/>
                        </a:rPr>
                        <a:t>De-facto choice for enterprises!</a:t>
                      </a:r>
                    </a:p>
                    <a:p>
                      <a:pPr marL="0" indent="0" fontAlgn="t">
                        <a:buFont typeface="Arial" panose="020B0604020202020204" pitchFamily="34" charset="0"/>
                        <a:buNone/>
                      </a:pPr>
                      <a:r>
                        <a:rPr lang="en-US" sz="1700" b="0" i="0" dirty="0">
                          <a:effectLst/>
                          <a:latin typeface="Segoe UI Light" panose="020B0502040204020203" pitchFamily="34" charset="0"/>
                          <a:cs typeface="Segoe UI Light" panose="020B0502040204020203" pitchFamily="34" charset="0"/>
                        </a:rPr>
                        <a:t>Most secure</a:t>
                      </a:r>
                    </a:p>
                    <a:p>
                      <a:pPr marL="0" indent="0" fontAlgn="t">
                        <a:buFont typeface="Arial" panose="020B0604020202020204" pitchFamily="34" charset="0"/>
                        <a:buNone/>
                      </a:pPr>
                      <a:r>
                        <a:rPr lang="en-US" sz="1700" b="0" i="0" dirty="0">
                          <a:effectLst/>
                          <a:latin typeface="Segoe UI Light" panose="020B0502040204020203" pitchFamily="34" charset="0"/>
                          <a:cs typeface="Segoe UI Light" panose="020B0502040204020203" pitchFamily="34" charset="0"/>
                        </a:rPr>
                        <a:t>Dedicated network BW </a:t>
                      </a:r>
                      <a:r>
                        <a:rPr lang="en-US" sz="1700" b="0" i="0" dirty="0">
                          <a:effectLst/>
                          <a:latin typeface="Segoe UI Light" panose="020B0502040204020203" pitchFamily="34" charset="0"/>
                          <a:cs typeface="Segoe UI Light" panose="020B0502040204020203" pitchFamily="34" charset="0"/>
                          <a:sym typeface="Wingdings" panose="05000000000000000000" pitchFamily="2" charset="2"/>
                        </a:rPr>
                        <a:t> predicable perf</a:t>
                      </a:r>
                      <a:endParaRPr lang="en-US" sz="1700" b="0" i="0" dirty="0">
                        <a:effectLst/>
                        <a:latin typeface="Segoe UI Light" panose="020B0502040204020203" pitchFamily="34" charset="0"/>
                        <a:cs typeface="Segoe UI Light" panose="020B0502040204020203" pitchFamily="34" charset="0"/>
                      </a:endParaRPr>
                    </a:p>
                  </a:txBody>
                  <a:tcPr marL="152400" marR="152400" marT="114300" marB="1143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40219728"/>
                  </a:ext>
                </a:extLst>
              </a:tr>
              <a:tr h="847546">
                <a:tc>
                  <a:txBody>
                    <a:bodyPr/>
                    <a:lstStyle/>
                    <a:p>
                      <a:pPr algn="ctr" fontAlgn="t"/>
                      <a:r>
                        <a:rPr lang="en-US" sz="1700">
                          <a:solidFill>
                            <a:schemeClr val="bg1"/>
                          </a:solidFill>
                          <a:effectLst/>
                        </a:rPr>
                        <a:t>Self-hosted IR on prem</a:t>
                      </a:r>
                    </a:p>
                    <a:p>
                      <a:pPr algn="ctr" fontAlgn="t"/>
                      <a:r>
                        <a:rPr lang="en-US" sz="1700">
                          <a:solidFill>
                            <a:schemeClr val="bg1"/>
                          </a:solidFill>
                          <a:effectLst/>
                        </a:rPr>
                        <a:t>Data transfer via public internet</a:t>
                      </a:r>
                    </a:p>
                  </a:txBody>
                  <a:tcPr marL="152400" marR="152400" marT="114300" marB="1143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t" latinLnBrk="0" hangingPunct="1">
                        <a:lnSpc>
                          <a:spcPct val="100000"/>
                        </a:lnSpc>
                        <a:spcBef>
                          <a:spcPts val="0"/>
                        </a:spcBef>
                        <a:spcAft>
                          <a:spcPts val="0"/>
                        </a:spcAft>
                        <a:buClrTx/>
                        <a:buSzTx/>
                        <a:buFont typeface="Arial" panose="020B0604020202020204" pitchFamily="34" charset="0"/>
                        <a:buNone/>
                        <a:tabLst/>
                        <a:defRPr/>
                      </a:pPr>
                      <a:r>
                        <a:rPr lang="en-US" sz="1700" b="0" i="0" dirty="0">
                          <a:effectLst/>
                          <a:latin typeface="Segoe UI Light" panose="020B0502040204020203" pitchFamily="34" charset="0"/>
                          <a:cs typeface="Segoe UI Light" panose="020B0502040204020203" pitchFamily="34" charset="0"/>
                        </a:rPr>
                        <a:t>Well suited for ISVs!</a:t>
                      </a:r>
                    </a:p>
                    <a:p>
                      <a:pPr marL="0" indent="0" fontAlgn="t">
                        <a:buFont typeface="Arial" panose="020B0604020202020204" pitchFamily="34" charset="0"/>
                        <a:buNone/>
                      </a:pPr>
                      <a:r>
                        <a:rPr lang="en-US" sz="1700" b="0" i="0" dirty="0">
                          <a:effectLst/>
                          <a:latin typeface="Segoe UI Light" panose="020B0502040204020203" pitchFamily="34" charset="0"/>
                          <a:cs typeface="Segoe UI Light" panose="020B0502040204020203" pitchFamily="34" charset="0"/>
                        </a:rPr>
                        <a:t>Low friction and effort</a:t>
                      </a:r>
                    </a:p>
                  </a:txBody>
                  <a:tcPr marL="152400" marR="152400" marT="114300" marB="1143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557226"/>
                  </a:ext>
                </a:extLst>
              </a:tr>
            </a:tbl>
          </a:graphicData>
        </a:graphic>
      </p:graphicFrame>
      <p:graphicFrame>
        <p:nvGraphicFramePr>
          <p:cNvPr id="38" name="Table 37">
            <a:extLst>
              <a:ext uri="{FF2B5EF4-FFF2-40B4-BE49-F238E27FC236}">
                <a16:creationId xmlns:a16="http://schemas.microsoft.com/office/drawing/2014/main" id="{A0F97530-B1A9-4D5C-B217-99AA3A65B706}"/>
              </a:ext>
            </a:extLst>
          </p:cNvPr>
          <p:cNvGraphicFramePr>
            <a:graphicFrameLocks noGrp="1"/>
          </p:cNvGraphicFramePr>
          <p:nvPr>
            <p:extLst>
              <p:ext uri="{D42A27DB-BD31-4B8C-83A1-F6EECF244321}">
                <p14:modId xmlns:p14="http://schemas.microsoft.com/office/powerpoint/2010/main" val="3722493525"/>
              </p:ext>
            </p:extLst>
          </p:nvPr>
        </p:nvGraphicFramePr>
        <p:xfrm>
          <a:off x="3527124" y="4036247"/>
          <a:ext cx="7650574" cy="1853386"/>
        </p:xfrm>
        <a:graphic>
          <a:graphicData uri="http://schemas.openxmlformats.org/drawingml/2006/table">
            <a:tbl>
              <a:tblPr/>
              <a:tblGrid>
                <a:gridCol w="3516009">
                  <a:extLst>
                    <a:ext uri="{9D8B030D-6E8A-4147-A177-3AD203B41FA5}">
                      <a16:colId xmlns:a16="http://schemas.microsoft.com/office/drawing/2014/main" val="3161367515"/>
                    </a:ext>
                  </a:extLst>
                </a:gridCol>
                <a:gridCol w="4134565">
                  <a:extLst>
                    <a:ext uri="{9D8B030D-6E8A-4147-A177-3AD203B41FA5}">
                      <a16:colId xmlns:a16="http://schemas.microsoft.com/office/drawing/2014/main" val="3355261076"/>
                    </a:ext>
                  </a:extLst>
                </a:gridCol>
              </a:tblGrid>
              <a:tr h="847546">
                <a:tc>
                  <a:txBody>
                    <a:bodyPr/>
                    <a:lstStyle/>
                    <a:p>
                      <a:pPr algn="ctr" fontAlgn="t"/>
                      <a:r>
                        <a:rPr lang="en-US" sz="1700">
                          <a:solidFill>
                            <a:schemeClr val="bg1"/>
                          </a:solidFill>
                          <a:effectLst/>
                        </a:rPr>
                        <a:t>Azure IR</a:t>
                      </a:r>
                    </a:p>
                    <a:p>
                      <a:pPr algn="ctr" fontAlgn="t"/>
                      <a:r>
                        <a:rPr lang="en-US" sz="1700">
                          <a:solidFill>
                            <a:schemeClr val="bg1"/>
                          </a:solidFill>
                          <a:effectLst/>
                        </a:rPr>
                        <a:t>Data transfer via public internet</a:t>
                      </a:r>
                    </a:p>
                  </a:txBody>
                  <a:tcPr marL="152400" marR="152400" marT="114300" marB="1143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t" latinLnBrk="0" hangingPunct="1">
                        <a:lnSpc>
                          <a:spcPct val="100000"/>
                        </a:lnSpc>
                        <a:spcBef>
                          <a:spcPts val="0"/>
                        </a:spcBef>
                        <a:spcAft>
                          <a:spcPts val="0"/>
                        </a:spcAft>
                        <a:buClrTx/>
                        <a:buSzTx/>
                        <a:buFont typeface="Arial" panose="020B0604020202020204" pitchFamily="34" charset="0"/>
                        <a:buNone/>
                        <a:tabLst/>
                        <a:defRPr/>
                      </a:pPr>
                      <a:r>
                        <a:rPr lang="en-US" sz="1700" b="0" i="0">
                          <a:effectLst/>
                          <a:latin typeface="Segoe UI Light" panose="020B0502040204020203" pitchFamily="34" charset="0"/>
                          <a:cs typeface="Segoe UI Light" panose="020B0502040204020203" pitchFamily="34" charset="0"/>
                        </a:rPr>
                        <a:t>Well suited for most scenarios</a:t>
                      </a:r>
                    </a:p>
                    <a:p>
                      <a:pPr marL="0" indent="0" fontAlgn="t">
                        <a:buFont typeface="Arial" panose="020B0604020202020204" pitchFamily="34" charset="0"/>
                        <a:buNone/>
                      </a:pPr>
                      <a:r>
                        <a:rPr lang="en-US" sz="1700" b="0" i="0">
                          <a:effectLst/>
                          <a:latin typeface="Segoe UI Light" panose="020B0502040204020203" pitchFamily="34" charset="0"/>
                          <a:cs typeface="Segoe UI Light" panose="020B0502040204020203" pitchFamily="34" charset="0"/>
                        </a:rPr>
                        <a:t>Low friction and effort</a:t>
                      </a:r>
                    </a:p>
                  </a:txBody>
                  <a:tcPr marL="152400" marR="152400" marT="114300" marB="1143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557226"/>
                  </a:ext>
                </a:extLst>
              </a:tr>
              <a:tr h="847546">
                <a:tc>
                  <a:txBody>
                    <a:bodyPr/>
                    <a:lstStyle/>
                    <a:p>
                      <a:pPr algn="ctr" fontAlgn="t"/>
                      <a:r>
                        <a:rPr lang="en-US" sz="1700">
                          <a:solidFill>
                            <a:schemeClr val="bg1"/>
                          </a:solidFill>
                          <a:effectLst/>
                        </a:rPr>
                        <a:t>Self-hosted IR on Azure VM</a:t>
                      </a:r>
                    </a:p>
                    <a:p>
                      <a:pPr algn="ctr" fontAlgn="t"/>
                      <a:r>
                        <a:rPr lang="en-US" sz="1700">
                          <a:solidFill>
                            <a:schemeClr val="bg1"/>
                          </a:solidFill>
                          <a:effectLst/>
                        </a:rPr>
                        <a:t>Data transfer via private peering</a:t>
                      </a:r>
                    </a:p>
                  </a:txBody>
                  <a:tcPr marL="152400" marR="152400" marT="114300" marB="1143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indent="0" fontAlgn="t">
                        <a:buFont typeface="Arial" panose="020B0604020202020204" pitchFamily="34" charset="0"/>
                        <a:buNone/>
                      </a:pPr>
                      <a:r>
                        <a:rPr lang="en-US" sz="1700" b="0" i="0">
                          <a:effectLst/>
                          <a:latin typeface="Segoe UI Light" panose="020B0502040204020203" pitchFamily="34" charset="0"/>
                          <a:cs typeface="Segoe UI Light" panose="020B0502040204020203" pitchFamily="34" charset="0"/>
                        </a:rPr>
                        <a:t>Most secure</a:t>
                      </a:r>
                    </a:p>
                    <a:p>
                      <a:pPr marL="0" indent="0" fontAlgn="t">
                        <a:buFont typeface="Arial" panose="020B0604020202020204" pitchFamily="34" charset="0"/>
                        <a:buNone/>
                      </a:pPr>
                      <a:r>
                        <a:rPr lang="en-US" sz="1700" b="0" i="0">
                          <a:effectLst/>
                          <a:latin typeface="Segoe UI Light" panose="020B0502040204020203" pitchFamily="34" charset="0"/>
                          <a:cs typeface="Segoe UI Light" panose="020B0502040204020203" pitchFamily="34" charset="0"/>
                        </a:rPr>
                        <a:t>Dedicated network BW</a:t>
                      </a:r>
                    </a:p>
                    <a:p>
                      <a:pPr marL="0" indent="0" fontAlgn="t">
                        <a:buFont typeface="Arial" panose="020B0604020202020204" pitchFamily="34" charset="0"/>
                        <a:buNone/>
                      </a:pPr>
                      <a:r>
                        <a:rPr lang="en-US" sz="1700" b="0" i="0">
                          <a:effectLst/>
                          <a:latin typeface="Segoe UI Light" panose="020B0502040204020203" pitchFamily="34" charset="0"/>
                          <a:cs typeface="Segoe UI Light" panose="020B0502040204020203" pitchFamily="34" charset="0"/>
                        </a:rPr>
                        <a:t>Reduce AWS egress charge</a:t>
                      </a:r>
                    </a:p>
                  </a:txBody>
                  <a:tcPr marL="152400" marR="152400" marT="114300" marB="1143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0579855"/>
                  </a:ext>
                </a:extLst>
              </a:tr>
            </a:tbl>
          </a:graphicData>
        </a:graphic>
      </p:graphicFrame>
      <p:sp>
        <p:nvSpPr>
          <p:cNvPr id="41" name="TextBox 40">
            <a:extLst>
              <a:ext uri="{FF2B5EF4-FFF2-40B4-BE49-F238E27FC236}">
                <a16:creationId xmlns:a16="http://schemas.microsoft.com/office/drawing/2014/main" id="{F013C4D0-FB5C-46F7-8336-5C4AA673971B}"/>
              </a:ext>
            </a:extLst>
          </p:cNvPr>
          <p:cNvSpPr txBox="1"/>
          <p:nvPr/>
        </p:nvSpPr>
        <p:spPr>
          <a:xfrm>
            <a:off x="10215825" y="1925831"/>
            <a:ext cx="1595185" cy="369332"/>
          </a:xfrm>
          <a:prstGeom prst="rect">
            <a:avLst/>
          </a:prstGeom>
          <a:solidFill>
            <a:schemeClr val="accent6">
              <a:lumMod val="20000"/>
              <a:lumOff val="80000"/>
            </a:schemeClr>
          </a:solidFill>
        </p:spPr>
        <p:txBody>
          <a:bodyPr wrap="square" lIns="0" tIns="0" rIns="0" bIns="0" rtlCol="0" anchor="ctr">
            <a:spAutoFit/>
          </a:bodyPr>
          <a:lstStyle/>
          <a:p>
            <a:pPr algn="ctr"/>
            <a:r>
              <a:rPr lang="en-US" sz="1200" i="1">
                <a:solidFill>
                  <a:schemeClr val="tx1">
                    <a:lumMod val="75000"/>
                    <a:lumOff val="25000"/>
                  </a:schemeClr>
                </a:solidFill>
              </a:rPr>
              <a:t>In future use Azure IR! (</a:t>
            </a:r>
            <a:r>
              <a:rPr lang="en-US" sz="1200" i="1" err="1">
                <a:solidFill>
                  <a:schemeClr val="tx1">
                    <a:lumMod val="75000"/>
                    <a:lumOff val="25000"/>
                  </a:schemeClr>
                </a:solidFill>
              </a:rPr>
              <a:t>VNet</a:t>
            </a:r>
            <a:r>
              <a:rPr lang="en-US" sz="1200" i="1">
                <a:solidFill>
                  <a:schemeClr val="tx1">
                    <a:lumMod val="75000"/>
                    <a:lumOff val="25000"/>
                  </a:schemeClr>
                </a:solidFill>
              </a:rPr>
              <a:t> support </a:t>
            </a:r>
            <a:r>
              <a:rPr lang="en-US" sz="1200" b="1" baseline="30000">
                <a:solidFill>
                  <a:srgbClr val="F79A29"/>
                </a:solidFill>
              </a:rPr>
              <a:t>upcoming</a:t>
            </a:r>
            <a:r>
              <a:rPr lang="en-US" sz="1200" i="1">
                <a:solidFill>
                  <a:schemeClr val="tx1">
                    <a:lumMod val="75000"/>
                    <a:lumOff val="25000"/>
                  </a:schemeClr>
                </a:solidFill>
              </a:rPr>
              <a:t>)</a:t>
            </a:r>
          </a:p>
        </p:txBody>
      </p:sp>
      <p:sp>
        <p:nvSpPr>
          <p:cNvPr id="42" name="TextBox 41">
            <a:extLst>
              <a:ext uri="{FF2B5EF4-FFF2-40B4-BE49-F238E27FC236}">
                <a16:creationId xmlns:a16="http://schemas.microsoft.com/office/drawing/2014/main" id="{20C6FA47-9528-44D9-A314-03FA681AE904}"/>
              </a:ext>
            </a:extLst>
          </p:cNvPr>
          <p:cNvSpPr txBox="1"/>
          <p:nvPr/>
        </p:nvSpPr>
        <p:spPr>
          <a:xfrm>
            <a:off x="10215825" y="5173004"/>
            <a:ext cx="1595184" cy="369332"/>
          </a:xfrm>
          <a:prstGeom prst="rect">
            <a:avLst/>
          </a:prstGeom>
          <a:solidFill>
            <a:schemeClr val="accent6">
              <a:lumMod val="20000"/>
              <a:lumOff val="80000"/>
            </a:schemeClr>
          </a:solidFill>
        </p:spPr>
        <p:txBody>
          <a:bodyPr wrap="square" lIns="0" tIns="0" rIns="0" bIns="0" rtlCol="0" anchor="ctr">
            <a:spAutoFit/>
          </a:bodyPr>
          <a:lstStyle/>
          <a:p>
            <a:pPr algn="ctr"/>
            <a:r>
              <a:rPr lang="en-US" sz="1200" i="1">
                <a:solidFill>
                  <a:schemeClr val="tx1">
                    <a:lumMod val="75000"/>
                    <a:lumOff val="25000"/>
                  </a:schemeClr>
                </a:solidFill>
              </a:rPr>
              <a:t>In future use Azure IR! (</a:t>
            </a:r>
            <a:r>
              <a:rPr lang="en-US" sz="1200" i="1" err="1">
                <a:solidFill>
                  <a:schemeClr val="tx1">
                    <a:lumMod val="75000"/>
                    <a:lumOff val="25000"/>
                  </a:schemeClr>
                </a:solidFill>
              </a:rPr>
              <a:t>VNet</a:t>
            </a:r>
            <a:r>
              <a:rPr lang="en-US" sz="1200" i="1">
                <a:solidFill>
                  <a:schemeClr val="tx1">
                    <a:lumMod val="75000"/>
                    <a:lumOff val="25000"/>
                  </a:schemeClr>
                </a:solidFill>
              </a:rPr>
              <a:t> support </a:t>
            </a:r>
            <a:r>
              <a:rPr lang="en-US" sz="1200" b="1" baseline="30000">
                <a:solidFill>
                  <a:srgbClr val="F79A29"/>
                </a:solidFill>
              </a:rPr>
              <a:t>upcoming</a:t>
            </a:r>
            <a:r>
              <a:rPr lang="en-US" sz="1200" i="1">
                <a:solidFill>
                  <a:schemeClr val="tx1">
                    <a:lumMod val="75000"/>
                    <a:lumOff val="25000"/>
                  </a:schemeClr>
                </a:solidFill>
              </a:rPr>
              <a:t>)</a:t>
            </a:r>
          </a:p>
        </p:txBody>
      </p:sp>
      <p:cxnSp>
        <p:nvCxnSpPr>
          <p:cNvPr id="45" name="Elbow Connector 88">
            <a:extLst>
              <a:ext uri="{FF2B5EF4-FFF2-40B4-BE49-F238E27FC236}">
                <a16:creationId xmlns:a16="http://schemas.microsoft.com/office/drawing/2014/main" id="{22B97FEE-8BFA-465A-8C3C-6B6345F2F0B5}"/>
              </a:ext>
            </a:extLst>
          </p:cNvPr>
          <p:cNvCxnSpPr>
            <a:cxnSpLocks/>
          </p:cNvCxnSpPr>
          <p:nvPr/>
        </p:nvCxnSpPr>
        <p:spPr>
          <a:xfrm rot="10800000" flipV="1">
            <a:off x="2528975" y="4485976"/>
            <a:ext cx="927124" cy="523872"/>
          </a:xfrm>
          <a:prstGeom prst="bentConnector3">
            <a:avLst/>
          </a:prstGeom>
          <a:ln w="19050">
            <a:solidFill>
              <a:schemeClr val="accent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46" name="Elbow Connector 90">
            <a:extLst>
              <a:ext uri="{FF2B5EF4-FFF2-40B4-BE49-F238E27FC236}">
                <a16:creationId xmlns:a16="http://schemas.microsoft.com/office/drawing/2014/main" id="{A3CEB2C6-677F-47EC-9BDE-81519EF24C7B}"/>
              </a:ext>
            </a:extLst>
          </p:cNvPr>
          <p:cNvCxnSpPr>
            <a:cxnSpLocks/>
          </p:cNvCxnSpPr>
          <p:nvPr/>
        </p:nvCxnSpPr>
        <p:spPr>
          <a:xfrm rot="10800000">
            <a:off x="2528973" y="5009851"/>
            <a:ext cx="927126" cy="442777"/>
          </a:xfrm>
          <a:prstGeom prst="bentConnector3">
            <a:avLst>
              <a:gd name="adj1" fmla="val 50000"/>
            </a:avLst>
          </a:prstGeom>
          <a:ln w="19050">
            <a:solidFill>
              <a:schemeClr val="accent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8270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1E31-C487-4B8F-98CC-8B99620D8056}"/>
              </a:ext>
            </a:extLst>
          </p:cNvPr>
          <p:cNvSpPr>
            <a:spLocks noGrp="1"/>
          </p:cNvSpPr>
          <p:nvPr>
            <p:ph type="title"/>
          </p:nvPr>
        </p:nvSpPr>
        <p:spPr/>
        <p:txBody>
          <a:bodyPr/>
          <a:lstStyle/>
          <a:p>
            <a:r>
              <a:rPr lang="en-US"/>
              <a:t>Security</a:t>
            </a:r>
          </a:p>
        </p:txBody>
      </p:sp>
    </p:spTree>
    <p:extLst>
      <p:ext uri="{BB962C8B-B14F-4D97-AF65-F5344CB8AC3E}">
        <p14:creationId xmlns:p14="http://schemas.microsoft.com/office/powerpoint/2010/main" val="218080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01A5-F6FC-4148-8CED-935064DBD89F}"/>
              </a:ext>
            </a:extLst>
          </p:cNvPr>
          <p:cNvSpPr>
            <a:spLocks noGrp="1"/>
          </p:cNvSpPr>
          <p:nvPr>
            <p:ph type="title"/>
          </p:nvPr>
        </p:nvSpPr>
        <p:spPr/>
        <p:txBody>
          <a:bodyPr/>
          <a:lstStyle/>
          <a:p>
            <a:r>
              <a:rPr lang="en-US"/>
              <a:t>Azure Data Factory</a:t>
            </a:r>
            <a:br>
              <a:rPr lang="en-US"/>
            </a:br>
            <a:endParaRPr lang="en-US"/>
          </a:p>
        </p:txBody>
      </p:sp>
      <p:sp>
        <p:nvSpPr>
          <p:cNvPr id="5" name="Text Placeholder 4">
            <a:extLst>
              <a:ext uri="{FF2B5EF4-FFF2-40B4-BE49-F238E27FC236}">
                <a16:creationId xmlns:a16="http://schemas.microsoft.com/office/drawing/2014/main" id="{67E3DDAA-B951-4806-9D0D-B4597D821D1C}"/>
              </a:ext>
            </a:extLst>
          </p:cNvPr>
          <p:cNvSpPr>
            <a:spLocks noGrp="1"/>
          </p:cNvSpPr>
          <p:nvPr>
            <p:ph type="body" sz="quarter" idx="10"/>
          </p:nvPr>
        </p:nvSpPr>
        <p:spPr/>
        <p:txBody>
          <a:bodyPr/>
          <a:lstStyle/>
          <a:p>
            <a:r>
              <a:rPr lang="en-US"/>
              <a:t>Hybrid data integration service for enabling code-free ETL</a:t>
            </a:r>
          </a:p>
        </p:txBody>
      </p:sp>
      <p:sp>
        <p:nvSpPr>
          <p:cNvPr id="3" name="Rectangle 2">
            <a:extLst>
              <a:ext uri="{FF2B5EF4-FFF2-40B4-BE49-F238E27FC236}">
                <a16:creationId xmlns:a16="http://schemas.microsoft.com/office/drawing/2014/main" id="{8B99A039-2AEE-40A9-B2FA-71E780F7468F}"/>
              </a:ext>
            </a:extLst>
          </p:cNvPr>
          <p:cNvSpPr/>
          <p:nvPr/>
        </p:nvSpPr>
        <p:spPr>
          <a:xfrm>
            <a:off x="421624" y="3554505"/>
            <a:ext cx="1799439"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Industry leading data ingestion</a:t>
            </a:r>
          </a:p>
        </p:txBody>
      </p:sp>
      <p:sp>
        <p:nvSpPr>
          <p:cNvPr id="10" name="Rectangle 9">
            <a:extLst>
              <a:ext uri="{FF2B5EF4-FFF2-40B4-BE49-F238E27FC236}">
                <a16:creationId xmlns:a16="http://schemas.microsoft.com/office/drawing/2014/main" id="{85915DDA-26CB-4429-B3ED-4A3E0BC3003E}"/>
              </a:ext>
            </a:extLst>
          </p:cNvPr>
          <p:cNvSpPr/>
          <p:nvPr/>
        </p:nvSpPr>
        <p:spPr>
          <a:xfrm>
            <a:off x="9573363" y="3598459"/>
            <a:ext cx="205514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Segoe UI Semibold"/>
              </a:rPr>
              <a:t>Managed SSIS</a:t>
            </a: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678EB86-38B0-49E7-B534-B72846171BB0}"/>
              </a:ext>
            </a:extLst>
          </p:cNvPr>
          <p:cNvSpPr/>
          <p:nvPr/>
        </p:nvSpPr>
        <p:spPr>
          <a:xfrm>
            <a:off x="5042215" y="3574241"/>
            <a:ext cx="179944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Hybrid</a:t>
            </a:r>
          </a:p>
        </p:txBody>
      </p:sp>
      <p:sp>
        <p:nvSpPr>
          <p:cNvPr id="12" name="Rectangle 11">
            <a:extLst>
              <a:ext uri="{FF2B5EF4-FFF2-40B4-BE49-F238E27FC236}">
                <a16:creationId xmlns:a16="http://schemas.microsoft.com/office/drawing/2014/main" id="{0ADC63CA-E9F7-4964-8160-C620B9B1F826}"/>
              </a:ext>
            </a:extLst>
          </p:cNvPr>
          <p:cNvSpPr/>
          <p:nvPr/>
        </p:nvSpPr>
        <p:spPr>
          <a:xfrm>
            <a:off x="7392232" y="3541000"/>
            <a:ext cx="179944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Pay only for what you use</a:t>
            </a:r>
          </a:p>
        </p:txBody>
      </p:sp>
      <p:sp>
        <p:nvSpPr>
          <p:cNvPr id="28" name="Oval 27">
            <a:extLst>
              <a:ext uri="{FF2B5EF4-FFF2-40B4-BE49-F238E27FC236}">
                <a16:creationId xmlns:a16="http://schemas.microsoft.com/office/drawing/2014/main" id="{3D0253E8-1FD0-4EE8-8B00-C94D8FB26D0F}"/>
              </a:ext>
            </a:extLst>
          </p:cNvPr>
          <p:cNvSpPr/>
          <p:nvPr/>
        </p:nvSpPr>
        <p:spPr bwMode="auto">
          <a:xfrm>
            <a:off x="716560" y="2095707"/>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40">
            <a:extLst>
              <a:ext uri="{FF2B5EF4-FFF2-40B4-BE49-F238E27FC236}">
                <a16:creationId xmlns:a16="http://schemas.microsoft.com/office/drawing/2014/main" id="{7B1E3D8D-BDEC-42A2-8570-FAE5D0CA7436}"/>
              </a:ext>
            </a:extLst>
          </p:cNvPr>
          <p:cNvSpPr/>
          <p:nvPr/>
        </p:nvSpPr>
        <p:spPr>
          <a:xfrm>
            <a:off x="2731919" y="3576611"/>
            <a:ext cx="179944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No Code</a:t>
            </a:r>
          </a:p>
        </p:txBody>
      </p:sp>
      <p:sp>
        <p:nvSpPr>
          <p:cNvPr id="37" name="Oval 36">
            <a:extLst>
              <a:ext uri="{FF2B5EF4-FFF2-40B4-BE49-F238E27FC236}">
                <a16:creationId xmlns:a16="http://schemas.microsoft.com/office/drawing/2014/main" id="{9964B9DC-D52C-41E2-89A7-6BA843B3F38D}"/>
              </a:ext>
            </a:extLst>
          </p:cNvPr>
          <p:cNvSpPr/>
          <p:nvPr/>
        </p:nvSpPr>
        <p:spPr bwMode="auto">
          <a:xfrm>
            <a:off x="3035897" y="2095707"/>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Oval 45">
            <a:extLst>
              <a:ext uri="{FF2B5EF4-FFF2-40B4-BE49-F238E27FC236}">
                <a16:creationId xmlns:a16="http://schemas.microsoft.com/office/drawing/2014/main" id="{F1B16A80-5DC5-4D33-96A2-F37C27A84A59}"/>
              </a:ext>
            </a:extLst>
          </p:cNvPr>
          <p:cNvSpPr/>
          <p:nvPr/>
        </p:nvSpPr>
        <p:spPr bwMode="auto">
          <a:xfrm>
            <a:off x="5355234" y="2095707"/>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769B563B-26E3-49FB-AFF3-68FAF7A269D1}"/>
              </a:ext>
            </a:extLst>
          </p:cNvPr>
          <p:cNvSpPr/>
          <p:nvPr/>
        </p:nvSpPr>
        <p:spPr bwMode="auto">
          <a:xfrm>
            <a:off x="9993910" y="2095707"/>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3931CDB1-1ACB-4613-8F61-2342285156D0}"/>
              </a:ext>
            </a:extLst>
          </p:cNvPr>
          <p:cNvSpPr/>
          <p:nvPr/>
        </p:nvSpPr>
        <p:spPr bwMode="auto">
          <a:xfrm>
            <a:off x="7674571" y="2095707"/>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AE1B87C5-7745-4DF9-8F33-954F04C953D1}"/>
              </a:ext>
            </a:extLst>
          </p:cNvPr>
          <p:cNvPicPr>
            <a:picLocks noChangeAspect="1"/>
          </p:cNvPicPr>
          <p:nvPr/>
        </p:nvPicPr>
        <p:blipFill>
          <a:blip r:embed="rId3"/>
          <a:stretch>
            <a:fillRect/>
          </a:stretch>
        </p:blipFill>
        <p:spPr>
          <a:xfrm>
            <a:off x="10291885" y="2381507"/>
            <a:ext cx="580099" cy="592802"/>
          </a:xfrm>
          <a:prstGeom prst="rect">
            <a:avLst/>
          </a:prstGeom>
        </p:spPr>
      </p:pic>
      <p:pic>
        <p:nvPicPr>
          <p:cNvPr id="52" name="Picture 51">
            <a:extLst>
              <a:ext uri="{FF2B5EF4-FFF2-40B4-BE49-F238E27FC236}">
                <a16:creationId xmlns:a16="http://schemas.microsoft.com/office/drawing/2014/main" id="{5DFFFAB1-3192-4FD7-B822-C1C57B16155D}"/>
              </a:ext>
            </a:extLst>
          </p:cNvPr>
          <p:cNvPicPr>
            <a:picLocks noChangeAspect="1"/>
          </p:cNvPicPr>
          <p:nvPr/>
        </p:nvPicPr>
        <p:blipFill rotWithShape="1">
          <a:blip r:embed="rId4">
            <a:extLst>
              <a:ext uri="{28A0092B-C50C-407E-A947-70E740481C1C}">
                <a14:useLocalDpi xmlns:a14="http://schemas.microsoft.com/office/drawing/2010/main" val="0"/>
              </a:ext>
            </a:extLst>
          </a:blip>
          <a:srcRect l="21544" r="21617" b="18945"/>
          <a:stretch/>
        </p:blipFill>
        <p:spPr>
          <a:xfrm>
            <a:off x="3273470" y="2340644"/>
            <a:ext cx="747999" cy="744884"/>
          </a:xfrm>
          <a:prstGeom prst="rect">
            <a:avLst/>
          </a:prstGeom>
        </p:spPr>
      </p:pic>
      <p:pic>
        <p:nvPicPr>
          <p:cNvPr id="16" name="Picture 15">
            <a:extLst>
              <a:ext uri="{FF2B5EF4-FFF2-40B4-BE49-F238E27FC236}">
                <a16:creationId xmlns:a16="http://schemas.microsoft.com/office/drawing/2014/main" id="{B7105493-3F7F-4E58-ACC9-40F7078CFC62}"/>
              </a:ext>
            </a:extLst>
          </p:cNvPr>
          <p:cNvPicPr>
            <a:picLocks noChangeAspect="1"/>
          </p:cNvPicPr>
          <p:nvPr/>
        </p:nvPicPr>
        <p:blipFill>
          <a:blip r:embed="rId5"/>
          <a:stretch>
            <a:fillRect/>
          </a:stretch>
        </p:blipFill>
        <p:spPr>
          <a:xfrm>
            <a:off x="5709201" y="2432013"/>
            <a:ext cx="541990" cy="575864"/>
          </a:xfrm>
          <a:prstGeom prst="rect">
            <a:avLst/>
          </a:prstGeom>
        </p:spPr>
      </p:pic>
      <p:pic>
        <p:nvPicPr>
          <p:cNvPr id="1026" name="Picture 2" descr="Image result for pay as you go icon">
            <a:extLst>
              <a:ext uri="{FF2B5EF4-FFF2-40B4-BE49-F238E27FC236}">
                <a16:creationId xmlns:a16="http://schemas.microsoft.com/office/drawing/2014/main" id="{36202FC7-13C8-44A9-943F-E861FD5D3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1905" y="2374212"/>
            <a:ext cx="667016" cy="6336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E207E29-C9F2-49E7-846A-6511EE96B7EF}"/>
              </a:ext>
            </a:extLst>
          </p:cNvPr>
          <p:cNvPicPr>
            <a:picLocks noChangeAspect="1"/>
          </p:cNvPicPr>
          <p:nvPr/>
        </p:nvPicPr>
        <p:blipFill>
          <a:blip r:embed="rId7"/>
          <a:stretch>
            <a:fillRect/>
          </a:stretch>
        </p:blipFill>
        <p:spPr>
          <a:xfrm>
            <a:off x="868615" y="2501031"/>
            <a:ext cx="907301" cy="351737"/>
          </a:xfrm>
          <a:prstGeom prst="rect">
            <a:avLst/>
          </a:prstGeom>
        </p:spPr>
      </p:pic>
      <p:grpSp>
        <p:nvGrpSpPr>
          <p:cNvPr id="27" name="Group 26">
            <a:extLst>
              <a:ext uri="{FF2B5EF4-FFF2-40B4-BE49-F238E27FC236}">
                <a16:creationId xmlns:a16="http://schemas.microsoft.com/office/drawing/2014/main" id="{ED817594-9312-45D7-B0A2-0AC24D6B729E}"/>
              </a:ext>
            </a:extLst>
          </p:cNvPr>
          <p:cNvGrpSpPr/>
          <p:nvPr/>
        </p:nvGrpSpPr>
        <p:grpSpPr>
          <a:xfrm>
            <a:off x="0" y="5044199"/>
            <a:ext cx="12192000" cy="1836286"/>
            <a:chOff x="-95425" y="5072131"/>
            <a:chExt cx="12377921" cy="1784459"/>
          </a:xfrm>
        </p:grpSpPr>
        <p:cxnSp>
          <p:nvCxnSpPr>
            <p:cNvPr id="29" name="Straight Connector 28">
              <a:extLst>
                <a:ext uri="{FF2B5EF4-FFF2-40B4-BE49-F238E27FC236}">
                  <a16:creationId xmlns:a16="http://schemas.microsoft.com/office/drawing/2014/main" id="{F483F4B1-72EB-45F1-A2F5-2AFEED9D978E}"/>
                </a:ext>
              </a:extLst>
            </p:cNvPr>
            <p:cNvCxnSpPr>
              <a:cxnSpLocks/>
            </p:cNvCxnSpPr>
            <p:nvPr/>
          </p:nvCxnSpPr>
          <p:spPr>
            <a:xfrm>
              <a:off x="426424" y="5678665"/>
              <a:ext cx="11331060" cy="0"/>
            </a:xfrm>
            <a:prstGeom prst="line">
              <a:avLst/>
            </a:prstGeom>
            <a:noFill/>
            <a:ln w="9525" cap="rnd">
              <a:solidFill>
                <a:srgbClr val="0070C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84EDFCF0-D7D3-428E-A2E8-B925C49618DD}"/>
                </a:ext>
              </a:extLst>
            </p:cNvPr>
            <p:cNvSpPr txBox="1"/>
            <p:nvPr/>
          </p:nvSpPr>
          <p:spPr>
            <a:xfrm>
              <a:off x="-95425" y="5072131"/>
              <a:ext cx="12377921" cy="1784459"/>
            </a:xfrm>
            <a:prstGeom prst="rect">
              <a:avLst/>
            </a:prstGeom>
            <a:solidFill>
              <a:srgbClr val="0078D4"/>
            </a:solidFill>
            <a:ln>
              <a:noFill/>
            </a:ln>
          </p:spPr>
          <p:txBody>
            <a:bodyPr wrap="square" tIns="89630" bIns="89630" anchor="ctr" anchorCtr="0">
              <a:noAutofit/>
            </a:bodyPr>
            <a:lstStyle>
              <a:defPPr>
                <a:defRPr lang="en-US"/>
              </a:defPPr>
              <a:lvl1pPr marR="0" lvl="0" indent="0" algn="ctr" defTabSz="914367" fontAlgn="auto">
                <a:lnSpc>
                  <a:spcPct val="90000"/>
                </a:lnSpc>
                <a:spcBef>
                  <a:spcPct val="0"/>
                </a:spcBef>
                <a:spcAft>
                  <a:spcPts val="0"/>
                </a:spcAft>
                <a:buClrTx/>
                <a:buSzTx/>
                <a:buFontTx/>
                <a:buNone/>
                <a:tabLst/>
                <a:defRPr kumimoji="0" sz="3200" b="0" i="0" u="none" strike="noStrike" cap="none" spc="-98" normalizeH="0" baseline="0">
                  <a:ln w="3175">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98"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Productive &amp; trusted hybrid data integration service </a:t>
              </a:r>
              <a:br>
                <a:rPr kumimoji="0" lang="en-US" sz="2800" b="0" i="0" u="none" strike="noStrike" kern="1200" cap="none" spc="-98"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800" b="0" i="0" u="none" strike="noStrike" kern="1200" cap="none" spc="-98"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that simplifies ETL with any data, from any source, at scale. </a:t>
              </a:r>
            </a:p>
          </p:txBody>
        </p:sp>
      </p:grpSp>
    </p:spTree>
    <p:extLst>
      <p:ext uri="{BB962C8B-B14F-4D97-AF65-F5344CB8AC3E}">
        <p14:creationId xmlns:p14="http://schemas.microsoft.com/office/powerpoint/2010/main" val="22160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07831"/>
          </a:xfrm>
        </p:spPr>
        <p:txBody>
          <a:bodyPr/>
          <a:lstStyle/>
          <a:p>
            <a:r>
              <a:rPr lang="en-US" sz="3300"/>
              <a:t>Designing Password-Less Pipelines</a:t>
            </a:r>
          </a:p>
        </p:txBody>
      </p:sp>
      <p:sp>
        <p:nvSpPr>
          <p:cNvPr id="4" name="TextBox 3">
            <a:extLst>
              <a:ext uri="{FF2B5EF4-FFF2-40B4-BE49-F238E27FC236}">
                <a16:creationId xmlns:a16="http://schemas.microsoft.com/office/drawing/2014/main" id="{802C15A3-9762-4F0D-8C0F-EC3432BCC06D}"/>
              </a:ext>
            </a:extLst>
          </p:cNvPr>
          <p:cNvSpPr txBox="1"/>
          <p:nvPr/>
        </p:nvSpPr>
        <p:spPr>
          <a:xfrm>
            <a:off x="742897" y="2384035"/>
            <a:ext cx="4798873" cy="1569660"/>
          </a:xfrm>
          <a:prstGeom prst="rect">
            <a:avLst/>
          </a:prstGeom>
          <a:noFill/>
        </p:spPr>
        <p:txBody>
          <a:bodyPr wrap="square" lIns="91440" tIns="45720" rIns="91440" bIns="45720" rtlCol="0">
            <a:spAutoFit/>
          </a:bodyPr>
          <a:lstStyle/>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Authenticate to Azure data services </a:t>
            </a:r>
            <a:r>
              <a:rPr lang="en-US" sz="1600" dirty="0">
                <a:latin typeface="Segoe UI Semilight"/>
              </a:rPr>
              <a:t>using Managed Identify (aka MSI) or Service Principal</a:t>
            </a:r>
          </a:p>
          <a:p>
            <a:pPr defTabSz="896214" eaLnBrk="0" fontAlgn="base" hangingPunct="0">
              <a:spcBef>
                <a:spcPct val="0"/>
              </a:spcBef>
              <a:spcAft>
                <a:spcPct val="0"/>
              </a:spcAft>
              <a:defRPr/>
            </a:pPr>
            <a:endParaRPr lang="en-US" sz="1600" dirty="0">
              <a:latin typeface="Segoe UI Semilight"/>
            </a:endParaRPr>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Authenticate to external data stores </a:t>
            </a:r>
            <a:r>
              <a:rPr lang="en-US" sz="1600" dirty="0">
                <a:latin typeface="Segoe UI Semilight"/>
              </a:rPr>
              <a:t>using basic auth, key-based auth, or Windows auth, where applicable</a:t>
            </a:r>
          </a:p>
        </p:txBody>
      </p:sp>
      <p:sp>
        <p:nvSpPr>
          <p:cNvPr id="5" name="TextBox 4">
            <a:extLst>
              <a:ext uri="{FF2B5EF4-FFF2-40B4-BE49-F238E27FC236}">
                <a16:creationId xmlns:a16="http://schemas.microsoft.com/office/drawing/2014/main" id="{A03F3BC9-9AFF-43A5-B0A4-44A60BBCB96F}"/>
              </a:ext>
            </a:extLst>
          </p:cNvPr>
          <p:cNvSpPr txBox="1"/>
          <p:nvPr/>
        </p:nvSpPr>
        <p:spPr>
          <a:xfrm>
            <a:off x="742898" y="2015380"/>
            <a:ext cx="2903359" cy="369332"/>
          </a:xfrm>
          <a:prstGeom prst="rect">
            <a:avLst/>
          </a:prstGeom>
          <a:noFill/>
        </p:spPr>
        <p:txBody>
          <a:bodyPr wrap="square" lIns="91440" tIns="45720" rIns="91440" bIns="45720" rtlCol="0">
            <a:spAutoFit/>
          </a:bodyPr>
          <a:lstStyle/>
          <a:p>
            <a:pPr>
              <a:defRPr/>
            </a:pPr>
            <a:r>
              <a:rPr lang="en-US" b="1">
                <a:solidFill>
                  <a:srgbClr val="0078D7"/>
                </a:solidFill>
                <a:latin typeface="Segoe UI Semibold" panose="020B0702040204020203" pitchFamily="34" charset="0"/>
                <a:cs typeface="Segoe UI Semibold" panose="020B0702040204020203" pitchFamily="34" charset="0"/>
              </a:rPr>
              <a:t>AUTHENTICATION</a:t>
            </a:r>
          </a:p>
        </p:txBody>
      </p:sp>
      <p:sp>
        <p:nvSpPr>
          <p:cNvPr id="7" name="TextBox 6">
            <a:extLst>
              <a:ext uri="{FF2B5EF4-FFF2-40B4-BE49-F238E27FC236}">
                <a16:creationId xmlns:a16="http://schemas.microsoft.com/office/drawing/2014/main" id="{A62C129D-7B01-49DE-A071-AD4728334260}"/>
              </a:ext>
            </a:extLst>
          </p:cNvPr>
          <p:cNvSpPr txBox="1"/>
          <p:nvPr/>
        </p:nvSpPr>
        <p:spPr>
          <a:xfrm>
            <a:off x="6254382" y="2015380"/>
            <a:ext cx="3384192" cy="369332"/>
          </a:xfrm>
          <a:prstGeom prst="rect">
            <a:avLst/>
          </a:prstGeom>
          <a:noFill/>
        </p:spPr>
        <p:txBody>
          <a:bodyPr wrap="square" lIns="91440" tIns="45720" rIns="91440" bIns="45720" rtlCol="0">
            <a:spAutoFit/>
          </a:bodyPr>
          <a:lstStyle/>
          <a:p>
            <a:pPr>
              <a:defRPr/>
            </a:pPr>
            <a:r>
              <a:rPr lang="en-US" b="1">
                <a:solidFill>
                  <a:srgbClr val="0078D7"/>
                </a:solidFill>
                <a:latin typeface="Segoe UI Semibold" panose="020B0702040204020203" pitchFamily="34" charset="0"/>
                <a:cs typeface="Segoe UI Semibold" panose="020B0702040204020203" pitchFamily="34" charset="0"/>
              </a:rPr>
              <a:t>CREDENTIAL MANAGEMENT</a:t>
            </a:r>
          </a:p>
        </p:txBody>
      </p:sp>
      <p:sp>
        <p:nvSpPr>
          <p:cNvPr id="8" name="TextBox 7">
            <a:extLst>
              <a:ext uri="{FF2B5EF4-FFF2-40B4-BE49-F238E27FC236}">
                <a16:creationId xmlns:a16="http://schemas.microsoft.com/office/drawing/2014/main" id="{8AD35740-7911-4A6D-BB9F-0393F6D6F99B}"/>
              </a:ext>
            </a:extLst>
          </p:cNvPr>
          <p:cNvSpPr txBox="1"/>
          <p:nvPr/>
        </p:nvSpPr>
        <p:spPr>
          <a:xfrm>
            <a:off x="6254383" y="2393037"/>
            <a:ext cx="5035507" cy="1815882"/>
          </a:xfrm>
          <a:prstGeom prst="rect">
            <a:avLst/>
          </a:prstGeom>
          <a:noFill/>
        </p:spPr>
        <p:txBody>
          <a:bodyPr wrap="square" lIns="91440" tIns="45720" rIns="91440" bIns="45720" rtlCol="0">
            <a:spAutoFit/>
          </a:bodyPr>
          <a:lstStyle/>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Recommended: store credentials in Azure Key Vault </a:t>
            </a:r>
            <a:r>
              <a:rPr lang="en-US" sz="1600" dirty="0">
                <a:latin typeface="Segoe UI Semilight"/>
              </a:rPr>
              <a:t>and reference key vault secret from ADF</a:t>
            </a:r>
          </a:p>
          <a:p>
            <a:pPr defTabSz="896214" eaLnBrk="0" fontAlgn="base" hangingPunct="0">
              <a:spcBef>
                <a:spcPct val="0"/>
              </a:spcBef>
              <a:spcAft>
                <a:spcPct val="0"/>
              </a:spcAft>
              <a:defRPr/>
            </a:pPr>
            <a:endParaRPr lang="en-US" sz="1600" dirty="0">
              <a:latin typeface="Segoe UI Semilight"/>
            </a:endParaRPr>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Alternatively: supply credential inline in Linked Service </a:t>
            </a:r>
            <a:r>
              <a:rPr lang="en-US" sz="1600" dirty="0">
                <a:latin typeface="Segoe UI Semilight"/>
              </a:rPr>
              <a:t>and ADF will encrypt it at rest:</a:t>
            </a:r>
          </a:p>
          <a:p>
            <a:pPr marL="285750" indent="-285750" defTabSz="896214" eaLnBrk="0" fontAlgn="base" hangingPunct="0">
              <a:spcBef>
                <a:spcPct val="0"/>
              </a:spcBef>
              <a:spcAft>
                <a:spcPct val="0"/>
              </a:spcAft>
              <a:buFontTx/>
              <a:buChar char="-"/>
              <a:defRPr/>
            </a:pPr>
            <a:r>
              <a:rPr lang="en-US" sz="1600" dirty="0">
                <a:latin typeface="Segoe UI Semilight"/>
              </a:rPr>
              <a:t>Cloud creds are encrypted by ADF-managed certs</a:t>
            </a:r>
          </a:p>
          <a:p>
            <a:pPr marL="285750" indent="-285750" defTabSz="896214" eaLnBrk="0" fontAlgn="base" hangingPunct="0">
              <a:spcBef>
                <a:spcPct val="0"/>
              </a:spcBef>
              <a:spcAft>
                <a:spcPct val="0"/>
              </a:spcAft>
              <a:buFontTx/>
              <a:buChar char="-"/>
              <a:defRPr/>
            </a:pPr>
            <a:r>
              <a:rPr lang="en-US" sz="1600" dirty="0">
                <a:latin typeface="Segoe UI Semilight"/>
              </a:rPr>
              <a:t>On-prem creds are encrypted by Windows DPAPI</a:t>
            </a:r>
          </a:p>
        </p:txBody>
      </p:sp>
    </p:spTree>
    <p:extLst>
      <p:ext uri="{BB962C8B-B14F-4D97-AF65-F5344CB8AC3E}">
        <p14:creationId xmlns:p14="http://schemas.microsoft.com/office/powerpoint/2010/main" val="8649038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07831"/>
          </a:xfrm>
        </p:spPr>
        <p:txBody>
          <a:bodyPr/>
          <a:lstStyle/>
          <a:p>
            <a:r>
              <a:rPr lang="en-US" sz="3300"/>
              <a:t>Data Security</a:t>
            </a:r>
          </a:p>
        </p:txBody>
      </p:sp>
      <p:sp>
        <p:nvSpPr>
          <p:cNvPr id="9" name="TextBox 8">
            <a:extLst>
              <a:ext uri="{FF2B5EF4-FFF2-40B4-BE49-F238E27FC236}">
                <a16:creationId xmlns:a16="http://schemas.microsoft.com/office/drawing/2014/main" id="{F14006BE-59CF-4939-A488-B9665162A500}"/>
              </a:ext>
            </a:extLst>
          </p:cNvPr>
          <p:cNvSpPr txBox="1"/>
          <p:nvPr/>
        </p:nvSpPr>
        <p:spPr>
          <a:xfrm>
            <a:off x="6258715" y="2328700"/>
            <a:ext cx="5348068" cy="2148553"/>
          </a:xfrm>
          <a:prstGeom prst="rect">
            <a:avLst/>
          </a:prstGeom>
          <a:noFill/>
        </p:spPr>
        <p:txBody>
          <a:bodyPr wrap="square" lIns="179238" tIns="143391" rIns="179238" bIns="143391" rtlCol="0">
            <a:spAutoFit/>
          </a:bodyPr>
          <a:lstStyle/>
          <a:p>
            <a:pPr defTabSz="914093">
              <a:lnSpc>
                <a:spcPct val="90000"/>
              </a:lnSpc>
              <a:spcAft>
                <a:spcPts val="588"/>
              </a:spcAft>
              <a:defRPr/>
            </a:pPr>
            <a:r>
              <a:rPr lang="en-US" sz="1600" b="1" dirty="0">
                <a:latin typeface="Segoe UI Semibold" panose="020B0702040204020203" pitchFamily="34" charset="0"/>
                <a:cs typeface="Segoe UI Semibold" panose="020B0702040204020203" pitchFamily="34" charset="0"/>
              </a:rPr>
              <a:t>Data is encrypted at rest </a:t>
            </a:r>
            <a:r>
              <a:rPr lang="en-US" sz="1600" dirty="0">
                <a:latin typeface="Segoe UI Semilight"/>
              </a:rPr>
              <a:t>by leveraging data store’s encryption mechanisms:</a:t>
            </a:r>
          </a:p>
          <a:p>
            <a:pPr marL="285750" indent="-285750" defTabSz="914093">
              <a:lnSpc>
                <a:spcPct val="90000"/>
              </a:lnSpc>
              <a:spcAft>
                <a:spcPts val="588"/>
              </a:spcAft>
              <a:buFontTx/>
              <a:buChar char="-"/>
              <a:defRPr/>
            </a:pPr>
            <a:r>
              <a:rPr lang="en-US" sz="1600" dirty="0">
                <a:latin typeface="Segoe UI Semilight"/>
              </a:rPr>
              <a:t>Transparent Data Encryption (TDE) in Azure SQL Data Warehouse and Azure SQL Database</a:t>
            </a:r>
          </a:p>
          <a:p>
            <a:pPr marL="285750" indent="-285750" defTabSz="914093">
              <a:lnSpc>
                <a:spcPct val="90000"/>
              </a:lnSpc>
              <a:spcAft>
                <a:spcPts val="588"/>
              </a:spcAft>
              <a:buFontTx/>
              <a:buChar char="-"/>
              <a:defRPr/>
            </a:pPr>
            <a:r>
              <a:rPr lang="en-US" sz="1600" dirty="0">
                <a:latin typeface="Segoe UI Semilight"/>
              </a:rPr>
              <a:t>Storage Service Encryption (SSE) for Azure Storage</a:t>
            </a:r>
          </a:p>
          <a:p>
            <a:pPr marL="285750" indent="-285750" defTabSz="914093">
              <a:lnSpc>
                <a:spcPct val="90000"/>
              </a:lnSpc>
              <a:spcAft>
                <a:spcPts val="588"/>
              </a:spcAft>
              <a:buFontTx/>
              <a:buChar char="-"/>
              <a:defRPr/>
            </a:pPr>
            <a:r>
              <a:rPr lang="en-US" sz="1600" dirty="0">
                <a:latin typeface="Segoe UI Semilight"/>
              </a:rPr>
              <a:t>Automatic encryption for ADLS</a:t>
            </a:r>
          </a:p>
          <a:p>
            <a:pPr marL="285750" indent="-285750" defTabSz="914093">
              <a:lnSpc>
                <a:spcPct val="90000"/>
              </a:lnSpc>
              <a:spcAft>
                <a:spcPts val="588"/>
              </a:spcAft>
              <a:buFontTx/>
              <a:buChar char="-"/>
              <a:defRPr/>
            </a:pPr>
            <a:r>
              <a:rPr lang="en-US" sz="1600" dirty="0">
                <a:latin typeface="Segoe UI Semilight"/>
              </a:rPr>
              <a:t>And so on</a:t>
            </a:r>
          </a:p>
        </p:txBody>
      </p:sp>
      <p:sp>
        <p:nvSpPr>
          <p:cNvPr id="10" name="TextBox 9">
            <a:extLst>
              <a:ext uri="{FF2B5EF4-FFF2-40B4-BE49-F238E27FC236}">
                <a16:creationId xmlns:a16="http://schemas.microsoft.com/office/drawing/2014/main" id="{BA41B6E2-AF67-4AFA-B69E-3923FED87378}"/>
              </a:ext>
            </a:extLst>
          </p:cNvPr>
          <p:cNvSpPr txBox="1"/>
          <p:nvPr/>
        </p:nvSpPr>
        <p:spPr>
          <a:xfrm>
            <a:off x="747230" y="2370698"/>
            <a:ext cx="4798873" cy="757130"/>
          </a:xfrm>
          <a:prstGeom prst="rect">
            <a:avLst/>
          </a:prstGeom>
          <a:noFill/>
        </p:spPr>
        <p:txBody>
          <a:bodyPr wrap="square" lIns="91440" tIns="45720" rIns="91440" bIns="45720" rtlCol="0">
            <a:spAutoFit/>
          </a:bodyPr>
          <a:lstStyle/>
          <a:p>
            <a:pPr defTabSz="914093">
              <a:lnSpc>
                <a:spcPct val="90000"/>
              </a:lnSpc>
              <a:spcAft>
                <a:spcPts val="588"/>
              </a:spcAft>
              <a:defRPr/>
            </a:pPr>
            <a:r>
              <a:rPr lang="en-US" sz="1600" b="1" dirty="0">
                <a:latin typeface="Segoe UI Semibold" panose="020B0702040204020203" pitchFamily="34" charset="0"/>
                <a:cs typeface="Segoe UI Semibold" panose="020B0702040204020203" pitchFamily="34" charset="0"/>
              </a:rPr>
              <a:t>Data is transferred through secure channel HTTPS/TLS (V1.2) </a:t>
            </a:r>
            <a:r>
              <a:rPr lang="en-US" sz="1600" dirty="0">
                <a:latin typeface="Segoe UI Semilight"/>
              </a:rPr>
              <a:t>if data store supports HTTPS or TLS.</a:t>
            </a:r>
          </a:p>
        </p:txBody>
      </p:sp>
      <p:sp>
        <p:nvSpPr>
          <p:cNvPr id="11" name="TextBox 10">
            <a:extLst>
              <a:ext uri="{FF2B5EF4-FFF2-40B4-BE49-F238E27FC236}">
                <a16:creationId xmlns:a16="http://schemas.microsoft.com/office/drawing/2014/main" id="{29622DF4-D410-48B3-9FB2-4465E26EC6C0}"/>
              </a:ext>
            </a:extLst>
          </p:cNvPr>
          <p:cNvSpPr txBox="1"/>
          <p:nvPr/>
        </p:nvSpPr>
        <p:spPr>
          <a:xfrm>
            <a:off x="747230" y="1990810"/>
            <a:ext cx="3766270" cy="369332"/>
          </a:xfrm>
          <a:prstGeom prst="rect">
            <a:avLst/>
          </a:prstGeom>
          <a:noFill/>
        </p:spPr>
        <p:txBody>
          <a:bodyPr wrap="square" lIns="91440" tIns="45720" rIns="91440" bIns="45720" rtlCol="0">
            <a:spAutoFit/>
          </a:bodyPr>
          <a:lstStyle/>
          <a:p>
            <a:pPr>
              <a:defRPr/>
            </a:pPr>
            <a:r>
              <a:rPr lang="en-US" b="1" dirty="0">
                <a:solidFill>
                  <a:srgbClr val="0078D7"/>
                </a:solidFill>
                <a:latin typeface="Segoe UI Semibold" panose="020B0702040204020203" pitchFamily="34" charset="0"/>
                <a:cs typeface="Segoe UI Semibold" panose="020B0702040204020203" pitchFamily="34" charset="0"/>
              </a:rPr>
              <a:t>DATA ENCRYPTION IN TRANSIT</a:t>
            </a:r>
          </a:p>
        </p:txBody>
      </p:sp>
      <p:sp>
        <p:nvSpPr>
          <p:cNvPr id="12" name="TextBox 11">
            <a:extLst>
              <a:ext uri="{FF2B5EF4-FFF2-40B4-BE49-F238E27FC236}">
                <a16:creationId xmlns:a16="http://schemas.microsoft.com/office/drawing/2014/main" id="{B30D7427-33CC-4E7A-92AE-33D7CE1314BD}"/>
              </a:ext>
            </a:extLst>
          </p:cNvPr>
          <p:cNvSpPr txBox="1"/>
          <p:nvPr/>
        </p:nvSpPr>
        <p:spPr>
          <a:xfrm>
            <a:off x="6258715" y="1987690"/>
            <a:ext cx="3766270" cy="369332"/>
          </a:xfrm>
          <a:prstGeom prst="rect">
            <a:avLst/>
          </a:prstGeom>
          <a:noFill/>
        </p:spPr>
        <p:txBody>
          <a:bodyPr wrap="square" lIns="91440" tIns="45720" rIns="91440" bIns="45720" rtlCol="0">
            <a:spAutoFit/>
          </a:bodyPr>
          <a:lstStyle/>
          <a:p>
            <a:pPr>
              <a:defRPr/>
            </a:pPr>
            <a:r>
              <a:rPr lang="en-US" b="1">
                <a:solidFill>
                  <a:srgbClr val="0078D7"/>
                </a:solidFill>
                <a:latin typeface="Segoe UI Semibold" panose="020B0702040204020203" pitchFamily="34" charset="0"/>
                <a:cs typeface="Segoe UI Semibold" panose="020B0702040204020203" pitchFamily="34" charset="0"/>
              </a:rPr>
              <a:t>DATA ENCRYPTION AT REST</a:t>
            </a:r>
          </a:p>
        </p:txBody>
      </p:sp>
    </p:spTree>
    <p:extLst>
      <p:ext uri="{BB962C8B-B14F-4D97-AF65-F5344CB8AC3E}">
        <p14:creationId xmlns:p14="http://schemas.microsoft.com/office/powerpoint/2010/main" val="25259186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1E31-C487-4B8F-98CC-8B99620D8056}"/>
              </a:ext>
            </a:extLst>
          </p:cNvPr>
          <p:cNvSpPr>
            <a:spLocks noGrp="1"/>
          </p:cNvSpPr>
          <p:nvPr>
            <p:ph type="title"/>
          </p:nvPr>
        </p:nvSpPr>
        <p:spPr/>
        <p:txBody>
          <a:bodyPr/>
          <a:lstStyle/>
          <a:p>
            <a:r>
              <a:rPr lang="en-US"/>
              <a:t>Data Loading Patterns</a:t>
            </a:r>
          </a:p>
        </p:txBody>
      </p:sp>
    </p:spTree>
    <p:extLst>
      <p:ext uri="{BB962C8B-B14F-4D97-AF65-F5344CB8AC3E}">
        <p14:creationId xmlns:p14="http://schemas.microsoft.com/office/powerpoint/2010/main" val="130231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ltLang="zh-CN"/>
              <a:t>Retrieve Data</a:t>
            </a:r>
            <a:r>
              <a:rPr lang="en-US"/>
              <a:t> from File Sources</a:t>
            </a:r>
          </a:p>
        </p:txBody>
      </p:sp>
      <p:graphicFrame>
        <p:nvGraphicFramePr>
          <p:cNvPr id="9" name="Content Placeholder 14">
            <a:extLst>
              <a:ext uri="{FF2B5EF4-FFF2-40B4-BE49-F238E27FC236}">
                <a16:creationId xmlns:a16="http://schemas.microsoft.com/office/drawing/2014/main" id="{681F32ED-F20D-4C47-9BB5-A22016B75F26}"/>
              </a:ext>
            </a:extLst>
          </p:cNvPr>
          <p:cNvGraphicFramePr>
            <a:graphicFrameLocks/>
          </p:cNvGraphicFramePr>
          <p:nvPr>
            <p:extLst>
              <p:ext uri="{D42A27DB-BD31-4B8C-83A1-F6EECF244321}">
                <p14:modId xmlns:p14="http://schemas.microsoft.com/office/powerpoint/2010/main" val="531474465"/>
              </p:ext>
            </p:extLst>
          </p:nvPr>
        </p:nvGraphicFramePr>
        <p:xfrm>
          <a:off x="615157" y="3071709"/>
          <a:ext cx="11247662" cy="2560320"/>
        </p:xfrm>
        <a:graphic>
          <a:graphicData uri="http://schemas.openxmlformats.org/drawingml/2006/table">
            <a:tbl>
              <a:tblPr firstRow="1" bandRow="1">
                <a:tableStyleId>{5C22544A-7EE6-4342-B048-85BDC9FD1C3A}</a:tableStyleId>
              </a:tblPr>
              <a:tblGrid>
                <a:gridCol w="361533">
                  <a:extLst>
                    <a:ext uri="{9D8B030D-6E8A-4147-A177-3AD203B41FA5}">
                      <a16:colId xmlns:a16="http://schemas.microsoft.com/office/drawing/2014/main" val="109555093"/>
                    </a:ext>
                  </a:extLst>
                </a:gridCol>
                <a:gridCol w="4249733">
                  <a:extLst>
                    <a:ext uri="{9D8B030D-6E8A-4147-A177-3AD203B41FA5}">
                      <a16:colId xmlns:a16="http://schemas.microsoft.com/office/drawing/2014/main" val="2617722402"/>
                    </a:ext>
                  </a:extLst>
                </a:gridCol>
                <a:gridCol w="6636396">
                  <a:extLst>
                    <a:ext uri="{9D8B030D-6E8A-4147-A177-3AD203B41FA5}">
                      <a16:colId xmlns:a16="http://schemas.microsoft.com/office/drawing/2014/main" val="1806414067"/>
                    </a:ext>
                  </a:extLst>
                </a:gridCol>
              </a:tblGrid>
              <a:tr h="253206">
                <a:tc gridSpan="2">
                  <a:txBody>
                    <a:bodyPr/>
                    <a:lstStyle/>
                    <a:p>
                      <a:pPr>
                        <a:buNone/>
                      </a:pPr>
                      <a:r>
                        <a:rPr lang="en-US" sz="1800" b="1" i="0">
                          <a:solidFill>
                            <a:srgbClr val="0078D7"/>
                          </a:solidFill>
                          <a:latin typeface="Segoe UI Semibold"/>
                          <a:ea typeface="Segoe UI Semilight" charset="0"/>
                          <a:cs typeface="Segoe UI Semibold"/>
                        </a:rPr>
                        <a:t>INCREMENTAL DATA PATTERN</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buNone/>
                      </a:pPr>
                      <a:endParaRPr lang="en-US" sz="1800" b="1" i="0">
                        <a:solidFill>
                          <a:srgbClr val="0078D7"/>
                        </a:solidFill>
                        <a:latin typeface="Segoe UI Semibold"/>
                        <a:ea typeface="Segoe UI Semilight" charset="0"/>
                        <a:cs typeface="Segoe UI Semibold"/>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dirty="0">
                          <a:solidFill>
                            <a:srgbClr val="0078D7"/>
                          </a:solidFill>
                          <a:latin typeface="Segoe UI Semibold"/>
                          <a:ea typeface="Segoe UI Semilight" charset="0"/>
                          <a:cs typeface="Segoe UI Semibold"/>
                        </a:rPr>
                        <a:t>SUGGESTED CONFIGURATIONS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776499">
                <a:tc>
                  <a:txBody>
                    <a:bodyPr/>
                    <a:lstStyle/>
                    <a:p>
                      <a:pPr marL="0" marR="0" lvl="0" indent="0" algn="l" defTabSz="914321"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1</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kern="1200" dirty="0">
                          <a:solidFill>
                            <a:schemeClr val="dk1"/>
                          </a:solidFill>
                          <a:latin typeface="+mn-lt"/>
                          <a:ea typeface="+mn-ea"/>
                          <a:cs typeface="+mn-cs"/>
                        </a:rPr>
                        <a:t>Folders/files </a:t>
                      </a:r>
                      <a:r>
                        <a:rPr lang="en-US" sz="1800" b="1" kern="1200" dirty="0">
                          <a:solidFill>
                            <a:schemeClr val="dk1"/>
                          </a:solidFill>
                          <a:latin typeface="+mn-lt"/>
                          <a:ea typeface="+mn-ea"/>
                          <a:cs typeface="+mn-cs"/>
                        </a:rPr>
                        <a:t>with date/time in name</a:t>
                      </a:r>
                    </a:p>
                    <a:p>
                      <a:r>
                        <a:rPr lang="en-US" sz="1600" kern="1200" dirty="0">
                          <a:solidFill>
                            <a:schemeClr val="dk1"/>
                          </a:solidFill>
                          <a:latin typeface="+mn-lt"/>
                          <a:ea typeface="+mn-ea"/>
                          <a:cs typeface="+mn-cs"/>
                        </a:rPr>
                        <a:t>e.g. </a:t>
                      </a:r>
                    </a:p>
                    <a:p>
                      <a:pPr lvl="1"/>
                      <a:r>
                        <a:rPr lang="en-US" sz="1400" kern="1200" dirty="0">
                          <a:solidFill>
                            <a:schemeClr val="dk1"/>
                          </a:solidFill>
                          <a:latin typeface="+mn-lt"/>
                          <a:ea typeface="+mn-ea"/>
                          <a:cs typeface="+mn-cs"/>
                        </a:rPr>
                        <a:t>path: root/folder/2019/07/12</a:t>
                      </a:r>
                    </a:p>
                    <a:p>
                      <a:pPr lvl="1"/>
                      <a:r>
                        <a:rPr lang="en-US" sz="1400" kern="1200" dirty="0">
                          <a:solidFill>
                            <a:schemeClr val="dk1"/>
                          </a:solidFill>
                          <a:latin typeface="+mn-lt"/>
                          <a:ea typeface="+mn-ea"/>
                          <a:cs typeface="+mn-cs"/>
                        </a:rPr>
                        <a:t>file name: &lt;prefix&gt;_20190712_&lt;suffix&gt;</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600" kern="1200" dirty="0">
                          <a:solidFill>
                            <a:schemeClr val="dk1"/>
                          </a:solidFill>
                          <a:latin typeface="+mn-lt"/>
                          <a:ea typeface="+mn-ea"/>
                          <a:cs typeface="+mn-cs"/>
                        </a:rPr>
                        <a:t>Dynamic </a:t>
                      </a:r>
                      <a:r>
                        <a:rPr lang="en-US" altLang="zh-CN" sz="1600" kern="1200" dirty="0">
                          <a:solidFill>
                            <a:schemeClr val="dk1"/>
                          </a:solidFill>
                          <a:latin typeface="+mn-lt"/>
                          <a:ea typeface="+mn-ea"/>
                          <a:cs typeface="+mn-cs"/>
                        </a:rPr>
                        <a:t>folder/file/wildcard</a:t>
                      </a:r>
                      <a:r>
                        <a:rPr lang="en-US" sz="1600" kern="1200" baseline="20000" dirty="0">
                          <a:solidFill>
                            <a:schemeClr val="dk1"/>
                          </a:solidFill>
                          <a:latin typeface="+mn-lt"/>
                          <a:ea typeface="+mn-ea"/>
                          <a:cs typeface="+mn-cs"/>
                        </a:rPr>
                        <a:t>* </a:t>
                      </a:r>
                      <a:r>
                        <a:rPr lang="en-US" sz="1600" kern="1200" dirty="0">
                          <a:solidFill>
                            <a:schemeClr val="dk1"/>
                          </a:solidFill>
                          <a:latin typeface="+mn-lt"/>
                          <a:ea typeface="+mn-ea"/>
                          <a:cs typeface="+mn-cs"/>
                        </a:rPr>
                        <a:t>+ tumbling window trigger</a:t>
                      </a:r>
                    </a:p>
                    <a:p>
                      <a:pPr marL="466371" marR="0" lvl="1" indent="0" algn="l" defTabSz="914321"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0" i="1" u="none" strike="noStrike" kern="1200" cap="none" spc="0" normalizeH="0" baseline="0" dirty="0">
                          <a:ln>
                            <a:noFill/>
                          </a:ln>
                          <a:solidFill>
                            <a:srgbClr val="353535"/>
                          </a:solidFill>
                          <a:effectLst/>
                          <a:uLnTx/>
                          <a:uFillTx/>
                          <a:latin typeface="Segoe UI Semilight"/>
                          <a:ea typeface="+mn-ea"/>
                          <a:cs typeface="+mn-cs"/>
                        </a:rPr>
                        <a:t>root/folder/</a:t>
                      </a:r>
                      <a:r>
                        <a:rPr kumimoji="0" lang="fi-FI" sz="1200" b="0" i="1" u="none" strike="noStrike" kern="1200" cap="none" spc="0" normalizeH="0" baseline="0" noProof="0" dirty="0">
                          <a:ln>
                            <a:noFill/>
                          </a:ln>
                          <a:solidFill>
                            <a:srgbClr val="C00000"/>
                          </a:solidFill>
                          <a:effectLst/>
                          <a:uLnTx/>
                          <a:uFillTx/>
                          <a:latin typeface="Segoe UI Semilight"/>
                          <a:ea typeface="+mn-ea"/>
                          <a:cs typeface="+mn-cs"/>
                        </a:rPr>
                        <a:t>@{formatDateTime(pipeline().parameters.windowStartTime, 'yyyy/MM/dd’)</a:t>
                      </a:r>
                    </a:p>
                    <a:p>
                      <a:pPr marL="466371" marR="0" lvl="1" indent="0" algn="l" defTabSz="914321"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fi-FI" sz="1200" b="0" i="1" u="none" strike="noStrike" kern="1200" cap="none" spc="0" normalizeH="0" baseline="0" noProof="0" dirty="0">
                          <a:ln>
                            <a:noFill/>
                          </a:ln>
                          <a:solidFill>
                            <a:srgbClr val="353535"/>
                          </a:solidFill>
                          <a:effectLst/>
                          <a:uLnTx/>
                          <a:uFillTx/>
                          <a:latin typeface="Segoe UI Semilight"/>
                          <a:ea typeface="+mn-ea"/>
                          <a:cs typeface="+mn-cs"/>
                        </a:rPr>
                        <a:t>*_</a:t>
                      </a:r>
                      <a:r>
                        <a:rPr kumimoji="0" lang="fi-FI" sz="1200" b="0" i="1" u="none" strike="noStrike" kern="1200" cap="none" spc="0" normalizeH="0" baseline="0" noProof="0" dirty="0">
                          <a:ln>
                            <a:noFill/>
                          </a:ln>
                          <a:solidFill>
                            <a:srgbClr val="C00000"/>
                          </a:solidFill>
                          <a:effectLst/>
                          <a:uLnTx/>
                          <a:uFillTx/>
                          <a:latin typeface="Segoe UI Semilight"/>
                          <a:ea typeface="+mn-ea"/>
                          <a:cs typeface="+mn-cs"/>
                        </a:rPr>
                        <a:t>@{formatDateTime(pipeline().parameters.windowStartTime, 'yyyyMMdd’)</a:t>
                      </a:r>
                      <a:r>
                        <a:rPr kumimoji="0" lang="fi-FI" sz="1200" b="0" i="1" u="none" strike="noStrike" kern="1200" cap="none" spc="0" normalizeH="0" baseline="0" noProof="0" dirty="0">
                          <a:ln>
                            <a:noFill/>
                          </a:ln>
                          <a:solidFill>
                            <a:srgbClr val="353535"/>
                          </a:solidFill>
                          <a:effectLst/>
                          <a:uLnTx/>
                          <a:uFillTx/>
                          <a:latin typeface="Segoe UI Semilight"/>
                          <a:ea typeface="+mn-ea"/>
                          <a:cs typeface="+mn-cs"/>
                        </a:rPr>
                        <a:t>_*</a:t>
                      </a:r>
                      <a:endParaRPr kumimoji="0" lang="en-US" sz="1200" b="0" i="1" u="none" strike="noStrike" kern="1200" cap="none" spc="0" normalizeH="0" baseline="0" dirty="0">
                        <a:ln>
                          <a:noFill/>
                        </a:ln>
                        <a:solidFill>
                          <a:srgbClr val="353535"/>
                        </a:solidFill>
                        <a:effectLst/>
                        <a:uLnTx/>
                        <a:uFillTx/>
                        <a:latin typeface="Segoe UI Semilight"/>
                        <a:ea typeface="+mn-ea"/>
                        <a:cs typeface="+mn-cs"/>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196387"/>
                  </a:ext>
                </a:extLst>
              </a:tr>
              <a:tr h="676531">
                <a:tc>
                  <a:txBody>
                    <a:bodyPr/>
                    <a:lstStyle/>
                    <a:p>
                      <a:pPr marL="0" marR="0" lvl="0" indent="0" algn="l" defTabSz="914321" rtl="0" eaLnBrk="1" fontAlgn="auto" latinLnBrk="0" hangingPunct="1">
                        <a:lnSpc>
                          <a:spcPct val="100000"/>
                        </a:lnSpc>
                        <a:spcBef>
                          <a:spcPts val="0"/>
                        </a:spcBef>
                        <a:spcAft>
                          <a:spcPts val="600"/>
                        </a:spcAft>
                        <a:buClrTx/>
                        <a:buSzTx/>
                        <a:buFont typeface="+mj-lt"/>
                        <a:buNone/>
                        <a:tabLst/>
                        <a:defRPr/>
                      </a:pPr>
                      <a:r>
                        <a:rPr kumimoji="0" lang="en-US" sz="1800" b="0" i="0" u="none" strike="noStrike" kern="1200" cap="none" spc="0" normalizeH="0" baseline="0" noProof="0">
                          <a:ln>
                            <a:noFill/>
                          </a:ln>
                          <a:solidFill>
                            <a:srgbClr val="000000"/>
                          </a:solidFill>
                          <a:effectLst/>
                          <a:uLnTx/>
                          <a:uFillTx/>
                          <a:latin typeface="+mn-lt"/>
                          <a:ea typeface="+mn-ea"/>
                          <a:cs typeface="+mn-cs"/>
                        </a:rPr>
                        <a:t>2</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Identify newly created/updated files </a:t>
                      </a:r>
                    </a:p>
                    <a:p>
                      <a:pPr marL="0" marR="0" lvl="0" indent="0" algn="l" defTabSz="914321" rtl="0" eaLnBrk="1" fontAlgn="auto" latinLnBrk="0" hangingPunct="1">
                        <a:lnSpc>
                          <a:spcPct val="100000"/>
                        </a:lnSpc>
                        <a:spcBef>
                          <a:spcPts val="0"/>
                        </a:spcBef>
                        <a:spcAft>
                          <a:spcPts val="0"/>
                        </a:spcAft>
                        <a:buClrTx/>
                        <a:buSzTx/>
                        <a:buFont typeface="+mj-lt"/>
                        <a:buNone/>
                        <a:tabLst/>
                        <a:defRPr/>
                      </a:pP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by </a:t>
                      </a:r>
                      <a:r>
                        <a:rPr lang="en-US" sz="1800" b="1" kern="1200" dirty="0">
                          <a:solidFill>
                            <a:schemeClr val="dk1"/>
                          </a:solidFill>
                          <a:latin typeface="+mn-lt"/>
                          <a:ea typeface="+mn-ea"/>
                          <a:cs typeface="+mn-cs"/>
                        </a:rPr>
                        <a:t>last modified time</a:t>
                      </a:r>
                    </a:p>
                    <a:p>
                      <a:pPr marL="0" marR="0" lvl="0" indent="0" algn="l" defTabSz="914321" rtl="0" eaLnBrk="1" fontAlgn="auto" latinLnBrk="0" hangingPunct="1">
                        <a:lnSpc>
                          <a:spcPct val="100000"/>
                        </a:lnSpc>
                        <a:spcBef>
                          <a:spcPts val="0"/>
                        </a:spcBef>
                        <a:spcAft>
                          <a:spcPts val="0"/>
                        </a:spcAft>
                        <a:buClrTx/>
                        <a:buSzTx/>
                        <a:buFont typeface="+mj-lt"/>
                        <a:buNone/>
                        <a:tabLst/>
                        <a:defRPr/>
                      </a:pPr>
                      <a:r>
                        <a:rPr kumimoji="0" lang="en-US" sz="1600" b="0" i="0" u="none" strike="noStrike" kern="1200" cap="none" spc="0" normalizeH="0" baseline="0" noProof="0" dirty="0">
                          <a:ln>
                            <a:noFill/>
                          </a:ln>
                          <a:solidFill>
                            <a:schemeClr val="dk1"/>
                          </a:solidFill>
                          <a:effectLst/>
                          <a:uLnTx/>
                          <a:uFillTx/>
                          <a:latin typeface="+mn-lt"/>
                          <a:ea typeface="+mn-ea"/>
                          <a:cs typeface="+mn-cs"/>
                        </a:rPr>
                        <a:t>e.g. between 2019/07/12-2019/07/13</a:t>
                      </a: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600" kern="1200" dirty="0">
                          <a:solidFill>
                            <a:schemeClr val="dk1"/>
                          </a:solidFill>
                          <a:latin typeface="+mn-lt"/>
                          <a:ea typeface="+mn-ea"/>
                          <a:cs typeface="+mn-cs"/>
                        </a:rPr>
                        <a:t>Dynamic last modified time</a:t>
                      </a:r>
                      <a:r>
                        <a:rPr lang="en-US" sz="1600" kern="1200" baseline="20000" dirty="0">
                          <a:solidFill>
                            <a:schemeClr val="dk1"/>
                          </a:solidFill>
                          <a:latin typeface="+mn-lt"/>
                          <a:ea typeface="+mn-ea"/>
                          <a:cs typeface="+mn-cs"/>
                        </a:rPr>
                        <a:t>*</a:t>
                      </a:r>
                      <a:r>
                        <a:rPr lang="en-US" sz="1600" kern="1200" dirty="0">
                          <a:solidFill>
                            <a:schemeClr val="dk1"/>
                          </a:solidFill>
                          <a:latin typeface="+mn-lt"/>
                          <a:ea typeface="+mn-ea"/>
                          <a:cs typeface="+mn-cs"/>
                        </a:rPr>
                        <a:t> tumbling window trigger</a:t>
                      </a:r>
                    </a:p>
                    <a:p>
                      <a:pPr marL="466371" marR="0" lvl="1" indent="0" algn="l" defTabSz="914321"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1" i="1" u="none" strike="noStrike" kern="1200" cap="none" spc="0" normalizeH="0" baseline="0" dirty="0" err="1">
                          <a:ln>
                            <a:noFill/>
                          </a:ln>
                          <a:solidFill>
                            <a:srgbClr val="000000"/>
                          </a:solidFill>
                          <a:effectLst/>
                          <a:uLnTx/>
                          <a:uFillTx/>
                          <a:latin typeface="Segoe UI Light" panose="020B0502040204020203" pitchFamily="34" charset="0"/>
                          <a:ea typeface="+mn-ea"/>
                          <a:cs typeface="Segoe UI Light" panose="020B0502040204020203" pitchFamily="34" charset="0"/>
                        </a:rPr>
                        <a:t>modifiedDatetimeStart</a:t>
                      </a:r>
                      <a:r>
                        <a:rPr kumimoji="0" lang="en-US" sz="1200" b="0" i="1" u="none" strike="noStrike" kern="1200" cap="none" spc="0" normalizeH="0" baseline="0" dirty="0">
                          <a:ln>
                            <a:noFill/>
                          </a:ln>
                          <a:solidFill>
                            <a:srgbClr val="000000"/>
                          </a:solidFill>
                          <a:effectLst/>
                          <a:uLnTx/>
                          <a:uFillTx/>
                          <a:latin typeface="Segoe UI Light" panose="020B0502040204020203" pitchFamily="34" charset="0"/>
                          <a:ea typeface="+mn-ea"/>
                          <a:cs typeface="Segoe UI Light" panose="020B0502040204020203" pitchFamily="34" charset="0"/>
                        </a:rPr>
                        <a:t>: </a:t>
                      </a:r>
                      <a:r>
                        <a:rPr kumimoji="0" lang="fi-FI" sz="1200" b="0" i="1"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@pipeline().parameters.windowStartTime</a:t>
                      </a:r>
                      <a:endParaRPr kumimoji="0" lang="en-US" sz="1200" b="0" i="1" u="none" strike="noStrike" kern="1200" cap="none" spc="0" normalizeH="0" baseline="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a:p>
                      <a:pPr marL="466371" marR="0" lvl="1" indent="0" algn="l" defTabSz="914321"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200" b="1" i="1" u="none" strike="noStrike" kern="1200" cap="none" spc="0" normalizeH="0" baseline="0" dirty="0" err="1">
                          <a:ln>
                            <a:noFill/>
                          </a:ln>
                          <a:solidFill>
                            <a:srgbClr val="000000"/>
                          </a:solidFill>
                          <a:effectLst/>
                          <a:uLnTx/>
                          <a:uFillTx/>
                          <a:latin typeface="Segoe UI Light" panose="020B0502040204020203" pitchFamily="34" charset="0"/>
                          <a:ea typeface="+mn-ea"/>
                          <a:cs typeface="Segoe UI Light" panose="020B0502040204020203" pitchFamily="34" charset="0"/>
                        </a:rPr>
                        <a:t>modifiedDatetimeEnd</a:t>
                      </a:r>
                      <a:r>
                        <a:rPr kumimoji="0" lang="en-US" sz="1200" b="0" i="1" u="none" strike="noStrike" kern="1200" cap="none" spc="0" normalizeH="0" baseline="0" dirty="0">
                          <a:ln>
                            <a:noFill/>
                          </a:ln>
                          <a:solidFill>
                            <a:srgbClr val="000000"/>
                          </a:solidFill>
                          <a:effectLst/>
                          <a:uLnTx/>
                          <a:uFillTx/>
                          <a:latin typeface="Segoe UI Light" panose="020B0502040204020203" pitchFamily="34" charset="0"/>
                          <a:ea typeface="+mn-ea"/>
                          <a:cs typeface="Segoe UI Light" panose="020B0502040204020203" pitchFamily="34" charset="0"/>
                        </a:rPr>
                        <a:t>: </a:t>
                      </a:r>
                      <a:r>
                        <a:rPr kumimoji="0" lang="fi-FI" sz="1200" b="0" i="1"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@pipeline().parameters.windowEndTime</a:t>
                      </a:r>
                      <a:endParaRPr kumimoji="0" lang="en-US" sz="1200" b="0" i="1" u="none" strike="noStrike" kern="1200" cap="none" spc="0" normalizeH="0" baseline="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8440591"/>
                  </a:ext>
                </a:extLst>
              </a:tr>
            </a:tbl>
          </a:graphicData>
        </a:graphic>
      </p:graphicFrame>
      <p:sp>
        <p:nvSpPr>
          <p:cNvPr id="10" name="Rectangle 9">
            <a:extLst>
              <a:ext uri="{FF2B5EF4-FFF2-40B4-BE49-F238E27FC236}">
                <a16:creationId xmlns:a16="http://schemas.microsoft.com/office/drawing/2014/main" id="{825DC421-F2A8-406E-8742-81BA762970C6}"/>
              </a:ext>
            </a:extLst>
          </p:cNvPr>
          <p:cNvSpPr/>
          <p:nvPr/>
        </p:nvSpPr>
        <p:spPr>
          <a:xfrm>
            <a:off x="4709459" y="1377261"/>
            <a:ext cx="7126466" cy="1255985"/>
          </a:xfrm>
          <a:prstGeom prst="rect">
            <a:avLst/>
          </a:prstGeom>
        </p:spPr>
        <p:txBody>
          <a:bodyPr wrap="square">
            <a:spAutoFit/>
          </a:bodyPr>
          <a:lstStyle/>
          <a:p>
            <a:pPr lvl="0" defTabSz="914321">
              <a:lnSpc>
                <a:spcPct val="107000"/>
              </a:lnSpc>
              <a:spcAft>
                <a:spcPts val="600"/>
              </a:spcAft>
              <a:defRPr/>
            </a:pPr>
            <a:r>
              <a:rPr lang="en-US" altLang="zh-CN" dirty="0"/>
              <a:t>In each copy activity execution, ADF </a:t>
            </a:r>
            <a:r>
              <a:rPr lang="en-US" altLang="zh-CN" b="1" dirty="0"/>
              <a:t>in parallel </a:t>
            </a:r>
            <a:r>
              <a:rPr lang="en-US" altLang="zh-CN" dirty="0"/>
              <a:t>copy/parse multiple files (determined by “parallel copy”) under the specified path </a:t>
            </a:r>
            <a:r>
              <a:rPr lang="en-US" altLang="zh-CN" b="1" dirty="0"/>
              <a:t>across Azure IR Data Integration Units or Self-hosted IR nodes</a:t>
            </a:r>
            <a:r>
              <a:rPr lang="en-US" altLang="zh-CN" dirty="0"/>
              <a:t>; within each file, data is always handled by chunks concurrently as well.</a:t>
            </a:r>
          </a:p>
        </p:txBody>
      </p:sp>
      <p:pic>
        <p:nvPicPr>
          <p:cNvPr id="2" name="Picture 1">
            <a:extLst>
              <a:ext uri="{FF2B5EF4-FFF2-40B4-BE49-F238E27FC236}">
                <a16:creationId xmlns:a16="http://schemas.microsoft.com/office/drawing/2014/main" id="{B2690D7E-7426-435D-8569-3E8C8E5F5138}"/>
              </a:ext>
            </a:extLst>
          </p:cNvPr>
          <p:cNvPicPr>
            <a:picLocks noChangeAspect="1"/>
          </p:cNvPicPr>
          <p:nvPr/>
        </p:nvPicPr>
        <p:blipFill>
          <a:blip r:embed="rId3"/>
          <a:stretch>
            <a:fillRect/>
          </a:stretch>
        </p:blipFill>
        <p:spPr>
          <a:xfrm>
            <a:off x="642051" y="1377261"/>
            <a:ext cx="3848128" cy="1381135"/>
          </a:xfrm>
          <a:prstGeom prst="rect">
            <a:avLst/>
          </a:prstGeom>
          <a:ln>
            <a:solidFill>
              <a:schemeClr val="bg1">
                <a:lumMod val="50000"/>
              </a:schemeClr>
            </a:solidFill>
          </a:ln>
        </p:spPr>
      </p:pic>
      <p:sp>
        <p:nvSpPr>
          <p:cNvPr id="3" name="TextBox 2">
            <a:extLst>
              <a:ext uri="{FF2B5EF4-FFF2-40B4-BE49-F238E27FC236}">
                <a16:creationId xmlns:a16="http://schemas.microsoft.com/office/drawing/2014/main" id="{03813D21-85B3-4C60-A880-45AEE1DFFD74}"/>
              </a:ext>
            </a:extLst>
          </p:cNvPr>
          <p:cNvSpPr txBox="1"/>
          <p:nvPr/>
        </p:nvSpPr>
        <p:spPr>
          <a:xfrm>
            <a:off x="642051" y="5945343"/>
            <a:ext cx="11193874" cy="430887"/>
          </a:xfrm>
          <a:prstGeom prst="rect">
            <a:avLst/>
          </a:prstGeom>
          <a:noFill/>
        </p:spPr>
        <p:txBody>
          <a:bodyPr wrap="square" lIns="0" tIns="0" rIns="0" bIns="0" rtlCol="0">
            <a:spAutoFit/>
          </a:bodyPr>
          <a:lstStyle/>
          <a:p>
            <a:r>
              <a:rPr lang="en-US" sz="1400" i="1" dirty="0">
                <a:gradFill>
                  <a:gsLst>
                    <a:gs pos="2917">
                      <a:schemeClr val="tx1"/>
                    </a:gs>
                    <a:gs pos="30000">
                      <a:schemeClr val="tx1"/>
                    </a:gs>
                  </a:gsLst>
                  <a:lin ang="5400000" scaled="0"/>
                </a:gradFill>
              </a:rPr>
              <a:t>* When using wildcard (except prefix for S3/Blob) or last modified time, note all files’ metadata are scanned under the specified path. </a:t>
            </a:r>
            <a:r>
              <a:rPr lang="en-US" altLang="zh-CN" sz="1400" i="1" dirty="0">
                <a:gradFill>
                  <a:gsLst>
                    <a:gs pos="2917">
                      <a:schemeClr val="tx1"/>
                    </a:gs>
                    <a:gs pos="30000">
                      <a:schemeClr val="tx1"/>
                    </a:gs>
                  </a:gsLst>
                  <a:lin ang="5400000" scaled="0"/>
                </a:gradFill>
              </a:rPr>
              <a:t>Narrow</a:t>
            </a:r>
            <a:r>
              <a:rPr lang="en-US" sz="1400" i="1" dirty="0">
                <a:gradFill>
                  <a:gsLst>
                    <a:gs pos="2917">
                      <a:schemeClr val="tx1"/>
                    </a:gs>
                    <a:gs pos="30000">
                      <a:schemeClr val="tx1"/>
                    </a:gs>
                  </a:gsLst>
                  <a:lin ang="5400000" scaled="0"/>
                </a:gradFill>
              </a:rPr>
              <a:t> down the path whenever applicable to save enumeration cost. </a:t>
            </a:r>
          </a:p>
        </p:txBody>
      </p:sp>
    </p:spTree>
    <p:extLst>
      <p:ext uri="{BB962C8B-B14F-4D97-AF65-F5344CB8AC3E}">
        <p14:creationId xmlns:p14="http://schemas.microsoft.com/office/powerpoint/2010/main" val="11727180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ltLang="zh-CN"/>
              <a:t>Retrieve Data from </a:t>
            </a:r>
            <a:r>
              <a:rPr lang="en-US"/>
              <a:t>Non-file Sources </a:t>
            </a:r>
            <a:r>
              <a:rPr lang="en-US" sz="2800"/>
              <a:t>(DB/DW, NoSQL, S</a:t>
            </a:r>
            <a:r>
              <a:rPr lang="en-US" altLang="zh-CN" sz="2800"/>
              <a:t>aaS</a:t>
            </a:r>
            <a:r>
              <a:rPr lang="en-US" sz="2800"/>
              <a:t>)</a:t>
            </a:r>
            <a:endParaRPr lang="en-US"/>
          </a:p>
        </p:txBody>
      </p:sp>
      <p:sp>
        <p:nvSpPr>
          <p:cNvPr id="5" name="Rectangle 4">
            <a:extLst>
              <a:ext uri="{FF2B5EF4-FFF2-40B4-BE49-F238E27FC236}">
                <a16:creationId xmlns:a16="http://schemas.microsoft.com/office/drawing/2014/main" id="{67F0517C-292C-4024-93A4-7DA566E55227}"/>
              </a:ext>
            </a:extLst>
          </p:cNvPr>
          <p:cNvSpPr/>
          <p:nvPr/>
        </p:nvSpPr>
        <p:spPr>
          <a:xfrm>
            <a:off x="609605" y="2318985"/>
            <a:ext cx="4609318" cy="2595326"/>
          </a:xfrm>
          <a:prstGeom prst="rect">
            <a:avLst/>
          </a:prstGeom>
        </p:spPr>
        <p:txBody>
          <a:bodyPr wrap="square">
            <a:spAutoFit/>
          </a:bodyPr>
          <a:lstStyle/>
          <a:p>
            <a:pPr lvl="0" defTabSz="914321">
              <a:lnSpc>
                <a:spcPct val="107000"/>
              </a:lnSpc>
              <a:defRPr/>
            </a:pPr>
            <a:r>
              <a:rPr lang="en-US" b="1" dirty="0"/>
              <a:t>Out-of-box optimization for </a:t>
            </a:r>
          </a:p>
          <a:p>
            <a:pPr lvl="0" defTabSz="914321">
              <a:lnSpc>
                <a:spcPct val="107000"/>
              </a:lnSpc>
              <a:spcAft>
                <a:spcPts val="600"/>
              </a:spcAft>
              <a:defRPr/>
            </a:pPr>
            <a:r>
              <a:rPr lang="en-US" b="1" dirty="0">
                <a:solidFill>
                  <a:schemeClr val="accent1"/>
                </a:solidFill>
              </a:rPr>
              <a:t>Oracle</a:t>
            </a:r>
            <a:r>
              <a:rPr lang="en-US" b="1" dirty="0"/>
              <a:t> </a:t>
            </a:r>
            <a:r>
              <a:rPr lang="en-US" b="1" baseline="30000" dirty="0">
                <a:solidFill>
                  <a:srgbClr val="FF0000"/>
                </a:solidFill>
              </a:rPr>
              <a:t>new</a:t>
            </a:r>
            <a:r>
              <a:rPr lang="en-US" b="1" dirty="0"/>
              <a:t>, </a:t>
            </a:r>
            <a:r>
              <a:rPr lang="en-US" b="1" dirty="0">
                <a:solidFill>
                  <a:schemeClr val="accent1"/>
                </a:solidFill>
              </a:rPr>
              <a:t>Teradata</a:t>
            </a:r>
            <a:r>
              <a:rPr lang="en-US" b="1" dirty="0"/>
              <a:t> </a:t>
            </a:r>
            <a:r>
              <a:rPr lang="en-US" b="1" baseline="30000" dirty="0">
                <a:solidFill>
                  <a:srgbClr val="FF0000"/>
                </a:solidFill>
              </a:rPr>
              <a:t>new</a:t>
            </a:r>
            <a:r>
              <a:rPr lang="en-US" b="1" dirty="0"/>
              <a:t>, </a:t>
            </a:r>
            <a:r>
              <a:rPr lang="en-US" b="1" dirty="0">
                <a:solidFill>
                  <a:schemeClr val="accent1"/>
                </a:solidFill>
              </a:rPr>
              <a:t>Netezza</a:t>
            </a:r>
            <a:r>
              <a:rPr lang="en-US" b="1" dirty="0"/>
              <a:t> </a:t>
            </a:r>
            <a:r>
              <a:rPr lang="en-US" b="1" baseline="30000" dirty="0">
                <a:solidFill>
                  <a:srgbClr val="F79A29"/>
                </a:solidFill>
              </a:rPr>
              <a:t>upcoming</a:t>
            </a:r>
            <a:r>
              <a:rPr lang="en-US" b="1" dirty="0"/>
              <a:t>, </a:t>
            </a:r>
            <a:r>
              <a:rPr lang="en-US" b="1" dirty="0">
                <a:solidFill>
                  <a:schemeClr val="accent1"/>
                </a:solidFill>
              </a:rPr>
              <a:t>SAP Table </a:t>
            </a:r>
            <a:r>
              <a:rPr lang="en-US" b="1" baseline="30000" dirty="0">
                <a:solidFill>
                  <a:srgbClr val="FF0000"/>
                </a:solidFill>
              </a:rPr>
              <a:t>new</a:t>
            </a:r>
            <a:r>
              <a:rPr lang="en-US" b="1" dirty="0"/>
              <a:t>, </a:t>
            </a:r>
            <a:r>
              <a:rPr lang="en-US" b="1" dirty="0">
                <a:solidFill>
                  <a:schemeClr val="accent1"/>
                </a:solidFill>
              </a:rPr>
              <a:t>SAP BW via Open Hub</a:t>
            </a:r>
            <a:r>
              <a:rPr lang="en-US" b="1" dirty="0"/>
              <a:t>:</a:t>
            </a:r>
          </a:p>
          <a:p>
            <a:pPr marL="285750" lvl="0" indent="-285750" defTabSz="914321">
              <a:lnSpc>
                <a:spcPct val="107000"/>
              </a:lnSpc>
              <a:spcAft>
                <a:spcPts val="600"/>
              </a:spcAft>
              <a:buFont typeface="Arial" panose="020B0604020202020204" pitchFamily="34" charset="0"/>
              <a:buChar char="•"/>
              <a:defRPr/>
            </a:pPr>
            <a:r>
              <a:rPr lang="en-US" dirty="0"/>
              <a:t>Built-in </a:t>
            </a:r>
            <a:r>
              <a:rPr lang="en-US" b="1" dirty="0"/>
              <a:t>parallel copy by</a:t>
            </a:r>
            <a:r>
              <a:rPr lang="zh-CN" altLang="en-US" b="1" dirty="0"/>
              <a:t> </a:t>
            </a:r>
            <a:r>
              <a:rPr lang="en-US" altLang="zh-CN" b="1" dirty="0"/>
              <a:t>partitions</a:t>
            </a:r>
            <a:r>
              <a:rPr lang="zh-CN" altLang="en-US" b="1" dirty="0"/>
              <a:t> </a:t>
            </a:r>
            <a:r>
              <a:rPr lang="en-US" dirty="0"/>
              <a:t>to boost performance for large table migration/ingestion, similar as Sqoop.</a:t>
            </a:r>
          </a:p>
          <a:p>
            <a:pPr marL="285750" lvl="0" indent="-285750" defTabSz="914321">
              <a:lnSpc>
                <a:spcPct val="107000"/>
              </a:lnSpc>
              <a:spcAft>
                <a:spcPts val="600"/>
              </a:spcAft>
              <a:buFont typeface="Arial" panose="020B0604020202020204" pitchFamily="34" charset="0"/>
              <a:buChar char="•"/>
              <a:defRPr/>
            </a:pPr>
            <a:r>
              <a:rPr lang="en-US" dirty="0"/>
              <a:t>Options of range partition and native partition </a:t>
            </a:r>
            <a:r>
              <a:rPr lang="en-US" altLang="zh-CN" dirty="0"/>
              <a:t>mechanism </a:t>
            </a:r>
            <a:r>
              <a:rPr lang="en-US" dirty="0"/>
              <a:t>per data store.</a:t>
            </a:r>
          </a:p>
        </p:txBody>
      </p:sp>
      <p:sp>
        <p:nvSpPr>
          <p:cNvPr id="7" name="Rectangle 6">
            <a:extLst>
              <a:ext uri="{FF2B5EF4-FFF2-40B4-BE49-F238E27FC236}">
                <a16:creationId xmlns:a16="http://schemas.microsoft.com/office/drawing/2014/main" id="{6F806C45-6AF2-435C-B352-87F5EBA571B8}"/>
              </a:ext>
            </a:extLst>
          </p:cNvPr>
          <p:cNvSpPr/>
          <p:nvPr/>
        </p:nvSpPr>
        <p:spPr bwMode="auto">
          <a:xfrm>
            <a:off x="8821763" y="2110219"/>
            <a:ext cx="3008288" cy="4392181"/>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Single</a:t>
            </a: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 Copy Activity execution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e.g. set Parallel Copy = 4</a:t>
            </a: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rgbClr val="353535"/>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rgbClr val="353535"/>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rgbClr val="353535"/>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rgbClr val="353535"/>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rgbClr val="353535"/>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rgbClr val="353535"/>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rgbClr val="353535"/>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lang="en-US" sz="1600" dirty="0">
              <a:solidFill>
                <a:srgbClr val="353535"/>
              </a:solidFill>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lang="en-US" sz="1600" dirty="0">
                <a:solidFill>
                  <a:srgbClr val="353535"/>
                </a:solidFill>
                <a:latin typeface="Segoe UI Semilight"/>
                <a:ea typeface="Segoe UI" pitchFamily="34" charset="0"/>
                <a:cs typeface="Segoe UI" pitchFamily="34" charset="0"/>
              </a:rPr>
              <a:t>......</a:t>
            </a:r>
            <a:endPar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graphicFrame>
        <p:nvGraphicFramePr>
          <p:cNvPr id="8" name="Table 7">
            <a:extLst>
              <a:ext uri="{FF2B5EF4-FFF2-40B4-BE49-F238E27FC236}">
                <a16:creationId xmlns:a16="http://schemas.microsoft.com/office/drawing/2014/main" id="{21ECDAFE-8EBA-4ECE-9A58-50B78D60B902}"/>
              </a:ext>
            </a:extLst>
          </p:cNvPr>
          <p:cNvGraphicFramePr>
            <a:graphicFrameLocks noGrp="1"/>
          </p:cNvGraphicFramePr>
          <p:nvPr>
            <p:extLst>
              <p:ext uri="{D42A27DB-BD31-4B8C-83A1-F6EECF244321}">
                <p14:modId xmlns:p14="http://schemas.microsoft.com/office/powerpoint/2010/main" val="470678067"/>
              </p:ext>
            </p:extLst>
          </p:nvPr>
        </p:nvGraphicFramePr>
        <p:xfrm>
          <a:off x="5552446" y="2321286"/>
          <a:ext cx="3112147" cy="4267200"/>
        </p:xfrm>
        <a:graphic>
          <a:graphicData uri="http://schemas.openxmlformats.org/drawingml/2006/table">
            <a:tbl>
              <a:tblPr firstRow="1" bandRow="1">
                <a:tableStyleId>{F2DE63D5-997A-4646-A377-4702673A728D}</a:tableStyleId>
              </a:tblPr>
              <a:tblGrid>
                <a:gridCol w="628519">
                  <a:extLst>
                    <a:ext uri="{9D8B030D-6E8A-4147-A177-3AD203B41FA5}">
                      <a16:colId xmlns:a16="http://schemas.microsoft.com/office/drawing/2014/main" val="2029239526"/>
                    </a:ext>
                  </a:extLst>
                </a:gridCol>
                <a:gridCol w="542741">
                  <a:extLst>
                    <a:ext uri="{9D8B030D-6E8A-4147-A177-3AD203B41FA5}">
                      <a16:colId xmlns:a16="http://schemas.microsoft.com/office/drawing/2014/main" val="2078511071"/>
                    </a:ext>
                  </a:extLst>
                </a:gridCol>
                <a:gridCol w="595835">
                  <a:extLst>
                    <a:ext uri="{9D8B030D-6E8A-4147-A177-3AD203B41FA5}">
                      <a16:colId xmlns:a16="http://schemas.microsoft.com/office/drawing/2014/main" val="4244859887"/>
                    </a:ext>
                  </a:extLst>
                </a:gridCol>
                <a:gridCol w="1345052">
                  <a:extLst>
                    <a:ext uri="{9D8B030D-6E8A-4147-A177-3AD203B41FA5}">
                      <a16:colId xmlns:a16="http://schemas.microsoft.com/office/drawing/2014/main" val="1183683198"/>
                    </a:ext>
                  </a:extLst>
                </a:gridCol>
              </a:tblGrid>
              <a:tr h="233210">
                <a:tc>
                  <a:txBody>
                    <a:bodyPr/>
                    <a:lstStyle/>
                    <a:p>
                      <a:r>
                        <a:rPr lang="en-US" sz="1400" b="1"/>
                        <a:t>C1</a:t>
                      </a:r>
                    </a:p>
                  </a:txBody>
                  <a:tcPr anchor="ctr"/>
                </a:tc>
                <a:tc>
                  <a:txBody>
                    <a:bodyPr/>
                    <a:lstStyle/>
                    <a:p>
                      <a:r>
                        <a:rPr lang="en-US" sz="1400" b="1"/>
                        <a:t>C2</a:t>
                      </a:r>
                    </a:p>
                  </a:txBody>
                  <a:tcPr anchor="ctr"/>
                </a:tc>
                <a:tc>
                  <a:txBody>
                    <a:bodyPr/>
                    <a:lstStyle/>
                    <a:p>
                      <a:endParaRPr lang="en-US" sz="1400" b="1"/>
                    </a:p>
                  </a:txBody>
                  <a:tcPr anchor="ctr"/>
                </a:tc>
                <a:tc>
                  <a:txBody>
                    <a:bodyPr/>
                    <a:lstStyle/>
                    <a:p>
                      <a:r>
                        <a:rPr lang="en-US" sz="1400" b="1" err="1"/>
                        <a:t>PartitionCol</a:t>
                      </a:r>
                      <a:endParaRPr lang="en-US" sz="1400" b="1"/>
                    </a:p>
                  </a:txBody>
                  <a:tcPr anchor="ctr"/>
                </a:tc>
                <a:extLst>
                  <a:ext uri="{0D108BD9-81ED-4DB2-BD59-A6C34878D82A}">
                    <a16:rowId xmlns:a16="http://schemas.microsoft.com/office/drawing/2014/main" val="2499732475"/>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10000</a:t>
                      </a:r>
                    </a:p>
                  </a:txBody>
                  <a:tcPr anchor="ctr"/>
                </a:tc>
                <a:extLst>
                  <a:ext uri="{0D108BD9-81ED-4DB2-BD59-A6C34878D82A}">
                    <a16:rowId xmlns:a16="http://schemas.microsoft.com/office/drawing/2014/main" val="4147819079"/>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10001</a:t>
                      </a:r>
                    </a:p>
                  </a:txBody>
                  <a:tcPr anchor="ctr"/>
                </a:tc>
                <a:extLst>
                  <a:ext uri="{0D108BD9-81ED-4DB2-BD59-A6C34878D82A}">
                    <a16:rowId xmlns:a16="http://schemas.microsoft.com/office/drawing/2014/main" val="96993176"/>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extLst>
                  <a:ext uri="{0D108BD9-81ED-4DB2-BD59-A6C34878D82A}">
                    <a16:rowId xmlns:a16="http://schemas.microsoft.com/office/drawing/2014/main" val="918726625"/>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30000</a:t>
                      </a:r>
                    </a:p>
                  </a:txBody>
                  <a:tcPr anchor="ctr"/>
                </a:tc>
                <a:extLst>
                  <a:ext uri="{0D108BD9-81ED-4DB2-BD59-A6C34878D82A}">
                    <a16:rowId xmlns:a16="http://schemas.microsoft.com/office/drawing/2014/main" val="3196038839"/>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30001</a:t>
                      </a:r>
                    </a:p>
                  </a:txBody>
                  <a:tcPr anchor="ctr"/>
                </a:tc>
                <a:extLst>
                  <a:ext uri="{0D108BD9-81ED-4DB2-BD59-A6C34878D82A}">
                    <a16:rowId xmlns:a16="http://schemas.microsoft.com/office/drawing/2014/main" val="1464080365"/>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extLst>
                  <a:ext uri="{0D108BD9-81ED-4DB2-BD59-A6C34878D82A}">
                    <a16:rowId xmlns:a16="http://schemas.microsoft.com/office/drawing/2014/main" val="4245654546"/>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50000</a:t>
                      </a:r>
                    </a:p>
                  </a:txBody>
                  <a:tcPr anchor="ctr"/>
                </a:tc>
                <a:extLst>
                  <a:ext uri="{0D108BD9-81ED-4DB2-BD59-A6C34878D82A}">
                    <a16:rowId xmlns:a16="http://schemas.microsoft.com/office/drawing/2014/main" val="1295256337"/>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50001</a:t>
                      </a:r>
                    </a:p>
                  </a:txBody>
                  <a:tcPr anchor="ctr"/>
                </a:tc>
                <a:extLst>
                  <a:ext uri="{0D108BD9-81ED-4DB2-BD59-A6C34878D82A}">
                    <a16:rowId xmlns:a16="http://schemas.microsoft.com/office/drawing/2014/main" val="4021474139"/>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extLst>
                  <a:ext uri="{0D108BD9-81ED-4DB2-BD59-A6C34878D82A}">
                    <a16:rowId xmlns:a16="http://schemas.microsoft.com/office/drawing/2014/main" val="3940423679"/>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70000</a:t>
                      </a:r>
                    </a:p>
                  </a:txBody>
                  <a:tcPr anchor="ctr"/>
                </a:tc>
                <a:extLst>
                  <a:ext uri="{0D108BD9-81ED-4DB2-BD59-A6C34878D82A}">
                    <a16:rowId xmlns:a16="http://schemas.microsoft.com/office/drawing/2014/main" val="1197376400"/>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a:t>70001</a:t>
                      </a:r>
                    </a:p>
                  </a:txBody>
                  <a:tcPr anchor="ctr"/>
                </a:tc>
                <a:extLst>
                  <a:ext uri="{0D108BD9-81ED-4DB2-BD59-A6C34878D82A}">
                    <a16:rowId xmlns:a16="http://schemas.microsoft.com/office/drawing/2014/main" val="3775467240"/>
                  </a:ext>
                </a:extLst>
              </a:tr>
              <a:tr h="233210">
                <a:tc>
                  <a:txBody>
                    <a:bodyPr/>
                    <a:lstStyle/>
                    <a:p>
                      <a:r>
                        <a:rPr lang="en-US" sz="1400"/>
                        <a:t>…</a:t>
                      </a:r>
                    </a:p>
                  </a:txBody>
                  <a:tcPr anchor="ctr"/>
                </a:tc>
                <a:tc>
                  <a:txBody>
                    <a:bodyPr/>
                    <a:lstStyle/>
                    <a:p>
                      <a:r>
                        <a:rPr lang="en-US" sz="1400"/>
                        <a:t>…</a:t>
                      </a:r>
                    </a:p>
                  </a:txBody>
                  <a:tcPr anchor="ctr"/>
                </a:tc>
                <a:tc>
                  <a:txBody>
                    <a:bodyPr/>
                    <a:lstStyle/>
                    <a:p>
                      <a:r>
                        <a:rPr lang="en-US" sz="1400" dirty="0"/>
                        <a:t>…</a:t>
                      </a:r>
                    </a:p>
                  </a:txBody>
                  <a:tcPr anchor="ctr"/>
                </a:tc>
                <a:tc>
                  <a:txBody>
                    <a:bodyPr/>
                    <a:lstStyle/>
                    <a:p>
                      <a:r>
                        <a:rPr lang="en-US" sz="1400"/>
                        <a:t>…</a:t>
                      </a:r>
                    </a:p>
                  </a:txBody>
                  <a:tcPr anchor="ctr"/>
                </a:tc>
                <a:extLst>
                  <a:ext uri="{0D108BD9-81ED-4DB2-BD59-A6C34878D82A}">
                    <a16:rowId xmlns:a16="http://schemas.microsoft.com/office/drawing/2014/main" val="4029377513"/>
                  </a:ext>
                </a:extLst>
              </a:tr>
              <a:tr h="233210">
                <a:tc>
                  <a:txBody>
                    <a:bodyPr/>
                    <a:lstStyle/>
                    <a:p>
                      <a:r>
                        <a:rPr lang="en-US" sz="1400"/>
                        <a:t>…</a:t>
                      </a:r>
                    </a:p>
                  </a:txBody>
                  <a:tcPr anchor="ctr"/>
                </a:tc>
                <a:tc>
                  <a:txBody>
                    <a:bodyPr/>
                    <a:lstStyle/>
                    <a:p>
                      <a:r>
                        <a:rPr lang="en-US" sz="1400"/>
                        <a:t>…</a:t>
                      </a:r>
                    </a:p>
                  </a:txBody>
                  <a:tcPr anchor="ctr"/>
                </a:tc>
                <a:tc>
                  <a:txBody>
                    <a:bodyPr/>
                    <a:lstStyle/>
                    <a:p>
                      <a:r>
                        <a:rPr lang="en-US" sz="1400"/>
                        <a:t>…</a:t>
                      </a:r>
                    </a:p>
                  </a:txBody>
                  <a:tcPr anchor="ctr"/>
                </a:tc>
                <a:tc>
                  <a:txBody>
                    <a:bodyPr/>
                    <a:lstStyle/>
                    <a:p>
                      <a:r>
                        <a:rPr lang="en-US" sz="1400" dirty="0"/>
                        <a:t>…</a:t>
                      </a:r>
                    </a:p>
                  </a:txBody>
                  <a:tcPr anchor="ctr"/>
                </a:tc>
                <a:extLst>
                  <a:ext uri="{0D108BD9-81ED-4DB2-BD59-A6C34878D82A}">
                    <a16:rowId xmlns:a16="http://schemas.microsoft.com/office/drawing/2014/main" val="109874981"/>
                  </a:ext>
                </a:extLst>
              </a:tr>
            </a:tbl>
          </a:graphicData>
        </a:graphic>
      </p:graphicFrame>
      <p:sp>
        <p:nvSpPr>
          <p:cNvPr id="10" name="Right Brace 9">
            <a:extLst>
              <a:ext uri="{FF2B5EF4-FFF2-40B4-BE49-F238E27FC236}">
                <a16:creationId xmlns:a16="http://schemas.microsoft.com/office/drawing/2014/main" id="{F200B6E1-5EB3-420B-9546-B7041D5A3612}"/>
              </a:ext>
            </a:extLst>
          </p:cNvPr>
          <p:cNvSpPr/>
          <p:nvPr/>
        </p:nvSpPr>
        <p:spPr>
          <a:xfrm>
            <a:off x="8719521" y="2686114"/>
            <a:ext cx="513240" cy="835581"/>
          </a:xfrm>
          <a:prstGeom prst="rightBrace">
            <a:avLst>
              <a:gd name="adj1" fmla="val 8333"/>
              <a:gd name="adj2" fmla="val 5406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ight Brace 10">
            <a:extLst>
              <a:ext uri="{FF2B5EF4-FFF2-40B4-BE49-F238E27FC236}">
                <a16:creationId xmlns:a16="http://schemas.microsoft.com/office/drawing/2014/main" id="{E7E582F2-CCD8-4924-9159-FA8C3EF21C1E}"/>
              </a:ext>
            </a:extLst>
          </p:cNvPr>
          <p:cNvSpPr/>
          <p:nvPr/>
        </p:nvSpPr>
        <p:spPr>
          <a:xfrm>
            <a:off x="8719521" y="3585746"/>
            <a:ext cx="513240" cy="846190"/>
          </a:xfrm>
          <a:prstGeom prst="rightBrace">
            <a:avLst>
              <a:gd name="adj1" fmla="val 8333"/>
              <a:gd name="adj2" fmla="val 57326"/>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Right Brace 11">
            <a:extLst>
              <a:ext uri="{FF2B5EF4-FFF2-40B4-BE49-F238E27FC236}">
                <a16:creationId xmlns:a16="http://schemas.microsoft.com/office/drawing/2014/main" id="{23B658FA-7971-4B74-ADC8-345D5B14ACE7}"/>
              </a:ext>
            </a:extLst>
          </p:cNvPr>
          <p:cNvSpPr/>
          <p:nvPr/>
        </p:nvSpPr>
        <p:spPr>
          <a:xfrm>
            <a:off x="8719521" y="4463451"/>
            <a:ext cx="513240" cy="84619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Arrow: Right 12">
            <a:extLst>
              <a:ext uri="{FF2B5EF4-FFF2-40B4-BE49-F238E27FC236}">
                <a16:creationId xmlns:a16="http://schemas.microsoft.com/office/drawing/2014/main" id="{3DD81842-3B7E-4504-9CB1-4C3CAC43C23E}"/>
              </a:ext>
            </a:extLst>
          </p:cNvPr>
          <p:cNvSpPr/>
          <p:nvPr/>
        </p:nvSpPr>
        <p:spPr bwMode="auto">
          <a:xfrm>
            <a:off x="9333047" y="2947715"/>
            <a:ext cx="1449991" cy="383458"/>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Arrow: Right 13">
            <a:extLst>
              <a:ext uri="{FF2B5EF4-FFF2-40B4-BE49-F238E27FC236}">
                <a16:creationId xmlns:a16="http://schemas.microsoft.com/office/drawing/2014/main" id="{6FC5A1BA-F786-4857-9F07-45EDC4DADEE4}"/>
              </a:ext>
            </a:extLst>
          </p:cNvPr>
          <p:cNvSpPr/>
          <p:nvPr/>
        </p:nvSpPr>
        <p:spPr bwMode="auto">
          <a:xfrm>
            <a:off x="9315636" y="3880236"/>
            <a:ext cx="1449989" cy="383458"/>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Arrow: Right 14">
            <a:extLst>
              <a:ext uri="{FF2B5EF4-FFF2-40B4-BE49-F238E27FC236}">
                <a16:creationId xmlns:a16="http://schemas.microsoft.com/office/drawing/2014/main" id="{61ADB624-B60F-45DA-BB60-8D39691CF2AA}"/>
              </a:ext>
            </a:extLst>
          </p:cNvPr>
          <p:cNvSpPr/>
          <p:nvPr/>
        </p:nvSpPr>
        <p:spPr bwMode="auto">
          <a:xfrm>
            <a:off x="9333048" y="4722582"/>
            <a:ext cx="1449990" cy="383458"/>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15">
            <a:extLst>
              <a:ext uri="{FF2B5EF4-FFF2-40B4-BE49-F238E27FC236}">
                <a16:creationId xmlns:a16="http://schemas.microsoft.com/office/drawing/2014/main" id="{E37C76B1-A8C3-4CCA-BF6F-A24840260EE8}"/>
              </a:ext>
            </a:extLst>
          </p:cNvPr>
          <p:cNvPicPr>
            <a:picLocks noChangeAspect="1"/>
          </p:cNvPicPr>
          <p:nvPr/>
        </p:nvPicPr>
        <p:blipFill>
          <a:blip r:embed="rId3"/>
          <a:stretch>
            <a:fillRect/>
          </a:stretch>
        </p:blipFill>
        <p:spPr>
          <a:xfrm>
            <a:off x="10926015" y="2835572"/>
            <a:ext cx="556321" cy="667585"/>
          </a:xfrm>
          <a:prstGeom prst="rect">
            <a:avLst/>
          </a:prstGeom>
        </p:spPr>
      </p:pic>
      <p:pic>
        <p:nvPicPr>
          <p:cNvPr id="17" name="Picture 16">
            <a:extLst>
              <a:ext uri="{FF2B5EF4-FFF2-40B4-BE49-F238E27FC236}">
                <a16:creationId xmlns:a16="http://schemas.microsoft.com/office/drawing/2014/main" id="{7A73FA7C-30C2-4F89-A0AC-15E5385D9F77}"/>
              </a:ext>
            </a:extLst>
          </p:cNvPr>
          <p:cNvPicPr>
            <a:picLocks noChangeAspect="1"/>
          </p:cNvPicPr>
          <p:nvPr/>
        </p:nvPicPr>
        <p:blipFill>
          <a:blip r:embed="rId3"/>
          <a:stretch>
            <a:fillRect/>
          </a:stretch>
        </p:blipFill>
        <p:spPr>
          <a:xfrm>
            <a:off x="10940207" y="3739157"/>
            <a:ext cx="556321" cy="667585"/>
          </a:xfrm>
          <a:prstGeom prst="rect">
            <a:avLst/>
          </a:prstGeom>
        </p:spPr>
      </p:pic>
      <p:pic>
        <p:nvPicPr>
          <p:cNvPr id="18" name="Picture 17">
            <a:extLst>
              <a:ext uri="{FF2B5EF4-FFF2-40B4-BE49-F238E27FC236}">
                <a16:creationId xmlns:a16="http://schemas.microsoft.com/office/drawing/2014/main" id="{360A06C7-2518-4359-B24F-4E590E72164C}"/>
              </a:ext>
            </a:extLst>
          </p:cNvPr>
          <p:cNvPicPr>
            <a:picLocks noChangeAspect="1"/>
          </p:cNvPicPr>
          <p:nvPr/>
        </p:nvPicPr>
        <p:blipFill>
          <a:blip r:embed="rId3"/>
          <a:stretch>
            <a:fillRect/>
          </a:stretch>
        </p:blipFill>
        <p:spPr>
          <a:xfrm>
            <a:off x="10940207" y="4621322"/>
            <a:ext cx="556321" cy="667585"/>
          </a:xfrm>
          <a:prstGeom prst="rect">
            <a:avLst/>
          </a:prstGeom>
        </p:spPr>
      </p:pic>
      <p:sp>
        <p:nvSpPr>
          <p:cNvPr id="19" name="Right Brace 18">
            <a:extLst>
              <a:ext uri="{FF2B5EF4-FFF2-40B4-BE49-F238E27FC236}">
                <a16:creationId xmlns:a16="http://schemas.microsoft.com/office/drawing/2014/main" id="{3F5E87CF-9CAF-45A7-88FE-610D0124D8FA}"/>
              </a:ext>
            </a:extLst>
          </p:cNvPr>
          <p:cNvSpPr/>
          <p:nvPr/>
        </p:nvSpPr>
        <p:spPr>
          <a:xfrm>
            <a:off x="8719521" y="5373570"/>
            <a:ext cx="513240" cy="80385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Arrow: Right 19">
            <a:extLst>
              <a:ext uri="{FF2B5EF4-FFF2-40B4-BE49-F238E27FC236}">
                <a16:creationId xmlns:a16="http://schemas.microsoft.com/office/drawing/2014/main" id="{3F814D93-E0BF-437F-A0B1-6764A4FB7E29}"/>
              </a:ext>
            </a:extLst>
          </p:cNvPr>
          <p:cNvSpPr/>
          <p:nvPr/>
        </p:nvSpPr>
        <p:spPr bwMode="auto">
          <a:xfrm>
            <a:off x="9333745" y="5636898"/>
            <a:ext cx="1449991" cy="383458"/>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 name="Picture 20">
            <a:extLst>
              <a:ext uri="{FF2B5EF4-FFF2-40B4-BE49-F238E27FC236}">
                <a16:creationId xmlns:a16="http://schemas.microsoft.com/office/drawing/2014/main" id="{98DC4A8B-11D3-4BE5-8586-31A75B0BF77E}"/>
              </a:ext>
            </a:extLst>
          </p:cNvPr>
          <p:cNvPicPr>
            <a:picLocks noChangeAspect="1"/>
          </p:cNvPicPr>
          <p:nvPr/>
        </p:nvPicPr>
        <p:blipFill>
          <a:blip r:embed="rId3"/>
          <a:stretch>
            <a:fillRect/>
          </a:stretch>
        </p:blipFill>
        <p:spPr>
          <a:xfrm>
            <a:off x="10949922" y="5509843"/>
            <a:ext cx="556321" cy="667585"/>
          </a:xfrm>
          <a:prstGeom prst="rect">
            <a:avLst/>
          </a:prstGeom>
        </p:spPr>
      </p:pic>
      <p:sp>
        <p:nvSpPr>
          <p:cNvPr id="22" name="TextBox 21">
            <a:extLst>
              <a:ext uri="{FF2B5EF4-FFF2-40B4-BE49-F238E27FC236}">
                <a16:creationId xmlns:a16="http://schemas.microsoft.com/office/drawing/2014/main" id="{5B712480-4733-4C7F-A83A-0B9E7D42500A}"/>
              </a:ext>
            </a:extLst>
          </p:cNvPr>
          <p:cNvSpPr txBox="1"/>
          <p:nvPr/>
        </p:nvSpPr>
        <p:spPr>
          <a:xfrm>
            <a:off x="6381413" y="2016049"/>
            <a:ext cx="1454211" cy="341632"/>
          </a:xfrm>
          <a:prstGeom prst="rect">
            <a:avLst/>
          </a:prstGeom>
          <a:solidFill>
            <a:sysClr val="window" lastClr="FFFFFF"/>
          </a:solidFill>
          <a:ln w="19050">
            <a:solidFill>
              <a:schemeClr val="tx1">
                <a:lumMod val="60000"/>
                <a:lumOff val="40000"/>
              </a:schemeClr>
            </a:solidFill>
          </a:ln>
          <a:effectLst>
            <a:outerShdw blurRad="50800" dist="38100" dir="8100000" algn="tr" rotWithShape="0">
              <a:prstClr val="black">
                <a:alpha val="40000"/>
              </a:prstClr>
            </a:outerShdw>
          </a:effectLst>
        </p:spPr>
        <p:txBody>
          <a:bodyPr wrap="square">
            <a:spAutoFit/>
          </a:bodyPr>
          <a:lstStyle/>
          <a:p>
            <a:pPr marL="0" marR="0" lvl="0" indent="0" algn="ctr" defTabSz="914583" rtl="0" eaLnBrk="1" fontAlgn="auto" latinLnBrk="0" hangingPunct="1">
              <a:lnSpc>
                <a:spcPct val="90000"/>
              </a:lnSpc>
              <a:spcBef>
                <a:spcPts val="0"/>
              </a:spcBef>
              <a:spcAft>
                <a:spcPts val="0"/>
              </a:spcAft>
              <a:buClrTx/>
              <a:buSzTx/>
              <a:buFontTx/>
              <a:buNone/>
              <a:tabLst/>
              <a:defRPr/>
            </a:pPr>
            <a:r>
              <a:rPr kumimoji="0" lang="de-DE" sz="1800" b="0" i="0" u="none" strike="noStrike" kern="0" cap="none" spc="0" normalizeH="0" baseline="0" noProof="0">
                <a:ln>
                  <a:noFill/>
                </a:ln>
                <a:solidFill>
                  <a:srgbClr val="353535"/>
                </a:solidFill>
                <a:effectLst/>
                <a:uLnTx/>
                <a:uFillTx/>
                <a:latin typeface="Calibri"/>
                <a:ea typeface="+mn-ea"/>
                <a:cs typeface="+mn-cs"/>
              </a:rPr>
              <a:t>Source data</a:t>
            </a:r>
          </a:p>
        </p:txBody>
      </p:sp>
      <p:sp>
        <p:nvSpPr>
          <p:cNvPr id="24" name="Rectangle 23">
            <a:extLst>
              <a:ext uri="{FF2B5EF4-FFF2-40B4-BE49-F238E27FC236}">
                <a16:creationId xmlns:a16="http://schemas.microsoft.com/office/drawing/2014/main" id="{90E4E354-93A2-4EC8-98F6-8D52807230DA}"/>
              </a:ext>
            </a:extLst>
          </p:cNvPr>
          <p:cNvSpPr/>
          <p:nvPr/>
        </p:nvSpPr>
        <p:spPr>
          <a:xfrm>
            <a:off x="588263" y="1377261"/>
            <a:ext cx="11247662" cy="366895"/>
          </a:xfrm>
          <a:prstGeom prst="rect">
            <a:avLst/>
          </a:prstGeom>
        </p:spPr>
        <p:txBody>
          <a:bodyPr wrap="square">
            <a:spAutoFit/>
          </a:bodyPr>
          <a:lstStyle/>
          <a:p>
            <a:pPr lvl="0" defTabSz="914321">
              <a:lnSpc>
                <a:spcPct val="107000"/>
              </a:lnSpc>
              <a:spcAft>
                <a:spcPts val="600"/>
              </a:spcAft>
              <a:defRPr/>
            </a:pPr>
            <a:r>
              <a:rPr lang="en-US" altLang="zh-CN"/>
              <a:t>In each copy activity execution, ADF issue the specified query to source to retrieve the data.  </a:t>
            </a:r>
            <a:endParaRPr kumimoji="0" lang="en-US" sz="160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4238386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ltLang="zh-CN" dirty="0"/>
              <a:t>Retrieve Data</a:t>
            </a:r>
            <a:r>
              <a:rPr lang="en-US" dirty="0"/>
              <a:t> from Non-file Sources </a:t>
            </a:r>
            <a:r>
              <a:rPr lang="en-US" sz="2800" dirty="0"/>
              <a:t>(DB/DW, NoSQL, S</a:t>
            </a:r>
            <a:r>
              <a:rPr lang="en-US" altLang="zh-CN" sz="2800" dirty="0"/>
              <a:t>aaS</a:t>
            </a:r>
            <a:r>
              <a:rPr lang="en-US" sz="2800" dirty="0"/>
              <a:t>)</a:t>
            </a:r>
            <a:endParaRPr lang="en-US" dirty="0"/>
          </a:p>
        </p:txBody>
      </p:sp>
      <p:graphicFrame>
        <p:nvGraphicFramePr>
          <p:cNvPr id="9" name="Content Placeholder 14">
            <a:extLst>
              <a:ext uri="{FF2B5EF4-FFF2-40B4-BE49-F238E27FC236}">
                <a16:creationId xmlns:a16="http://schemas.microsoft.com/office/drawing/2014/main" id="{681F32ED-F20D-4C47-9BB5-A22016B75F26}"/>
              </a:ext>
            </a:extLst>
          </p:cNvPr>
          <p:cNvGraphicFramePr>
            <a:graphicFrameLocks/>
          </p:cNvGraphicFramePr>
          <p:nvPr>
            <p:extLst>
              <p:ext uri="{D42A27DB-BD31-4B8C-83A1-F6EECF244321}">
                <p14:modId xmlns:p14="http://schemas.microsoft.com/office/powerpoint/2010/main" val="3950340344"/>
              </p:ext>
            </p:extLst>
          </p:nvPr>
        </p:nvGraphicFramePr>
        <p:xfrm>
          <a:off x="588263" y="1234778"/>
          <a:ext cx="11328819" cy="5306314"/>
        </p:xfrm>
        <a:graphic>
          <a:graphicData uri="http://schemas.openxmlformats.org/drawingml/2006/table">
            <a:tbl>
              <a:tblPr firstRow="1" bandRow="1">
                <a:tableStyleId>{5C22544A-7EE6-4342-B048-85BDC9FD1C3A}</a:tableStyleId>
              </a:tblPr>
              <a:tblGrid>
                <a:gridCol w="385131">
                  <a:extLst>
                    <a:ext uri="{9D8B030D-6E8A-4147-A177-3AD203B41FA5}">
                      <a16:colId xmlns:a16="http://schemas.microsoft.com/office/drawing/2014/main" val="267336781"/>
                    </a:ext>
                  </a:extLst>
                </a:gridCol>
                <a:gridCol w="3274141">
                  <a:extLst>
                    <a:ext uri="{9D8B030D-6E8A-4147-A177-3AD203B41FA5}">
                      <a16:colId xmlns:a16="http://schemas.microsoft.com/office/drawing/2014/main" val="2617722402"/>
                    </a:ext>
                  </a:extLst>
                </a:gridCol>
                <a:gridCol w="7669547">
                  <a:extLst>
                    <a:ext uri="{9D8B030D-6E8A-4147-A177-3AD203B41FA5}">
                      <a16:colId xmlns:a16="http://schemas.microsoft.com/office/drawing/2014/main" val="1806414067"/>
                    </a:ext>
                  </a:extLst>
                </a:gridCol>
              </a:tblGrid>
              <a:tr h="259476">
                <a:tc gridSpan="2">
                  <a:txBody>
                    <a:bodyPr/>
                    <a:lstStyle/>
                    <a:p>
                      <a:pPr>
                        <a:buNone/>
                      </a:pPr>
                      <a:r>
                        <a:rPr lang="en-US" sz="1800" b="1" i="0">
                          <a:solidFill>
                            <a:srgbClr val="0078D7"/>
                          </a:solidFill>
                          <a:latin typeface="Segoe UI Semibold"/>
                          <a:ea typeface="Segoe UI Semilight" charset="0"/>
                          <a:cs typeface="Segoe UI Semibold"/>
                        </a:rPr>
                        <a:t>INCREMENTAL DATA PATTERN</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buNone/>
                      </a:pPr>
                      <a:endParaRPr lang="en-US" sz="1800" b="1" i="0">
                        <a:solidFill>
                          <a:srgbClr val="0078D7"/>
                        </a:solidFill>
                        <a:latin typeface="Segoe UI Semibold"/>
                        <a:ea typeface="Segoe UI Semilight" charset="0"/>
                        <a:cs typeface="Segoe UI Semibold"/>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a:solidFill>
                            <a:srgbClr val="0078D7"/>
                          </a:solidFill>
                          <a:latin typeface="Segoe UI Semibold"/>
                          <a:ea typeface="Segoe UI Semilight" charset="0"/>
                          <a:cs typeface="Segoe UI Semibold"/>
                        </a:rPr>
                        <a:t>SUGGESTED CONFIGURATIONS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838717">
                <a:tc>
                  <a:txBody>
                    <a:bodyPr/>
                    <a:lstStyle/>
                    <a:p>
                      <a:pPr marL="0" marR="0" lvl="0" indent="0" algn="l" defTabSz="914321"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1</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D</a:t>
                      </a:r>
                      <a:r>
                        <a:rPr lang="en-US" sz="1800" kern="1200" dirty="0">
                          <a:solidFill>
                            <a:schemeClr val="dk1"/>
                          </a:solidFill>
                          <a:latin typeface="+mn-lt"/>
                          <a:ea typeface="+mn-ea"/>
                          <a:cs typeface="+mn-cs"/>
                        </a:rPr>
                        <a:t>ata has </a:t>
                      </a:r>
                      <a:r>
                        <a:rPr lang="en-US" sz="1800" b="1" kern="1200" dirty="0">
                          <a:solidFill>
                            <a:schemeClr val="dk1"/>
                          </a:solidFill>
                          <a:latin typeface="+mn-lt"/>
                          <a:ea typeface="+mn-ea"/>
                          <a:cs typeface="+mn-cs"/>
                        </a:rPr>
                        <a:t>timestamp column </a:t>
                      </a:r>
                      <a:r>
                        <a:rPr lang="en-US" sz="1600" kern="1200" dirty="0">
                          <a:solidFill>
                            <a:schemeClr val="dk1"/>
                          </a:solidFill>
                          <a:latin typeface="+mn-lt"/>
                          <a:ea typeface="+mn-ea"/>
                          <a:cs typeface="+mn-cs"/>
                        </a:rPr>
                        <a:t>e.g. last modified time</a:t>
                      </a: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600" kern="1200" dirty="0">
                          <a:solidFill>
                            <a:schemeClr val="dk1"/>
                          </a:solidFill>
                          <a:latin typeface="+mn-lt"/>
                          <a:ea typeface="+mn-ea"/>
                          <a:cs typeface="+mn-cs"/>
                        </a:rPr>
                        <a:t>Dynamic query + tumbling window trigger </a:t>
                      </a:r>
                      <a:r>
                        <a:rPr lang="en-US" sz="1600" kern="1200" dirty="0">
                          <a:solidFill>
                            <a:schemeClr val="dk1"/>
                          </a:solidFill>
                          <a:latin typeface="+mn-lt"/>
                          <a:ea typeface="+mn-ea"/>
                          <a:cs typeface="+mn-cs"/>
                          <a:sym typeface="Wingdings" panose="05000000000000000000" pitchFamily="2" charset="2"/>
                        </a:rPr>
                        <a:t> Copy Data Tool</a:t>
                      </a:r>
                      <a:endParaRPr lang="en-US" sz="1600" kern="1200" dirty="0">
                        <a:solidFill>
                          <a:schemeClr val="dk1"/>
                        </a:solidFill>
                        <a:latin typeface="+mn-lt"/>
                        <a:ea typeface="+mn-ea"/>
                        <a:cs typeface="+mn-cs"/>
                      </a:endParaRPr>
                    </a:p>
                    <a:p>
                      <a:pPr marL="932742" marR="0" lvl="2" indent="-600091"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353535"/>
                          </a:solidFill>
                          <a:effectLst/>
                          <a:uLnTx/>
                          <a:uFillTx/>
                          <a:latin typeface="Segoe UI Semilight"/>
                          <a:ea typeface="+mn-ea"/>
                          <a:cs typeface="+mn-cs"/>
                        </a:rPr>
                        <a:t>SELECT * FROM </a:t>
                      </a:r>
                      <a:r>
                        <a:rPr kumimoji="0" lang="en-US" sz="1200" b="0" i="1" u="none" strike="noStrike" kern="1200" cap="none" spc="0" normalizeH="0" baseline="0" noProof="0" dirty="0" err="1">
                          <a:ln>
                            <a:noFill/>
                          </a:ln>
                          <a:solidFill>
                            <a:srgbClr val="353535"/>
                          </a:solidFill>
                          <a:effectLst/>
                          <a:uLnTx/>
                          <a:uFillTx/>
                          <a:latin typeface="Segoe UI Semilight"/>
                          <a:ea typeface="+mn-ea"/>
                          <a:cs typeface="+mn-cs"/>
                        </a:rPr>
                        <a:t>MyTable</a:t>
                      </a:r>
                      <a:r>
                        <a:rPr kumimoji="0" lang="en-US" sz="1200" b="0" i="1" u="none" strike="noStrike" kern="1200" cap="none" spc="0" normalizeH="0" baseline="0" noProof="0" dirty="0">
                          <a:ln>
                            <a:noFill/>
                          </a:ln>
                          <a:solidFill>
                            <a:srgbClr val="353535"/>
                          </a:solidFill>
                          <a:effectLst/>
                          <a:uLnTx/>
                          <a:uFillTx/>
                          <a:latin typeface="Segoe UI Semilight"/>
                          <a:ea typeface="+mn-ea"/>
                          <a:cs typeface="+mn-cs"/>
                        </a:rPr>
                        <a:t> </a:t>
                      </a:r>
                    </a:p>
                    <a:p>
                      <a:pPr marL="932742" marR="0" lvl="2" indent="-600091"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353535"/>
                          </a:solidFill>
                          <a:effectLst/>
                          <a:uLnTx/>
                          <a:uFillTx/>
                          <a:latin typeface="Segoe UI Semilight"/>
                          <a:ea typeface="+mn-ea"/>
                          <a:cs typeface="+mn-cs"/>
                        </a:rPr>
                        <a:t>WHERE </a:t>
                      </a:r>
                      <a:r>
                        <a:rPr kumimoji="0" lang="en-US" sz="1200" b="0" i="1" u="none" strike="noStrike" kern="1200" cap="none" spc="0" normalizeH="0" baseline="0" noProof="0" dirty="0" err="1">
                          <a:ln>
                            <a:noFill/>
                          </a:ln>
                          <a:solidFill>
                            <a:srgbClr val="353535"/>
                          </a:solidFill>
                          <a:effectLst/>
                          <a:uLnTx/>
                          <a:uFillTx/>
                          <a:latin typeface="Segoe UI Semilight"/>
                          <a:ea typeface="+mn-ea"/>
                          <a:cs typeface="+mn-cs"/>
                        </a:rPr>
                        <a:t>LastModifiedDate</a:t>
                      </a:r>
                      <a:r>
                        <a:rPr kumimoji="0" lang="en-US" sz="1200" b="0" i="1" u="none" strike="noStrike" kern="1200" cap="none" spc="0" normalizeH="0" baseline="0" noProof="0" dirty="0">
                          <a:ln>
                            <a:noFill/>
                          </a:ln>
                          <a:solidFill>
                            <a:srgbClr val="353535"/>
                          </a:solidFill>
                          <a:effectLst/>
                          <a:uLnTx/>
                          <a:uFillTx/>
                          <a:latin typeface="Segoe UI Semilight"/>
                          <a:ea typeface="+mn-ea"/>
                          <a:cs typeface="+mn-cs"/>
                        </a:rPr>
                        <a:t> &gt;= </a:t>
                      </a:r>
                      <a:r>
                        <a:rPr kumimoji="0" lang="fi-FI" sz="1200" b="0" i="1" u="none" strike="noStrike" kern="1200" cap="none" spc="0" normalizeH="0" baseline="0" noProof="0" dirty="0">
                          <a:ln>
                            <a:noFill/>
                          </a:ln>
                          <a:solidFill>
                            <a:srgbClr val="C00000"/>
                          </a:solidFill>
                          <a:effectLst/>
                          <a:uLnTx/>
                          <a:uFillTx/>
                          <a:latin typeface="Segoe UI Semilight"/>
                          <a:ea typeface="+mn-ea"/>
                          <a:cs typeface="+mn-cs"/>
                        </a:rPr>
                        <a:t>@{formatDateTime(pipeline().parameters.windowStartTime, 'yyyy/MM/dd’) </a:t>
                      </a:r>
                    </a:p>
                    <a:p>
                      <a:pPr marL="932742" marR="0" lvl="2" indent="-600091"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353535"/>
                          </a:solidFill>
                          <a:effectLst/>
                          <a:uLnTx/>
                          <a:uFillTx/>
                          <a:latin typeface="Segoe UI Semilight"/>
                          <a:ea typeface="+mn-ea"/>
                          <a:cs typeface="+mn-cs"/>
                        </a:rPr>
                        <a:t>AND </a:t>
                      </a:r>
                      <a:r>
                        <a:rPr kumimoji="0" lang="en-US" sz="1200" b="0" i="1" u="none" strike="noStrike" kern="1200" cap="none" spc="0" normalizeH="0" baseline="0" noProof="0" dirty="0" err="1">
                          <a:ln>
                            <a:noFill/>
                          </a:ln>
                          <a:solidFill>
                            <a:srgbClr val="353535"/>
                          </a:solidFill>
                          <a:effectLst/>
                          <a:uLnTx/>
                          <a:uFillTx/>
                          <a:latin typeface="Segoe UI Semilight"/>
                          <a:ea typeface="+mn-ea"/>
                          <a:cs typeface="+mn-cs"/>
                        </a:rPr>
                        <a:t>LastModifiedDate</a:t>
                      </a:r>
                      <a:r>
                        <a:rPr kumimoji="0" lang="en-US" sz="1200" b="0" i="1" u="none" strike="noStrike" kern="1200" cap="none" spc="0" normalizeH="0" baseline="0" noProof="0" dirty="0">
                          <a:ln>
                            <a:noFill/>
                          </a:ln>
                          <a:solidFill>
                            <a:srgbClr val="353535"/>
                          </a:solidFill>
                          <a:effectLst/>
                          <a:uLnTx/>
                          <a:uFillTx/>
                          <a:latin typeface="Segoe UI Semilight"/>
                          <a:ea typeface="+mn-ea"/>
                          <a:cs typeface="+mn-cs"/>
                        </a:rPr>
                        <a:t> &lt; </a:t>
                      </a:r>
                      <a:r>
                        <a:rPr kumimoji="0" lang="fi-FI" sz="1200" b="0" i="1" u="none" strike="noStrike" kern="1200" cap="none" spc="0" normalizeH="0" baseline="0" noProof="0" dirty="0">
                          <a:ln>
                            <a:noFill/>
                          </a:ln>
                          <a:solidFill>
                            <a:srgbClr val="C00000"/>
                          </a:solidFill>
                          <a:effectLst/>
                          <a:uLnTx/>
                          <a:uFillTx/>
                          <a:latin typeface="Segoe UI Semilight"/>
                          <a:ea typeface="+mn-ea"/>
                          <a:cs typeface="+mn-cs"/>
                        </a:rPr>
                        <a:t>@{formatDateTime(pipeline().parameters.windowEndTime, 'yyyy/MM/dd’) </a:t>
                      </a:r>
                      <a:endParaRPr lang="en-US" sz="1600" kern="1200" dirty="0">
                        <a:solidFill>
                          <a:schemeClr val="dk1"/>
                        </a:solidFill>
                        <a:latin typeface="+mn-lt"/>
                        <a:ea typeface="+mn-ea"/>
                        <a:cs typeface="+mn-cs"/>
                      </a:endParaRPr>
                    </a:p>
                  </a:txBody>
                  <a:tcPr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196387"/>
                  </a:ext>
                </a:extLst>
              </a:tr>
              <a:tr h="2304034">
                <a:tc>
                  <a:txBody>
                    <a:bodyPr/>
                    <a:lstStyle/>
                    <a:p>
                      <a:pPr marL="0" marR="0" lvl="0" indent="0" algn="l" defTabSz="914321" rtl="0" eaLnBrk="1" fontAlgn="auto" latinLnBrk="0" hangingPunct="1">
                        <a:lnSpc>
                          <a:spcPct val="100000"/>
                        </a:lnSpc>
                        <a:spcBef>
                          <a:spcPts val="0"/>
                        </a:spcBef>
                        <a:spcAft>
                          <a:spcPts val="600"/>
                        </a:spcAft>
                        <a:buClrTx/>
                        <a:buSzTx/>
                        <a:buFont typeface="+mj-lt"/>
                        <a:buNone/>
                        <a:tabLst/>
                        <a:defRPr/>
                      </a:pPr>
                      <a:r>
                        <a:rPr kumimoji="0" lang="en-US" sz="1800" b="0" i="0" u="none" strike="noStrike" kern="1200" cap="none" spc="0" normalizeH="0" baseline="0" noProof="0">
                          <a:ln>
                            <a:noFill/>
                          </a:ln>
                          <a:solidFill>
                            <a:srgbClr val="000000"/>
                          </a:solidFill>
                          <a:effectLst/>
                          <a:uLnTx/>
                          <a:uFillTx/>
                          <a:latin typeface="+mn-lt"/>
                          <a:ea typeface="+mn-ea"/>
                          <a:cs typeface="+mn-cs"/>
                        </a:rPr>
                        <a:t>2</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lang="en-US" altLang="zh-CN" sz="1800" kern="1200" dirty="0">
                          <a:solidFill>
                            <a:schemeClr val="dk1"/>
                          </a:solidFill>
                          <a:latin typeface="+mn-lt"/>
                          <a:ea typeface="+mn-ea"/>
                          <a:cs typeface="+mn-cs"/>
                        </a:rPr>
                        <a:t>D</a:t>
                      </a:r>
                      <a:r>
                        <a:rPr lang="en-US" sz="1800" kern="1200" dirty="0">
                          <a:solidFill>
                            <a:schemeClr val="dk1"/>
                          </a:solidFill>
                          <a:latin typeface="+mn-lt"/>
                          <a:ea typeface="+mn-ea"/>
                          <a:cs typeface="+mn-cs"/>
                        </a:rPr>
                        <a:t>ata has </a:t>
                      </a:r>
                      <a:r>
                        <a:rPr lang="en-US" sz="1800" b="1" kern="1200" dirty="0">
                          <a:solidFill>
                            <a:schemeClr val="dk1"/>
                          </a:solidFill>
                          <a:latin typeface="+mn-lt"/>
                          <a:ea typeface="+mn-ea"/>
                          <a:cs typeface="+mn-cs"/>
                        </a:rPr>
                        <a:t>incremental column </a:t>
                      </a:r>
                      <a:r>
                        <a:rPr lang="en-US" sz="1600" kern="1200" dirty="0">
                          <a:solidFill>
                            <a:schemeClr val="dk1"/>
                          </a:solidFill>
                          <a:latin typeface="+mn-lt"/>
                          <a:ea typeface="+mn-ea"/>
                          <a:cs typeface="+mn-cs"/>
                        </a:rPr>
                        <a:t>e.g. ID (high watermark)</a:t>
                      </a:r>
                      <a:endParaRPr kumimoji="0" lang="en-US" sz="1800" b="0"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600" kern="1200" dirty="0">
                          <a:solidFill>
                            <a:schemeClr val="dk1"/>
                          </a:solidFill>
                          <a:latin typeface="+mn-lt"/>
                          <a:ea typeface="+mn-ea"/>
                          <a:cs typeface="+mn-cs"/>
                        </a:rPr>
                        <a:t>Control table/file + high watermark </a:t>
                      </a:r>
                      <a:r>
                        <a:rPr lang="en-US" sz="1600" kern="1200" dirty="0">
                          <a:solidFill>
                            <a:schemeClr val="dk1"/>
                          </a:solidFill>
                          <a:latin typeface="+mn-lt"/>
                          <a:ea typeface="+mn-ea"/>
                          <a:cs typeface="+mn-cs"/>
                          <a:sym typeface="Wingdings" panose="05000000000000000000" pitchFamily="2" charset="2"/>
                        </a:rPr>
                        <a:t> solution template</a:t>
                      </a:r>
                      <a:endParaRPr lang="en-US" sz="1600" kern="1200" dirty="0">
                        <a:solidFill>
                          <a:schemeClr val="dk1"/>
                        </a:solidFill>
                        <a:latin typeface="+mn-lt"/>
                        <a:ea typeface="+mn-ea"/>
                        <a:cs typeface="+mn-cs"/>
                      </a:endParaRP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a:txBody>
                  <a:tcPr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8440591"/>
                  </a:ext>
                </a:extLst>
              </a:tr>
              <a:tr h="0">
                <a:tc>
                  <a:txBody>
                    <a:bodyPr/>
                    <a:lstStyle/>
                    <a:p>
                      <a:pPr marL="0" marR="0" lvl="0" indent="0" algn="l" defTabSz="914321" rtl="0" eaLnBrk="1" fontAlgn="auto" latinLnBrk="0" hangingPunct="1">
                        <a:lnSpc>
                          <a:spcPct val="100000"/>
                        </a:lnSpc>
                        <a:spcBef>
                          <a:spcPts val="0"/>
                        </a:spcBef>
                        <a:spcAft>
                          <a:spcPts val="600"/>
                        </a:spcAft>
                        <a:buClrTx/>
                        <a:buSzTx/>
                        <a:buFont typeface="+mj-lt"/>
                        <a:buNone/>
                        <a:tabLst/>
                        <a:defRPr/>
                      </a:pPr>
                      <a:r>
                        <a:rPr kumimoji="0" lang="en-US" sz="1800" b="0" i="0" u="none" strike="noStrike" kern="1200" cap="none" spc="0" normalizeH="0" baseline="0" noProof="0">
                          <a:ln>
                            <a:noFill/>
                          </a:ln>
                          <a:solidFill>
                            <a:srgbClr val="000000"/>
                          </a:solidFill>
                          <a:effectLst/>
                          <a:uLnTx/>
                          <a:uFillTx/>
                          <a:latin typeface="+mn-lt"/>
                          <a:ea typeface="+mn-ea"/>
                          <a:cs typeface="+mn-cs"/>
                        </a:rPr>
                        <a:t>3</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kumimoji="0" lang="en-US" sz="1800" b="0" i="0" u="none" strike="noStrike" kern="1200" cap="none" spc="0" normalizeH="0" baseline="0" noProof="0" dirty="0">
                          <a:ln>
                            <a:noFill/>
                          </a:ln>
                          <a:solidFill>
                            <a:srgbClr val="000000"/>
                          </a:solidFill>
                          <a:effectLst/>
                          <a:uLnTx/>
                          <a:uFillTx/>
                          <a:latin typeface="+mn-lt"/>
                          <a:ea typeface="+mn-ea"/>
                          <a:cs typeface="+mn-cs"/>
                        </a:rPr>
                        <a:t>Data is </a:t>
                      </a:r>
                      <a:r>
                        <a:rPr kumimoji="0" lang="en-US" sz="1800" b="1" i="0" u="none" strike="noStrike" kern="1200" cap="none" spc="0" normalizeH="0" baseline="0" noProof="0" dirty="0">
                          <a:ln>
                            <a:noFill/>
                          </a:ln>
                          <a:solidFill>
                            <a:srgbClr val="000000"/>
                          </a:solidFill>
                          <a:effectLst/>
                          <a:uLnTx/>
                          <a:uFillTx/>
                          <a:latin typeface="+mn-lt"/>
                          <a:ea typeface="+mn-ea"/>
                          <a:cs typeface="+mn-cs"/>
                        </a:rPr>
                        <a:t>small in size</a:t>
                      </a:r>
                      <a:endParaRPr kumimoji="0" lang="en-US" sz="18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321" rtl="0" eaLnBrk="1" fontAlgn="auto" latinLnBrk="0" hangingPunct="1">
                        <a:lnSpc>
                          <a:spcPct val="100000"/>
                        </a:lnSpc>
                        <a:spcBef>
                          <a:spcPts val="0"/>
                        </a:spcBef>
                        <a:spcAft>
                          <a:spcPts val="0"/>
                        </a:spcAft>
                        <a:buClrTx/>
                        <a:buSzTx/>
                        <a:buFont typeface="+mj-lt"/>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e.g. dimension data</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3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Full copy and overwrite </a:t>
                      </a:r>
                      <a:r>
                        <a:rPr kumimoji="0" lang="en-US" sz="16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 Copy Data Tool</a:t>
                      </a: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a:txBody>
                  <a:tcPr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206060"/>
                  </a:ext>
                </a:extLst>
              </a:tr>
              <a:tr h="259476">
                <a:tc>
                  <a:txBody>
                    <a:bodyPr/>
                    <a:lstStyle/>
                    <a:p>
                      <a:pPr marL="0" marR="0" lvl="0" indent="0" algn="l" defTabSz="914321" rtl="0" eaLnBrk="1" fontAlgn="auto" latinLnBrk="0" hangingPunct="1">
                        <a:lnSpc>
                          <a:spcPct val="100000"/>
                        </a:lnSpc>
                        <a:spcBef>
                          <a:spcPts val="0"/>
                        </a:spcBef>
                        <a:spcAft>
                          <a:spcPts val="600"/>
                        </a:spcAft>
                        <a:buClrTx/>
                        <a:buSzTx/>
                        <a:buFont typeface="+mj-lt"/>
                        <a:buNone/>
                        <a:tabLst/>
                        <a:defRPr/>
                      </a:pPr>
                      <a:r>
                        <a:rPr kumimoji="0" lang="en-US" sz="1800" b="0" i="0" u="none" strike="noStrike" kern="1200" cap="none" spc="0" normalizeH="0" baseline="0" noProof="0">
                          <a:ln>
                            <a:noFill/>
                          </a:ln>
                          <a:solidFill>
                            <a:srgbClr val="000000"/>
                          </a:solidFill>
                          <a:effectLst/>
                          <a:uLnTx/>
                          <a:uFillTx/>
                          <a:latin typeface="+mn-lt"/>
                          <a:ea typeface="+mn-ea"/>
                          <a:cs typeface="+mn-cs"/>
                        </a:rPr>
                        <a:t>4</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lang="en-US" altLang="zh-CN" sz="1800" kern="1200" dirty="0">
                          <a:solidFill>
                            <a:schemeClr val="dk1"/>
                          </a:solidFill>
                          <a:latin typeface="+mn-lt"/>
                          <a:ea typeface="+mn-ea"/>
                          <a:cs typeface="+mn-cs"/>
                        </a:rPr>
                        <a:t>S</a:t>
                      </a:r>
                      <a:r>
                        <a:rPr lang="en-US" sz="1800" kern="1200" dirty="0">
                          <a:solidFill>
                            <a:schemeClr val="dk1"/>
                          </a:solidFill>
                          <a:latin typeface="+mn-lt"/>
                          <a:ea typeface="+mn-ea"/>
                          <a:cs typeface="+mn-cs"/>
                        </a:rPr>
                        <a:t>ource has </a:t>
                      </a:r>
                      <a:r>
                        <a:rPr lang="en-US" sz="1800" b="1" kern="1200" dirty="0">
                          <a:solidFill>
                            <a:schemeClr val="dk1"/>
                          </a:solidFill>
                          <a:latin typeface="+mn-lt"/>
                          <a:ea typeface="+mn-ea"/>
                          <a:cs typeface="+mn-cs"/>
                        </a:rPr>
                        <a:t>change tracking</a:t>
                      </a:r>
                      <a:endParaRPr kumimoji="0" lang="en-US" sz="1800" b="1"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altLang="zh-CN" sz="1600" kern="1200" dirty="0">
                          <a:solidFill>
                            <a:schemeClr val="dk1"/>
                          </a:solidFill>
                          <a:latin typeface="+mn-lt"/>
                          <a:ea typeface="+mn-ea"/>
                          <a:cs typeface="+mn-cs"/>
                        </a:rPr>
                        <a:t>Support for </a:t>
                      </a:r>
                      <a:r>
                        <a:rPr lang="en-US" sz="1600" kern="1200" dirty="0">
                          <a:solidFill>
                            <a:schemeClr val="dk1"/>
                          </a:solidFill>
                          <a:latin typeface="+mn-lt"/>
                          <a:ea typeface="+mn-ea"/>
                          <a:cs typeface="+mn-cs"/>
                        </a:rPr>
                        <a:t>Azure SQL DB or SQL Server. </a:t>
                      </a:r>
                    </a:p>
                    <a:p>
                      <a:pPr marL="0" marR="0" lvl="0" indent="0" algn="l" defTabSz="914321"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600" kern="1200" dirty="0">
                          <a:solidFill>
                            <a:schemeClr val="dk1"/>
                          </a:solidFill>
                          <a:latin typeface="+mn-lt"/>
                          <a:ea typeface="+mn-ea"/>
                          <a:cs typeface="+mn-cs"/>
                        </a:rPr>
                        <a:t>L</a:t>
                      </a:r>
                      <a:r>
                        <a:rPr lang="en-US" altLang="zh-CN" sz="1600" kern="1200" dirty="0">
                          <a:solidFill>
                            <a:schemeClr val="dk1"/>
                          </a:solidFill>
                          <a:latin typeface="+mn-lt"/>
                          <a:ea typeface="+mn-ea"/>
                          <a:cs typeface="+mn-cs"/>
                        </a:rPr>
                        <a:t>everage</a:t>
                      </a:r>
                      <a:r>
                        <a:rPr lang="en-US" sz="1600" kern="1200" dirty="0">
                          <a:solidFill>
                            <a:schemeClr val="dk1"/>
                          </a:solidFill>
                          <a:latin typeface="+mn-lt"/>
                          <a:ea typeface="+mn-ea"/>
                          <a:cs typeface="+mn-cs"/>
                        </a:rPr>
                        <a:t> Change Tracking by using </a:t>
                      </a:r>
                      <a:r>
                        <a:rPr lang="en-US" sz="1600" kern="1200" dirty="0" err="1">
                          <a:solidFill>
                            <a:schemeClr val="dk1"/>
                          </a:solidFill>
                          <a:latin typeface="+mn-lt"/>
                          <a:ea typeface="+mn-ea"/>
                          <a:cs typeface="+mn-cs"/>
                        </a:rPr>
                        <a:t>sys.change_tracking_tables</a:t>
                      </a:r>
                      <a:r>
                        <a:rPr lang="en-US" sz="1600" kern="1200" dirty="0">
                          <a:solidFill>
                            <a:schemeClr val="dk1"/>
                          </a:solidFill>
                          <a:latin typeface="+mn-lt"/>
                          <a:ea typeface="+mn-ea"/>
                          <a:cs typeface="+mn-cs"/>
                        </a:rPr>
                        <a:t> as high watermark value </a:t>
                      </a:r>
                      <a:r>
                        <a:rPr lang="en-US" sz="1600" kern="1200" dirty="0">
                          <a:solidFill>
                            <a:schemeClr val="dk1"/>
                          </a:solidFill>
                          <a:latin typeface="+mn-lt"/>
                          <a:ea typeface="+mn-ea"/>
                          <a:cs typeface="+mn-cs"/>
                          <a:sym typeface="Wingdings" panose="05000000000000000000" pitchFamily="2" charset="2"/>
                        </a:rPr>
                        <a:t> solution template</a:t>
                      </a:r>
                      <a:endParaRPr lang="en-US" sz="1600" kern="1200" dirty="0">
                        <a:solidFill>
                          <a:schemeClr val="dk1"/>
                        </a:solidFill>
                        <a:latin typeface="+mn-lt"/>
                        <a:ea typeface="+mn-ea"/>
                        <a:cs typeface="+mn-cs"/>
                      </a:endParaRPr>
                    </a:p>
                  </a:txBody>
                  <a:tcPr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251579"/>
                  </a:ext>
                </a:extLst>
              </a:tr>
            </a:tbl>
          </a:graphicData>
        </a:graphic>
      </p:graphicFrame>
      <p:grpSp>
        <p:nvGrpSpPr>
          <p:cNvPr id="5" name="Group 4">
            <a:extLst>
              <a:ext uri="{FF2B5EF4-FFF2-40B4-BE49-F238E27FC236}">
                <a16:creationId xmlns:a16="http://schemas.microsoft.com/office/drawing/2014/main" id="{4E0716C3-80CD-4EF9-83C6-304756A86CAD}"/>
              </a:ext>
            </a:extLst>
          </p:cNvPr>
          <p:cNvGrpSpPr/>
          <p:nvPr/>
        </p:nvGrpSpPr>
        <p:grpSpPr>
          <a:xfrm>
            <a:off x="5043103" y="3064429"/>
            <a:ext cx="5649113" cy="1762371"/>
            <a:chOff x="5168609" y="3429000"/>
            <a:chExt cx="5649113" cy="1762371"/>
          </a:xfrm>
        </p:grpSpPr>
        <p:grpSp>
          <p:nvGrpSpPr>
            <p:cNvPr id="4" name="Group 3">
              <a:extLst>
                <a:ext uri="{FF2B5EF4-FFF2-40B4-BE49-F238E27FC236}">
                  <a16:creationId xmlns:a16="http://schemas.microsoft.com/office/drawing/2014/main" id="{16EBA5B6-522C-4317-A07E-1BC6D7874A18}"/>
                </a:ext>
              </a:extLst>
            </p:cNvPr>
            <p:cNvGrpSpPr/>
            <p:nvPr/>
          </p:nvGrpSpPr>
          <p:grpSpPr>
            <a:xfrm>
              <a:off x="5168609" y="3429000"/>
              <a:ext cx="5649113" cy="1762371"/>
              <a:chOff x="5168609" y="3429000"/>
              <a:chExt cx="5649113" cy="1762371"/>
            </a:xfrm>
          </p:grpSpPr>
          <p:pic>
            <p:nvPicPr>
              <p:cNvPr id="2" name="Picture 1">
                <a:extLst>
                  <a:ext uri="{FF2B5EF4-FFF2-40B4-BE49-F238E27FC236}">
                    <a16:creationId xmlns:a16="http://schemas.microsoft.com/office/drawing/2014/main" id="{AE7B052D-6DED-41A0-9895-32D140281FD9}"/>
                  </a:ext>
                </a:extLst>
              </p:cNvPr>
              <p:cNvPicPr>
                <a:picLocks noChangeAspect="1"/>
              </p:cNvPicPr>
              <p:nvPr/>
            </p:nvPicPr>
            <p:blipFill>
              <a:blip r:embed="rId3"/>
              <a:stretch>
                <a:fillRect/>
              </a:stretch>
            </p:blipFill>
            <p:spPr>
              <a:xfrm>
                <a:off x="5168609" y="3429000"/>
                <a:ext cx="5649113" cy="1762371"/>
              </a:xfrm>
              <a:prstGeom prst="rect">
                <a:avLst/>
              </a:prstGeom>
              <a:ln>
                <a:solidFill>
                  <a:schemeClr val="bg1">
                    <a:lumMod val="50000"/>
                  </a:schemeClr>
                </a:solidFill>
              </a:ln>
            </p:spPr>
          </p:pic>
          <p:sp>
            <p:nvSpPr>
              <p:cNvPr id="3" name="TextBox 2">
                <a:extLst>
                  <a:ext uri="{FF2B5EF4-FFF2-40B4-BE49-F238E27FC236}">
                    <a16:creationId xmlns:a16="http://schemas.microsoft.com/office/drawing/2014/main" id="{3C62F784-CE25-4E61-9490-0E28DBE66F46}"/>
                  </a:ext>
                </a:extLst>
              </p:cNvPr>
              <p:cNvSpPr txBox="1"/>
              <p:nvPr/>
            </p:nvSpPr>
            <p:spPr>
              <a:xfrm>
                <a:off x="5705475" y="3506559"/>
                <a:ext cx="1485900" cy="184666"/>
              </a:xfrm>
              <a:prstGeom prst="rect">
                <a:avLst/>
              </a:prstGeom>
              <a:noFill/>
            </p:spPr>
            <p:txBody>
              <a:bodyPr wrap="square" lIns="0" tIns="0" rIns="0" bIns="0" rtlCol="0">
                <a:spAutoFit/>
              </a:bodyPr>
              <a:lstStyle/>
              <a:p>
                <a:pPr algn="l"/>
                <a:r>
                  <a:rPr lang="en-US" sz="1200" i="1">
                    <a:solidFill>
                      <a:srgbClr val="C00000"/>
                    </a:solidFill>
                  </a:rPr>
                  <a:t>Get old watermark</a:t>
                </a:r>
              </a:p>
            </p:txBody>
          </p:sp>
          <p:sp>
            <p:nvSpPr>
              <p:cNvPr id="7" name="TextBox 6">
                <a:extLst>
                  <a:ext uri="{FF2B5EF4-FFF2-40B4-BE49-F238E27FC236}">
                    <a16:creationId xmlns:a16="http://schemas.microsoft.com/office/drawing/2014/main" id="{1E7227BE-8335-48A1-B834-D57DADF2B10F}"/>
                  </a:ext>
                </a:extLst>
              </p:cNvPr>
              <p:cNvSpPr txBox="1"/>
              <p:nvPr/>
            </p:nvSpPr>
            <p:spPr>
              <a:xfrm>
                <a:off x="5705475" y="4500637"/>
                <a:ext cx="1485900" cy="184666"/>
              </a:xfrm>
              <a:prstGeom prst="rect">
                <a:avLst/>
              </a:prstGeom>
              <a:noFill/>
            </p:spPr>
            <p:txBody>
              <a:bodyPr wrap="square" lIns="0" tIns="0" rIns="0" bIns="0" rtlCol="0">
                <a:spAutoFit/>
              </a:bodyPr>
              <a:lstStyle/>
              <a:p>
                <a:pPr algn="l"/>
                <a:r>
                  <a:rPr lang="en-US" sz="1200" i="1">
                    <a:solidFill>
                      <a:srgbClr val="C00000"/>
                    </a:solidFill>
                  </a:rPr>
                  <a:t>Get new watermark</a:t>
                </a:r>
              </a:p>
            </p:txBody>
          </p:sp>
          <p:sp>
            <p:nvSpPr>
              <p:cNvPr id="10" name="TextBox 9">
                <a:extLst>
                  <a:ext uri="{FF2B5EF4-FFF2-40B4-BE49-F238E27FC236}">
                    <a16:creationId xmlns:a16="http://schemas.microsoft.com/office/drawing/2014/main" id="{6C6593CE-56AF-40A0-A4CD-38C0E709D59C}"/>
                  </a:ext>
                </a:extLst>
              </p:cNvPr>
              <p:cNvSpPr txBox="1"/>
              <p:nvPr/>
            </p:nvSpPr>
            <p:spPr>
              <a:xfrm>
                <a:off x="9312924" y="3692371"/>
                <a:ext cx="1380973" cy="184420"/>
              </a:xfrm>
              <a:prstGeom prst="rect">
                <a:avLst/>
              </a:prstGeom>
              <a:noFill/>
            </p:spPr>
            <p:txBody>
              <a:bodyPr wrap="square" lIns="0" tIns="0" rIns="0" bIns="0" rtlCol="0">
                <a:spAutoFit/>
              </a:bodyPr>
              <a:lstStyle/>
              <a:p>
                <a:pPr algn="l"/>
                <a:r>
                  <a:rPr lang="en-US" altLang="zh-CN" sz="1200" i="1">
                    <a:solidFill>
                      <a:srgbClr val="C00000"/>
                    </a:solidFill>
                  </a:rPr>
                  <a:t>Update </a:t>
                </a:r>
                <a:r>
                  <a:rPr lang="en-US" sz="1200" i="1">
                    <a:solidFill>
                      <a:srgbClr val="C00000"/>
                    </a:solidFill>
                  </a:rPr>
                  <a:t>watermark</a:t>
                </a:r>
              </a:p>
            </p:txBody>
          </p:sp>
        </p:grpSp>
        <p:sp>
          <p:nvSpPr>
            <p:cNvPr id="11" name="TextBox 10">
              <a:extLst>
                <a:ext uri="{FF2B5EF4-FFF2-40B4-BE49-F238E27FC236}">
                  <a16:creationId xmlns:a16="http://schemas.microsoft.com/office/drawing/2014/main" id="{F914D419-8559-4D98-8491-C736574EF60C}"/>
                </a:ext>
              </a:extLst>
            </p:cNvPr>
            <p:cNvSpPr txBox="1"/>
            <p:nvPr/>
          </p:nvSpPr>
          <p:spPr>
            <a:xfrm>
              <a:off x="7817499" y="3904613"/>
              <a:ext cx="716901" cy="184666"/>
            </a:xfrm>
            <a:prstGeom prst="rect">
              <a:avLst/>
            </a:prstGeom>
            <a:noFill/>
          </p:spPr>
          <p:txBody>
            <a:bodyPr wrap="square" lIns="0" tIns="0" rIns="0" bIns="0" rtlCol="0">
              <a:spAutoFit/>
            </a:bodyPr>
            <a:lstStyle/>
            <a:p>
              <a:pPr algn="l"/>
              <a:r>
                <a:rPr lang="en-US" altLang="zh-CN" sz="1200" i="1">
                  <a:solidFill>
                    <a:srgbClr val="C00000"/>
                  </a:solidFill>
                </a:rPr>
                <a:t>Copy delta</a:t>
              </a:r>
              <a:endParaRPr lang="en-US" sz="1200" i="1">
                <a:solidFill>
                  <a:srgbClr val="C00000"/>
                </a:solidFill>
              </a:endParaRPr>
            </a:p>
          </p:txBody>
        </p:sp>
      </p:grpSp>
    </p:spTree>
    <p:extLst>
      <p:ext uri="{BB962C8B-B14F-4D97-AF65-F5344CB8AC3E}">
        <p14:creationId xmlns:p14="http://schemas.microsoft.com/office/powerpoint/2010/main" val="13971543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ltLang="zh-CN" dirty="0"/>
              <a:t>Write</a:t>
            </a:r>
            <a:r>
              <a:rPr lang="en-US" dirty="0"/>
              <a:t> Data to File Sinks</a:t>
            </a:r>
          </a:p>
        </p:txBody>
      </p:sp>
      <p:graphicFrame>
        <p:nvGraphicFramePr>
          <p:cNvPr id="23" name="Content Placeholder 14">
            <a:extLst>
              <a:ext uri="{FF2B5EF4-FFF2-40B4-BE49-F238E27FC236}">
                <a16:creationId xmlns:a16="http://schemas.microsoft.com/office/drawing/2014/main" id="{7B741AFB-B0DE-4FCC-BCE4-2D596BC4B78F}"/>
              </a:ext>
            </a:extLst>
          </p:cNvPr>
          <p:cNvGraphicFramePr>
            <a:graphicFrameLocks/>
          </p:cNvGraphicFramePr>
          <p:nvPr>
            <p:extLst>
              <p:ext uri="{D42A27DB-BD31-4B8C-83A1-F6EECF244321}">
                <p14:modId xmlns:p14="http://schemas.microsoft.com/office/powerpoint/2010/main" val="963749737"/>
              </p:ext>
            </p:extLst>
          </p:nvPr>
        </p:nvGraphicFramePr>
        <p:xfrm>
          <a:off x="588263" y="1519087"/>
          <a:ext cx="10844613" cy="4702419"/>
        </p:xfrm>
        <a:graphic>
          <a:graphicData uri="http://schemas.openxmlformats.org/drawingml/2006/table">
            <a:tbl>
              <a:tblPr firstRow="1" bandRow="1">
                <a:tableStyleId>{5C22544A-7EE6-4342-B048-85BDC9FD1C3A}</a:tableStyleId>
              </a:tblPr>
              <a:tblGrid>
                <a:gridCol w="2761912">
                  <a:extLst>
                    <a:ext uri="{9D8B030D-6E8A-4147-A177-3AD203B41FA5}">
                      <a16:colId xmlns:a16="http://schemas.microsoft.com/office/drawing/2014/main" val="2617722402"/>
                    </a:ext>
                  </a:extLst>
                </a:gridCol>
                <a:gridCol w="8082701">
                  <a:extLst>
                    <a:ext uri="{9D8B030D-6E8A-4147-A177-3AD203B41FA5}">
                      <a16:colId xmlns:a16="http://schemas.microsoft.com/office/drawing/2014/main" val="180641406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dirty="0">
                          <a:solidFill>
                            <a:srgbClr val="0078D7"/>
                          </a:solidFill>
                          <a:latin typeface="Segoe UI Semibold"/>
                          <a:ea typeface="Segoe UI Semilight" charset="0"/>
                          <a:cs typeface="Segoe UI Semibold"/>
                        </a:rPr>
                        <a:t>KEY CONSIDERATIONS</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dirty="0">
                          <a:solidFill>
                            <a:srgbClr val="0078D7"/>
                          </a:solidFill>
                          <a:latin typeface="Segoe UI Semibold"/>
                          <a:ea typeface="Segoe UI Semilight" charset="0"/>
                          <a:cs typeface="Segoe UI Semibold"/>
                        </a:rPr>
                        <a:t>SUPPORTED CONFIGURATIONS AND SUGGESTION</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1191242">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kumimoji="0" lang="en-US" sz="1800" b="1" i="0" u="none" strike="noStrike" kern="1200" cap="none" spc="0" normalizeH="0" baseline="0" noProof="0" dirty="0">
                          <a:ln>
                            <a:noFill/>
                          </a:ln>
                          <a:solidFill>
                            <a:srgbClr val="000000"/>
                          </a:solidFill>
                          <a:effectLst/>
                          <a:uLnTx/>
                          <a:uFillTx/>
                          <a:latin typeface="+mn-lt"/>
                          <a:ea typeface="+mn-ea"/>
                          <a:cs typeface="+mn-cs"/>
                        </a:rPr>
                        <a:t>Understand the write behavior</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353535"/>
                          </a:solidFill>
                          <a:effectLst/>
                          <a:uLnTx/>
                          <a:uFillTx/>
                          <a:latin typeface="+mn-lt"/>
                          <a:ea typeface="+mn-ea"/>
                          <a:cs typeface="+mn-cs"/>
                        </a:rPr>
                        <a:t>Sink folder: auto create if not exists</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353535"/>
                          </a:solidFill>
                          <a:effectLst/>
                          <a:uLnTx/>
                          <a:uFillTx/>
                          <a:latin typeface="+mn-lt"/>
                          <a:ea typeface="+mn-ea"/>
                          <a:cs typeface="+mn-cs"/>
                        </a:rPr>
                        <a:t>Sink files: overwrite if exists; explicitly configure file name when generating single file for idempotency upon reruns</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196387"/>
                  </a:ext>
                </a:extLst>
              </a:tr>
              <a:tr h="1497749">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kumimoji="0" lang="en-US" sz="1800" b="1" i="0" u="none" strike="noStrike" kern="1200" cap="none" spc="0" normalizeH="0" baseline="0" noProof="0" dirty="0">
                          <a:ln>
                            <a:noFill/>
                          </a:ln>
                          <a:solidFill>
                            <a:srgbClr val="000000"/>
                          </a:solidFill>
                          <a:effectLst/>
                          <a:uLnTx/>
                          <a:uFillTx/>
                          <a:latin typeface="+mn-lt"/>
                          <a:ea typeface="+mn-ea"/>
                          <a:cs typeface="+mn-cs"/>
                        </a:rPr>
                        <a:t>Options for copying from file source</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600" dirty="0">
                          <a:solidFill>
                            <a:srgbClr val="000000"/>
                          </a:solidFill>
                          <a:latin typeface="+mn-lt"/>
                        </a:rPr>
                        <a:t>P</a:t>
                      </a:r>
                      <a:r>
                        <a:rPr kumimoji="0" lang="en-US" sz="1600" i="0" u="none" strike="noStrike" kern="1200" cap="none" spc="0" normalizeH="0" baseline="0" noProof="0" dirty="0">
                          <a:ln>
                            <a:noFill/>
                          </a:ln>
                          <a:solidFill>
                            <a:srgbClr val="000000"/>
                          </a:solidFill>
                          <a:effectLst/>
                          <a:uLnTx/>
                          <a:uFillTx/>
                          <a:latin typeface="+mn-lt"/>
                          <a:ea typeface="+mn-ea"/>
                          <a:cs typeface="+mn-cs"/>
                        </a:rPr>
                        <a:t>reserve hierarchy – most widely applicable and performant</a:t>
                      </a:r>
                      <a:endParaRPr lang="en-US" sz="1600" dirty="0">
                        <a:solidFill>
                          <a:srgbClr val="000000"/>
                        </a:solidFill>
                        <a:latin typeface="+mn-lt"/>
                      </a:endParaRPr>
                    </a:p>
                    <a:p>
                      <a:pPr marL="285750" marR="0" lvl="0" indent="-285750" algn="l" defTabSz="914321"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600" i="0" u="none" strike="noStrike" kern="1200" cap="none" spc="0" normalizeH="0" baseline="0" noProof="0" dirty="0">
                          <a:ln>
                            <a:noFill/>
                          </a:ln>
                          <a:solidFill>
                            <a:srgbClr val="000000"/>
                          </a:solidFill>
                          <a:effectLst/>
                          <a:uLnTx/>
                          <a:uFillTx/>
                          <a:latin typeface="+mn-lt"/>
                          <a:ea typeface="+mn-ea"/>
                          <a:cs typeface="+mn-cs"/>
                        </a:rPr>
                        <a:t>Merge to single file - less performant as cannot use file level write parallelism</a:t>
                      </a:r>
                      <a:endParaRPr lang="en-US" sz="1600" dirty="0">
                        <a:solidFill>
                          <a:srgbClr val="000000"/>
                        </a:solidFill>
                        <a:latin typeface="+mn-lt"/>
                      </a:endParaRPr>
                    </a:p>
                    <a:p>
                      <a:pPr marL="285750" marR="0" lvl="0" indent="-285750" algn="l" defTabSz="914321"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600" i="0" u="none" strike="noStrike" kern="1200" cap="none" spc="0" normalizeH="0" baseline="0" noProof="0" dirty="0">
                          <a:ln>
                            <a:noFill/>
                          </a:ln>
                          <a:solidFill>
                            <a:srgbClr val="000000"/>
                          </a:solidFill>
                          <a:effectLst/>
                          <a:uLnTx/>
                          <a:uFillTx/>
                          <a:latin typeface="+mn-lt"/>
                          <a:ea typeface="+mn-ea"/>
                          <a:cs typeface="+mn-cs"/>
                        </a:rPr>
                        <a:t>Flatten the folder structure – rare</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141995"/>
                  </a:ext>
                </a:extLst>
              </a:tr>
              <a:tr h="1556228">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lang="en-US" b="1" dirty="0">
                          <a:solidFill>
                            <a:srgbClr val="000000"/>
                          </a:solidFill>
                          <a:latin typeface="+mn-lt"/>
                        </a:rPr>
                        <a:t>Incremental</a:t>
                      </a:r>
                      <a:endParaRPr kumimoji="0" lang="en-US" sz="1800" b="1"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914321">
                        <a:spcAft>
                          <a:spcPts val="800"/>
                        </a:spcAft>
                        <a:defRPr/>
                      </a:pPr>
                      <a:r>
                        <a:rPr lang="en-US" sz="1600" dirty="0">
                          <a:solidFill>
                            <a:srgbClr val="000000"/>
                          </a:solidFill>
                        </a:rPr>
                        <a:t>Partition by date/time to ease subsequent processing/consumption</a:t>
                      </a:r>
                    </a:p>
                    <a:p>
                      <a:pPr defTabSz="914321">
                        <a:spcAft>
                          <a:spcPts val="800"/>
                        </a:spcAft>
                        <a:defRPr/>
                      </a:pPr>
                      <a:r>
                        <a:rPr lang="en-US" sz="1600" i="1" dirty="0">
                          <a:solidFill>
                            <a:srgbClr val="353535"/>
                          </a:solidFill>
                          <a:latin typeface="Segoe UI Semilight"/>
                        </a:rPr>
                        <a:t>E.g. root/raw/data/</a:t>
                      </a:r>
                      <a:r>
                        <a:rPr lang="fi-FI" sz="1600" i="1" dirty="0">
                          <a:solidFill>
                            <a:srgbClr val="C00000"/>
                          </a:solidFill>
                          <a:latin typeface="Segoe UI Semilight"/>
                        </a:rPr>
                        <a:t>@{formatDateTime(pipeline().parameters.windowStartTime, 'yyyy/MM/dd’)</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8440591"/>
                  </a:ext>
                </a:extLst>
              </a:tr>
            </a:tbl>
          </a:graphicData>
        </a:graphic>
      </p:graphicFrame>
    </p:spTree>
    <p:extLst>
      <p:ext uri="{BB962C8B-B14F-4D97-AF65-F5344CB8AC3E}">
        <p14:creationId xmlns:p14="http://schemas.microsoft.com/office/powerpoint/2010/main" val="29841434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dirty="0"/>
              <a:t>Write Data to Non-file Sinks (DB/DW, NoSQL, S</a:t>
            </a:r>
            <a:r>
              <a:rPr lang="en-US" altLang="zh-CN" dirty="0"/>
              <a:t>aaS</a:t>
            </a:r>
            <a:r>
              <a:rPr lang="en-US" dirty="0"/>
              <a:t>)</a:t>
            </a:r>
          </a:p>
        </p:txBody>
      </p:sp>
      <p:graphicFrame>
        <p:nvGraphicFramePr>
          <p:cNvPr id="23" name="Content Placeholder 14">
            <a:extLst>
              <a:ext uri="{FF2B5EF4-FFF2-40B4-BE49-F238E27FC236}">
                <a16:creationId xmlns:a16="http://schemas.microsoft.com/office/drawing/2014/main" id="{7B741AFB-B0DE-4FCC-BCE4-2D596BC4B78F}"/>
              </a:ext>
            </a:extLst>
          </p:cNvPr>
          <p:cNvGraphicFramePr>
            <a:graphicFrameLocks/>
          </p:cNvGraphicFramePr>
          <p:nvPr>
            <p:extLst>
              <p:ext uri="{D42A27DB-BD31-4B8C-83A1-F6EECF244321}">
                <p14:modId xmlns:p14="http://schemas.microsoft.com/office/powerpoint/2010/main" val="1532046981"/>
              </p:ext>
            </p:extLst>
          </p:nvPr>
        </p:nvGraphicFramePr>
        <p:xfrm>
          <a:off x="588263" y="1339791"/>
          <a:ext cx="10844613" cy="4983480"/>
        </p:xfrm>
        <a:graphic>
          <a:graphicData uri="http://schemas.openxmlformats.org/drawingml/2006/table">
            <a:tbl>
              <a:tblPr firstRow="1" bandRow="1">
                <a:tableStyleId>{5C22544A-7EE6-4342-B048-85BDC9FD1C3A}</a:tableStyleId>
              </a:tblPr>
              <a:tblGrid>
                <a:gridCol w="2770513">
                  <a:extLst>
                    <a:ext uri="{9D8B030D-6E8A-4147-A177-3AD203B41FA5}">
                      <a16:colId xmlns:a16="http://schemas.microsoft.com/office/drawing/2014/main" val="2617722402"/>
                    </a:ext>
                  </a:extLst>
                </a:gridCol>
                <a:gridCol w="8074100">
                  <a:extLst>
                    <a:ext uri="{9D8B030D-6E8A-4147-A177-3AD203B41FA5}">
                      <a16:colId xmlns:a16="http://schemas.microsoft.com/office/drawing/2014/main" val="180641406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dirty="0">
                          <a:solidFill>
                            <a:srgbClr val="0078D7"/>
                          </a:solidFill>
                          <a:latin typeface="Segoe UI Semibold"/>
                          <a:ea typeface="Segoe UI Semilight" charset="0"/>
                          <a:cs typeface="Segoe UI Semibold"/>
                        </a:rPr>
                        <a:t>KEY CONSIDERATIONS</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dirty="0">
                          <a:solidFill>
                            <a:srgbClr val="0078D7"/>
                          </a:solidFill>
                          <a:latin typeface="Segoe UI Semibold"/>
                          <a:ea typeface="Segoe UI Semilight" charset="0"/>
                          <a:cs typeface="Segoe UI Semibold"/>
                        </a:rPr>
                        <a:t>SUPPORTED CONFIGURATIONS AND SUGGESTION</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449475">
                <a:tc rowSpan="3">
                  <a:txBody>
                    <a:bodyPr/>
                    <a:lstStyle/>
                    <a:p>
                      <a:r>
                        <a:rPr lang="en-US" sz="1800" b="1" kern="1200" dirty="0">
                          <a:solidFill>
                            <a:schemeClr val="dk1"/>
                          </a:solidFill>
                          <a:latin typeface="+mn-lt"/>
                          <a:ea typeface="+mn-ea"/>
                          <a:cs typeface="+mn-cs"/>
                        </a:rPr>
                        <a:t>Choose the write behavior based on need</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1" i="0" u="none" strike="noStrike" kern="1200" cap="none" spc="0" normalizeH="0" baseline="0" dirty="0">
                          <a:ln>
                            <a:noFill/>
                          </a:ln>
                          <a:solidFill>
                            <a:srgbClr val="353535"/>
                          </a:solidFill>
                          <a:effectLst/>
                          <a:uLnTx/>
                          <a:uFillTx/>
                          <a:latin typeface="+mn-lt"/>
                          <a:ea typeface="+mn-ea"/>
                          <a:cs typeface="+mn-cs"/>
                        </a:rPr>
                        <a:t>Append</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353535"/>
                          </a:solidFill>
                          <a:effectLst/>
                          <a:uLnTx/>
                          <a:uFillTx/>
                          <a:latin typeface="+mn-lt"/>
                          <a:ea typeface="+mn-ea"/>
                          <a:cs typeface="+mn-cs"/>
                        </a:rPr>
                        <a:t>Default behavior for large majority of the connectors.</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err="1">
                          <a:ln>
                            <a:noFill/>
                          </a:ln>
                          <a:solidFill>
                            <a:srgbClr val="353535"/>
                          </a:solidFill>
                          <a:effectLst/>
                          <a:uLnTx/>
                          <a:uFillTx/>
                          <a:latin typeface="+mn-lt"/>
                          <a:ea typeface="+mn-ea"/>
                          <a:cs typeface="+mn-cs"/>
                        </a:rPr>
                        <a:t>Idempotentcy</a:t>
                      </a:r>
                      <a:r>
                        <a:rPr kumimoji="0" lang="en-US" sz="1600" b="0" i="0" u="none" strike="noStrike" kern="1200" cap="none" spc="0" normalizeH="0" baseline="0" dirty="0">
                          <a:ln>
                            <a:noFill/>
                          </a:ln>
                          <a:solidFill>
                            <a:srgbClr val="353535"/>
                          </a:solidFill>
                          <a:effectLst/>
                          <a:uLnTx/>
                          <a:uFillTx/>
                          <a:latin typeface="+mn-lt"/>
                          <a:ea typeface="+mn-ea"/>
                          <a:cs typeface="+mn-cs"/>
                        </a:rPr>
                        <a:t> for reruns upon failure or as needed: pre-copy script to delete the partial data OR use </a:t>
                      </a:r>
                      <a:r>
                        <a:rPr kumimoji="0" lang="en-US" sz="1600" b="0" i="0" u="none" strike="noStrike" kern="1200" cap="none" spc="0" normalizeH="0" baseline="0" dirty="0" err="1">
                          <a:ln>
                            <a:noFill/>
                          </a:ln>
                          <a:solidFill>
                            <a:srgbClr val="353535"/>
                          </a:solidFill>
                          <a:effectLst/>
                          <a:uLnTx/>
                          <a:uFillTx/>
                          <a:latin typeface="+mn-lt"/>
                          <a:ea typeface="+mn-ea"/>
                          <a:cs typeface="+mn-cs"/>
                        </a:rPr>
                        <a:t>upsert</a:t>
                      </a:r>
                      <a:r>
                        <a:rPr kumimoji="0" lang="en-US" sz="1600" b="0" i="0" u="none" strike="noStrike" kern="1200" cap="none" spc="0" normalizeH="0" baseline="0" dirty="0">
                          <a:ln>
                            <a:noFill/>
                          </a:ln>
                          <a:solidFill>
                            <a:srgbClr val="353535"/>
                          </a:solidFill>
                          <a:effectLst/>
                          <a:uLnTx/>
                          <a:uFillTx/>
                          <a:latin typeface="+mn-lt"/>
                          <a:ea typeface="+mn-ea"/>
                          <a:cs typeface="+mn-cs"/>
                        </a:rPr>
                        <a:t> instead.</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196387"/>
                  </a:ext>
                </a:extLst>
              </a:tr>
              <a:tr h="457118">
                <a:tc vMerge="1">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endParaRPr kumimoji="0" lang="en-US" sz="1800" b="1"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1" i="0" u="none" strike="noStrike" kern="1200" cap="none" spc="0" normalizeH="0" baseline="0" dirty="0" err="1">
                          <a:ln>
                            <a:noFill/>
                          </a:ln>
                          <a:solidFill>
                            <a:srgbClr val="000000"/>
                          </a:solidFill>
                          <a:effectLst/>
                          <a:uLnTx/>
                          <a:uFillTx/>
                          <a:latin typeface="+mn-lt"/>
                          <a:ea typeface="+mn-ea"/>
                          <a:cs typeface="Segoe UI Light" panose="020B0502040204020203" pitchFamily="34" charset="0"/>
                        </a:rPr>
                        <a:t>Upsert</a:t>
                      </a:r>
                      <a:endPar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endParaRP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Built-in support connectors like Cosmos DB, Salesforce, Dynamics, etc.</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Others e.g. SQL: </a:t>
                      </a:r>
                    </a:p>
                    <a:p>
                      <a:pPr marL="752121" marR="0" lvl="1" indent="-285750" algn="l" defTabSz="914321"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Load to staging table then use Stored Proc to do merge – performant batch operation, esp. suggested for large data.</a:t>
                      </a:r>
                    </a:p>
                    <a:p>
                      <a:pPr marL="752121" marR="0" lvl="1" indent="-285750" algn="l" defTabSz="914321" rtl="0" eaLnBrk="1" fontAlgn="auto" latinLnBrk="0" hangingPunct="1">
                        <a:lnSpc>
                          <a:spcPct val="100000"/>
                        </a:lnSpc>
                        <a:spcBef>
                          <a:spcPts val="0"/>
                        </a:spcBef>
                        <a:spcAft>
                          <a:spcPts val="600"/>
                        </a:spcAft>
                        <a:buClrTx/>
                        <a:buSzTx/>
                        <a:buFont typeface="Courier New" panose="02070309020205020404" pitchFamily="49" charset="0"/>
                        <a:buChar char="o"/>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Invoking Stored Proc during copy – row by row operation, only applicable to small data.</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8440591"/>
                  </a:ext>
                </a:extLst>
              </a:tr>
              <a:tr h="457118">
                <a:tc vMerge="1">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endParaRPr kumimoji="0" lang="en-US" sz="1800" b="1" i="0" u="none" strike="noStrike" kern="1200" cap="none" spc="0" normalizeH="0" baseline="0" noProof="0" dirty="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21"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1" i="0" u="none" strike="noStrike" kern="1200" cap="none" spc="0" normalizeH="0" baseline="0" dirty="0">
                          <a:ln>
                            <a:noFill/>
                          </a:ln>
                          <a:solidFill>
                            <a:srgbClr val="353535"/>
                          </a:solidFill>
                          <a:effectLst/>
                          <a:uLnTx/>
                          <a:uFillTx/>
                          <a:latin typeface="+mn-lt"/>
                          <a:ea typeface="+mn-ea"/>
                          <a:cs typeface="+mn-cs"/>
                        </a:rPr>
                        <a:t>Overwrite</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Pre-copy script to truncate table</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6374216"/>
                  </a:ext>
                </a:extLst>
              </a:tr>
              <a:tr h="457118">
                <a:tc>
                  <a:txBody>
                    <a:bodyPr/>
                    <a:lstStyle/>
                    <a:p>
                      <a:pPr marL="0" marR="0" lvl="0" indent="0" algn="l" defTabSz="914321" rtl="0" eaLnBrk="1" fontAlgn="auto" latinLnBrk="0" hangingPunct="1">
                        <a:lnSpc>
                          <a:spcPct val="100000"/>
                        </a:lnSpc>
                        <a:spcBef>
                          <a:spcPts val="0"/>
                        </a:spcBef>
                        <a:spcAft>
                          <a:spcPts val="0"/>
                        </a:spcAft>
                        <a:buClrTx/>
                        <a:buSzTx/>
                        <a:buFont typeface="+mj-lt"/>
                        <a:buNone/>
                        <a:tabLst/>
                        <a:defRPr/>
                      </a:pPr>
                      <a:r>
                        <a:rPr kumimoji="0" lang="en-US" sz="1800" b="1" i="0" u="none" strike="noStrike" kern="1200" cap="none" spc="0" normalizeH="0" baseline="0" noProof="0" dirty="0">
                          <a:ln>
                            <a:noFill/>
                          </a:ln>
                          <a:solidFill>
                            <a:srgbClr val="000000"/>
                          </a:solidFill>
                          <a:effectLst/>
                          <a:uLnTx/>
                          <a:uFillTx/>
                          <a:latin typeface="+mn-lt"/>
                          <a:ea typeface="+mn-ea"/>
                          <a:cs typeface="+mn-cs"/>
                        </a:rPr>
                        <a:t>Auto sink table creation</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For Azure SQL DB/SQL DW/SQL MI/SQL Server </a:t>
                      </a:r>
                      <a:r>
                        <a:rPr lang="en-US" sz="1600" b="1" baseline="30000" dirty="0">
                          <a:solidFill>
                            <a:srgbClr val="F79A29"/>
                          </a:solidFill>
                        </a:rPr>
                        <a:t>upcoming</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to accelerate getting-started</a:t>
                      </a:r>
                      <a:endParaRPr lang="en-US" sz="1600" dirty="0"/>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6119413"/>
                  </a:ext>
                </a:extLst>
              </a:tr>
            </a:tbl>
          </a:graphicData>
        </a:graphic>
      </p:graphicFrame>
    </p:spTree>
    <p:extLst>
      <p:ext uri="{BB962C8B-B14F-4D97-AF65-F5344CB8AC3E}">
        <p14:creationId xmlns:p14="http://schemas.microsoft.com/office/powerpoint/2010/main" val="363510419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ltLang="zh-CN" dirty="0"/>
              <a:t>Large Volume of Historical Load</a:t>
            </a:r>
            <a:endParaRPr lang="en-US" dirty="0"/>
          </a:p>
        </p:txBody>
      </p:sp>
      <p:sp>
        <p:nvSpPr>
          <p:cNvPr id="24" name="Rectangle 23">
            <a:extLst>
              <a:ext uri="{FF2B5EF4-FFF2-40B4-BE49-F238E27FC236}">
                <a16:creationId xmlns:a16="http://schemas.microsoft.com/office/drawing/2014/main" id="{90E4E354-93A2-4EC8-98F6-8D52807230DA}"/>
              </a:ext>
            </a:extLst>
          </p:cNvPr>
          <p:cNvSpPr/>
          <p:nvPr/>
        </p:nvSpPr>
        <p:spPr>
          <a:xfrm>
            <a:off x="588263" y="1388909"/>
            <a:ext cx="11247662" cy="5078313"/>
          </a:xfrm>
          <a:prstGeom prst="rect">
            <a:avLst/>
          </a:prstGeom>
        </p:spPr>
        <p:txBody>
          <a:bodyPr wrap="square">
            <a:spAutoFit/>
          </a:bodyPr>
          <a:lstStyle/>
          <a:p>
            <a:pPr defTabSz="932472" fontAlgn="base">
              <a:spcBef>
                <a:spcPct val="0"/>
              </a:spcBef>
              <a:spcAft>
                <a:spcPct val="0"/>
              </a:spcAft>
            </a:pPr>
            <a:r>
              <a:rPr lang="en-US" b="1" dirty="0">
                <a:solidFill>
                  <a:schemeClr val="accent1"/>
                </a:solidFill>
                <a:ea typeface="Segoe UI" pitchFamily="34" charset="0"/>
                <a:cs typeface="Segoe UI" pitchFamily="34" charset="0"/>
              </a:rPr>
              <a:t>Guidance:</a:t>
            </a:r>
          </a:p>
          <a:p>
            <a:pPr defTabSz="932472" fontAlgn="base">
              <a:spcBef>
                <a:spcPct val="0"/>
              </a:spcBef>
              <a:spcAft>
                <a:spcPct val="0"/>
              </a:spcAft>
            </a:pPr>
            <a:endParaRPr lang="en-US" b="1" dirty="0">
              <a:ea typeface="Segoe UI" pitchFamily="34" charset="0"/>
              <a:cs typeface="Segoe UI" pitchFamily="34" charset="0"/>
            </a:endParaRPr>
          </a:p>
          <a:p>
            <a:pPr defTabSz="932472" fontAlgn="base">
              <a:spcBef>
                <a:spcPct val="0"/>
              </a:spcBef>
              <a:spcAft>
                <a:spcPct val="0"/>
              </a:spcAft>
            </a:pPr>
            <a:r>
              <a:rPr lang="en-US" b="1" dirty="0">
                <a:ea typeface="Segoe UI" pitchFamily="34" charset="0"/>
                <a:cs typeface="Segoe UI" pitchFamily="34" charset="0"/>
              </a:rPr>
              <a:t>Partition the data</a:t>
            </a:r>
            <a:r>
              <a:rPr lang="en-US" b="1" dirty="0">
                <a:solidFill>
                  <a:schemeClr val="accent1"/>
                </a:solidFill>
                <a:ea typeface="Segoe UI" pitchFamily="34" charset="0"/>
                <a:cs typeface="Segoe UI" pitchFamily="34" charset="0"/>
              </a:rPr>
              <a:t> </a:t>
            </a:r>
            <a:r>
              <a:rPr lang="en-US" dirty="0">
                <a:ea typeface="Segoe UI" pitchFamily="34" charset="0"/>
                <a:cs typeface="Segoe UI" pitchFamily="34" charset="0"/>
              </a:rPr>
              <a:t>if:</a:t>
            </a:r>
          </a:p>
          <a:p>
            <a:pPr marL="285750" indent="-285750" defTabSz="932472" fontAlgn="base">
              <a:spcBef>
                <a:spcPct val="0"/>
              </a:spcBef>
              <a:spcAft>
                <a:spcPct val="0"/>
              </a:spcAft>
              <a:buFont typeface="Arial" panose="020B0604020202020204" pitchFamily="34" charset="0"/>
              <a:buChar char="•"/>
            </a:pPr>
            <a:r>
              <a:rPr lang="en-US" dirty="0">
                <a:ea typeface="Segoe UI" pitchFamily="34" charset="0"/>
                <a:cs typeface="Segoe UI" pitchFamily="34" charset="0"/>
              </a:rPr>
              <a:t>You have large volume of historical data to copy.</a:t>
            </a:r>
          </a:p>
          <a:p>
            <a:pPr marL="285750" indent="-285750" defTabSz="932472" fontAlgn="base">
              <a:spcBef>
                <a:spcPct val="0"/>
              </a:spcBef>
              <a:spcAft>
                <a:spcPct val="0"/>
              </a:spcAft>
              <a:buFont typeface="Arial" panose="020B0604020202020204" pitchFamily="34" charset="0"/>
              <a:buChar char="•"/>
            </a:pPr>
            <a:r>
              <a:rPr lang="en-US" dirty="0">
                <a:ea typeface="Segoe UI" pitchFamily="34" charset="0"/>
                <a:cs typeface="Segoe UI" pitchFamily="34" charset="0"/>
              </a:rPr>
              <a:t>OR you have need on managing the data migration windows.</a:t>
            </a:r>
          </a:p>
          <a:p>
            <a:pPr marL="285750" indent="-285750" defTabSz="932472" fontAlgn="base">
              <a:spcBef>
                <a:spcPct val="0"/>
              </a:spcBef>
              <a:spcAft>
                <a:spcPct val="0"/>
              </a:spcAft>
              <a:buFont typeface="Arial" panose="020B0604020202020204" pitchFamily="34" charset="0"/>
              <a:buChar char="•"/>
            </a:pPr>
            <a:endParaRPr lang="en-US" dirty="0">
              <a:ea typeface="Segoe UI" pitchFamily="34" charset="0"/>
              <a:cs typeface="Segoe UI" pitchFamily="34" charset="0"/>
            </a:endParaRPr>
          </a:p>
          <a:p>
            <a:pPr defTabSz="932472" fontAlgn="base">
              <a:spcBef>
                <a:spcPct val="0"/>
              </a:spcBef>
              <a:spcAft>
                <a:spcPct val="0"/>
              </a:spcAft>
            </a:pPr>
            <a:r>
              <a:rPr lang="en-US" dirty="0">
                <a:ea typeface="Segoe UI" pitchFamily="34" charset="0"/>
                <a:cs typeface="Segoe UI" pitchFamily="34" charset="0"/>
              </a:rPr>
              <a:t>Partitioning also reduces the risk of any unexpected issue.</a:t>
            </a:r>
          </a:p>
          <a:p>
            <a:pPr defTabSz="932472" fontAlgn="base">
              <a:spcBef>
                <a:spcPct val="0"/>
              </a:spcBef>
              <a:spcAft>
                <a:spcPct val="0"/>
              </a:spcAft>
            </a:pPr>
            <a:endParaRPr lang="en-US" b="1" dirty="0">
              <a:ea typeface="Segoe UI" pitchFamily="34" charset="0"/>
              <a:cs typeface="Segoe UI" pitchFamily="34" charset="0"/>
            </a:endParaRPr>
          </a:p>
          <a:p>
            <a:pPr defTabSz="932472" fontAlgn="base">
              <a:spcBef>
                <a:spcPct val="0"/>
              </a:spcBef>
              <a:spcAft>
                <a:spcPct val="0"/>
              </a:spcAft>
            </a:pPr>
            <a:r>
              <a:rPr lang="en-US" b="1" dirty="0">
                <a:ea typeface="Segoe UI" pitchFamily="34" charset="0"/>
                <a:cs typeface="Segoe UI" pitchFamily="34" charset="0"/>
              </a:rPr>
              <a:t>Suggestion</a:t>
            </a:r>
            <a:r>
              <a:rPr lang="en-US" dirty="0">
                <a:ea typeface="Segoe UI" pitchFamily="34" charset="0"/>
                <a:cs typeface="Segoe UI" pitchFamily="34" charset="0"/>
              </a:rPr>
              <a:t>: make each partition to finish within few hours or within your expected loading window (more to cover in perf POC).</a:t>
            </a:r>
          </a:p>
          <a:p>
            <a:pPr defTabSz="932472" fontAlgn="base">
              <a:spcBef>
                <a:spcPct val="0"/>
              </a:spcBef>
              <a:spcAft>
                <a:spcPct val="0"/>
              </a:spcAft>
            </a:pPr>
            <a:endParaRPr lang="en-US" dirty="0">
              <a:ea typeface="Segoe UI" pitchFamily="34" charset="0"/>
              <a:cs typeface="Segoe UI" pitchFamily="34" charset="0"/>
            </a:endParaRPr>
          </a:p>
          <a:p>
            <a:pPr defTabSz="932472" fontAlgn="base">
              <a:spcBef>
                <a:spcPct val="0"/>
              </a:spcBef>
              <a:spcAft>
                <a:spcPct val="0"/>
              </a:spcAft>
            </a:pPr>
            <a:r>
              <a:rPr lang="en-US" b="1" dirty="0">
                <a:solidFill>
                  <a:schemeClr val="accent1"/>
                </a:solidFill>
                <a:ea typeface="Segoe UI" pitchFamily="34" charset="0"/>
                <a:cs typeface="Segoe UI" pitchFamily="34" charset="0"/>
              </a:rPr>
              <a:t>How to do partitioned load?</a:t>
            </a:r>
          </a:p>
          <a:p>
            <a:pPr marL="285750" indent="-285750" defTabSz="932472" fontAlgn="base">
              <a:spcBef>
                <a:spcPct val="0"/>
              </a:spcBef>
              <a:spcAft>
                <a:spcPct val="0"/>
              </a:spcAft>
              <a:buFont typeface="Arial" panose="020B0604020202020204" pitchFamily="34" charset="0"/>
              <a:buChar char="•"/>
            </a:pPr>
            <a:endParaRPr lang="en-US" dirty="0">
              <a:ea typeface="Segoe UI" pitchFamily="34" charset="0"/>
              <a:cs typeface="Segoe UI" pitchFamily="34" charset="0"/>
            </a:endParaRPr>
          </a:p>
          <a:p>
            <a:pPr defTabSz="932472" fontAlgn="base">
              <a:spcBef>
                <a:spcPct val="0"/>
              </a:spcBef>
              <a:spcAft>
                <a:spcPct val="0"/>
              </a:spcAft>
            </a:pPr>
            <a:r>
              <a:rPr lang="en-US" b="1" dirty="0">
                <a:ea typeface="Segoe UI" pitchFamily="34" charset="0"/>
                <a:cs typeface="Segoe UI" pitchFamily="34" charset="0"/>
              </a:rPr>
              <a:t>Control table + Lookup + </a:t>
            </a:r>
            <a:r>
              <a:rPr lang="en-US" b="1" dirty="0" err="1">
                <a:ea typeface="Segoe UI" pitchFamily="34" charset="0"/>
                <a:cs typeface="Segoe UI" pitchFamily="34" charset="0"/>
              </a:rPr>
              <a:t>ForEach</a:t>
            </a:r>
            <a:r>
              <a:rPr lang="en-US" b="1" dirty="0">
                <a:ea typeface="Segoe UI" pitchFamily="34" charset="0"/>
                <a:cs typeface="Segoe UI" pitchFamily="34" charset="0"/>
              </a:rPr>
              <a:t> w/ concurrency + Copy</a:t>
            </a:r>
          </a:p>
          <a:p>
            <a:pPr defTabSz="932472" fontAlgn="base">
              <a:spcBef>
                <a:spcPct val="0"/>
              </a:spcBef>
              <a:spcAft>
                <a:spcPct val="0"/>
              </a:spcAft>
            </a:pPr>
            <a:endParaRPr lang="en-US" b="1" dirty="0">
              <a:ea typeface="Segoe UI" pitchFamily="34" charset="0"/>
              <a:cs typeface="Segoe UI" pitchFamily="34" charset="0"/>
            </a:endParaRPr>
          </a:p>
          <a:p>
            <a:pPr marL="285750" indent="-285750" defTabSz="932472" fontAlgn="base">
              <a:spcBef>
                <a:spcPct val="0"/>
              </a:spcBef>
              <a:spcAft>
                <a:spcPct val="0"/>
              </a:spcAft>
              <a:buFont typeface="Arial" panose="020B0604020202020204" pitchFamily="34" charset="0"/>
              <a:buChar char="•"/>
            </a:pPr>
            <a:r>
              <a:rPr lang="en-US" dirty="0">
                <a:ea typeface="Segoe UI" pitchFamily="34" charset="0"/>
                <a:cs typeface="Segoe UI" pitchFamily="34" charset="0"/>
              </a:rPr>
              <a:t>File source: prefix, folder/file name</a:t>
            </a:r>
          </a:p>
          <a:p>
            <a:pPr marL="285750" indent="-285750" defTabSz="932472" fontAlgn="base">
              <a:spcBef>
                <a:spcPct val="0"/>
              </a:spcBef>
              <a:spcAft>
                <a:spcPct val="0"/>
              </a:spcAft>
              <a:buFont typeface="Arial" panose="020B0604020202020204" pitchFamily="34" charset="0"/>
              <a:buChar char="•"/>
            </a:pPr>
            <a:r>
              <a:rPr lang="en-US" dirty="0">
                <a:ea typeface="Segoe UI" pitchFamily="34" charset="0"/>
                <a:cs typeface="Segoe UI" pitchFamily="34" charset="0"/>
              </a:rPr>
              <a:t>Non-file source: queries with filters to retrieve portion of data</a:t>
            </a:r>
          </a:p>
          <a:p>
            <a:pPr marL="285750" indent="-285750" defTabSz="932472" fontAlgn="base">
              <a:spcBef>
                <a:spcPct val="0"/>
              </a:spcBef>
              <a:spcAft>
                <a:spcPct val="0"/>
              </a:spcAft>
              <a:buFont typeface="Arial" panose="020B0604020202020204" pitchFamily="34" charset="0"/>
              <a:buChar char="•"/>
            </a:pPr>
            <a:endParaRPr lang="en-US" dirty="0">
              <a:ea typeface="Segoe UI" pitchFamily="34" charset="0"/>
              <a:cs typeface="Segoe UI" pitchFamily="34" charset="0"/>
            </a:endParaRPr>
          </a:p>
        </p:txBody>
      </p:sp>
      <p:grpSp>
        <p:nvGrpSpPr>
          <p:cNvPr id="2" name="Group 1">
            <a:extLst>
              <a:ext uri="{FF2B5EF4-FFF2-40B4-BE49-F238E27FC236}">
                <a16:creationId xmlns:a16="http://schemas.microsoft.com/office/drawing/2014/main" id="{3AC824DF-9E19-4809-9C12-98C670F1584D}"/>
              </a:ext>
            </a:extLst>
          </p:cNvPr>
          <p:cNvGrpSpPr/>
          <p:nvPr/>
        </p:nvGrpSpPr>
        <p:grpSpPr>
          <a:xfrm>
            <a:off x="7304564" y="4576369"/>
            <a:ext cx="4531361" cy="1542462"/>
            <a:chOff x="5963854" y="4524237"/>
            <a:chExt cx="4531361" cy="1542462"/>
          </a:xfrm>
        </p:grpSpPr>
        <p:sp>
          <p:nvSpPr>
            <p:cNvPr id="23" name="Rectangle 22">
              <a:extLst>
                <a:ext uri="{FF2B5EF4-FFF2-40B4-BE49-F238E27FC236}">
                  <a16:creationId xmlns:a16="http://schemas.microsoft.com/office/drawing/2014/main" id="{9A0329D6-47AC-4D30-8BA5-FCC3BA6F491A}"/>
                </a:ext>
              </a:extLst>
            </p:cNvPr>
            <p:cNvSpPr/>
            <p:nvPr/>
          </p:nvSpPr>
          <p:spPr bwMode="auto">
            <a:xfrm>
              <a:off x="5963854" y="4526245"/>
              <a:ext cx="4531361" cy="1519279"/>
            </a:xfrm>
            <a:prstGeom prst="rect">
              <a:avLst/>
            </a:prstGeom>
            <a:noFill/>
            <a:ln w="9525" cap="flat" cmpd="sng" algn="ctr">
              <a:solidFill>
                <a:srgbClr val="4472C4"/>
              </a:solidFill>
              <a:prstDash val="dash"/>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C1BEE65A-56BD-4AFC-88B4-51E429C8A100}"/>
                </a:ext>
              </a:extLst>
            </p:cNvPr>
            <p:cNvSpPr/>
            <p:nvPr/>
          </p:nvSpPr>
          <p:spPr bwMode="auto">
            <a:xfrm>
              <a:off x="8850425" y="4966031"/>
              <a:ext cx="1051560"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Copy</a:t>
              </a:r>
            </a:p>
          </p:txBody>
        </p:sp>
        <p:sp>
          <p:nvSpPr>
            <p:cNvPr id="26" name="TextBox 25">
              <a:extLst>
                <a:ext uri="{FF2B5EF4-FFF2-40B4-BE49-F238E27FC236}">
                  <a16:creationId xmlns:a16="http://schemas.microsoft.com/office/drawing/2014/main" id="{85F4D445-5167-4095-A8ED-5821DF0F086D}"/>
                </a:ext>
              </a:extLst>
            </p:cNvPr>
            <p:cNvSpPr txBox="1"/>
            <p:nvPr/>
          </p:nvSpPr>
          <p:spPr>
            <a:xfrm>
              <a:off x="5963854" y="4524237"/>
              <a:ext cx="2057400" cy="307777"/>
            </a:xfrm>
            <a:prstGeom prst="rect">
              <a:avLst/>
            </a:prstGeom>
            <a:noFill/>
          </p:spPr>
          <p:txBody>
            <a:bodyPr wrap="square" rtlCol="0">
              <a:spAutoFit/>
            </a:bodyPr>
            <a:lstStyle/>
            <a:p>
              <a:pPr defTabSz="914093">
                <a:defRPr/>
              </a:pPr>
              <a:r>
                <a:rPr lang="en-US" sz="1400" i="1" dirty="0">
                  <a:solidFill>
                    <a:srgbClr val="353535"/>
                  </a:solidFill>
                  <a:latin typeface="Segoe UI Semilight"/>
                </a:rPr>
                <a:t>Copy Pipeline</a:t>
              </a:r>
            </a:p>
          </p:txBody>
        </p:sp>
        <p:sp>
          <p:nvSpPr>
            <p:cNvPr id="28" name="Rectangle: Rounded Corners 27">
              <a:extLst>
                <a:ext uri="{FF2B5EF4-FFF2-40B4-BE49-F238E27FC236}">
                  <a16:creationId xmlns:a16="http://schemas.microsoft.com/office/drawing/2014/main" id="{2A18026C-302F-4255-825F-21DD1AB7B689}"/>
                </a:ext>
              </a:extLst>
            </p:cNvPr>
            <p:cNvSpPr/>
            <p:nvPr/>
          </p:nvSpPr>
          <p:spPr bwMode="auto">
            <a:xfrm>
              <a:off x="6087557" y="4968297"/>
              <a:ext cx="1051560"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Lookup</a:t>
              </a:r>
            </a:p>
          </p:txBody>
        </p:sp>
        <p:sp>
          <p:nvSpPr>
            <p:cNvPr id="29" name="Rectangle 28">
              <a:extLst>
                <a:ext uri="{FF2B5EF4-FFF2-40B4-BE49-F238E27FC236}">
                  <a16:creationId xmlns:a16="http://schemas.microsoft.com/office/drawing/2014/main" id="{0E3DA6FF-288B-49C2-AFE7-812EFBB3EEAD}"/>
                </a:ext>
              </a:extLst>
            </p:cNvPr>
            <p:cNvSpPr/>
            <p:nvPr/>
          </p:nvSpPr>
          <p:spPr>
            <a:xfrm>
              <a:off x="8694468" y="4644901"/>
              <a:ext cx="1637670" cy="1150183"/>
            </a:xfrm>
            <a:prstGeom prst="rect">
              <a:avLst/>
            </a:prstGeom>
            <a:noFill/>
            <a:ln w="9525" cap="flat" cmpd="sng" algn="ctr">
              <a:solidFill>
                <a:srgbClr val="4472C4"/>
              </a:solidFill>
              <a:prstDash val="dash"/>
              <a:miter lim="800000"/>
            </a:ln>
            <a:effectLst/>
          </p:spPr>
          <p:txBody>
            <a:bodyPr rtlCol="0" anchor="t"/>
            <a:lstStyle/>
            <a:p>
              <a:pPr marL="0" marR="0" lvl="0" indent="0" defTabSz="914093"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353535"/>
                  </a:solidFill>
                  <a:effectLst/>
                  <a:uLnTx/>
                  <a:uFillTx/>
                  <a:latin typeface="Segoe UI Semilight"/>
                  <a:ea typeface="+mn-ea"/>
                  <a:cs typeface="+mn-cs"/>
                </a:rPr>
                <a:t>For Each partition…</a:t>
              </a:r>
            </a:p>
          </p:txBody>
        </p:sp>
        <p:cxnSp>
          <p:nvCxnSpPr>
            <p:cNvPr id="32" name="Straight Arrow Connector 31">
              <a:extLst>
                <a:ext uri="{FF2B5EF4-FFF2-40B4-BE49-F238E27FC236}">
                  <a16:creationId xmlns:a16="http://schemas.microsoft.com/office/drawing/2014/main" id="{F2869DDC-9548-48D0-BED9-847A1508C3E8}"/>
                </a:ext>
              </a:extLst>
            </p:cNvPr>
            <p:cNvCxnSpPr>
              <a:cxnSpLocks/>
            </p:cNvCxnSpPr>
            <p:nvPr/>
          </p:nvCxnSpPr>
          <p:spPr>
            <a:xfrm flipV="1">
              <a:off x="8007441" y="5270676"/>
              <a:ext cx="249369" cy="1"/>
            </a:xfrm>
            <a:prstGeom prst="straightConnector1">
              <a:avLst/>
            </a:prstGeom>
            <a:noFill/>
            <a:ln w="25400" cap="flat" cmpd="sng" algn="ctr">
              <a:solidFill>
                <a:srgbClr val="107C10"/>
              </a:solidFill>
              <a:prstDash val="solid"/>
              <a:miter lim="800000"/>
              <a:tailEnd type="triangle"/>
            </a:ln>
            <a:effectLst/>
          </p:spPr>
        </p:cxnSp>
        <p:sp>
          <p:nvSpPr>
            <p:cNvPr id="35" name="Rectangle: Rounded Corners 34">
              <a:extLst>
                <a:ext uri="{FF2B5EF4-FFF2-40B4-BE49-F238E27FC236}">
                  <a16:creationId xmlns:a16="http://schemas.microsoft.com/office/drawing/2014/main" id="{BAEC3270-A250-42CE-BE68-BF8D9614BA90}"/>
                </a:ext>
              </a:extLst>
            </p:cNvPr>
            <p:cNvSpPr/>
            <p:nvPr/>
          </p:nvSpPr>
          <p:spPr bwMode="auto">
            <a:xfrm>
              <a:off x="7374124" y="4981242"/>
              <a:ext cx="1098522"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err="1">
                  <a:gradFill>
                    <a:gsLst>
                      <a:gs pos="0">
                        <a:srgbClr val="FFFFFF"/>
                      </a:gs>
                      <a:gs pos="100000">
                        <a:srgbClr val="FFFFFF"/>
                      </a:gs>
                    </a:gsLst>
                    <a:lin ang="5400000" scaled="0"/>
                  </a:gradFill>
                  <a:latin typeface="Segoe UI Semilight"/>
                  <a:ea typeface="Segoe UI" pitchFamily="34" charset="0"/>
                  <a:cs typeface="Segoe UI" pitchFamily="34" charset="0"/>
                </a:rPr>
                <a:t>ForEach</a:t>
              </a: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6" name="Straight Arrow Connector 35">
              <a:extLst>
                <a:ext uri="{FF2B5EF4-FFF2-40B4-BE49-F238E27FC236}">
                  <a16:creationId xmlns:a16="http://schemas.microsoft.com/office/drawing/2014/main" id="{B83B9CEE-B7F0-4B86-97F1-1129A7BC2051}"/>
                </a:ext>
              </a:extLst>
            </p:cNvPr>
            <p:cNvCxnSpPr>
              <a:cxnSpLocks/>
            </p:cNvCxnSpPr>
            <p:nvPr/>
          </p:nvCxnSpPr>
          <p:spPr>
            <a:xfrm flipV="1">
              <a:off x="8472646" y="5271377"/>
              <a:ext cx="254076" cy="1"/>
            </a:xfrm>
            <a:prstGeom prst="straightConnector1">
              <a:avLst/>
            </a:prstGeom>
            <a:noFill/>
            <a:ln w="19050" cap="flat" cmpd="sng" algn="ctr">
              <a:solidFill>
                <a:sysClr val="windowText" lastClr="000000"/>
              </a:solidFill>
              <a:prstDash val="solid"/>
              <a:headEnd type="none"/>
              <a:tailEnd type="triangle"/>
            </a:ln>
            <a:effectLst/>
          </p:spPr>
        </p:cxnSp>
        <p:cxnSp>
          <p:nvCxnSpPr>
            <p:cNvPr id="37" name="Straight Arrow Connector 36">
              <a:extLst>
                <a:ext uri="{FF2B5EF4-FFF2-40B4-BE49-F238E27FC236}">
                  <a16:creationId xmlns:a16="http://schemas.microsoft.com/office/drawing/2014/main" id="{0AF24848-7287-4700-85BA-D149792846E1}"/>
                </a:ext>
              </a:extLst>
            </p:cNvPr>
            <p:cNvCxnSpPr>
              <a:cxnSpLocks/>
            </p:cNvCxnSpPr>
            <p:nvPr/>
          </p:nvCxnSpPr>
          <p:spPr>
            <a:xfrm flipV="1">
              <a:off x="7136175" y="5245716"/>
              <a:ext cx="254076" cy="1"/>
            </a:xfrm>
            <a:prstGeom prst="straightConnector1">
              <a:avLst/>
            </a:prstGeom>
            <a:noFill/>
            <a:ln w="19050" cap="flat" cmpd="sng" algn="ctr">
              <a:solidFill>
                <a:sysClr val="windowText" lastClr="000000"/>
              </a:solidFill>
              <a:prstDash val="solid"/>
              <a:headEnd type="none"/>
              <a:tailEnd type="triangle"/>
            </a:ln>
            <a:effectLst/>
          </p:spPr>
        </p:cxnSp>
        <p:sp>
          <p:nvSpPr>
            <p:cNvPr id="38" name="TextBox 37">
              <a:extLst>
                <a:ext uri="{FF2B5EF4-FFF2-40B4-BE49-F238E27FC236}">
                  <a16:creationId xmlns:a16="http://schemas.microsoft.com/office/drawing/2014/main" id="{B6FD645C-9034-426D-BC83-0AA69522B89E}"/>
                </a:ext>
              </a:extLst>
            </p:cNvPr>
            <p:cNvSpPr txBox="1"/>
            <p:nvPr/>
          </p:nvSpPr>
          <p:spPr>
            <a:xfrm>
              <a:off x="6080976" y="5543479"/>
              <a:ext cx="1248185" cy="523220"/>
            </a:xfrm>
            <a:prstGeom prst="rect">
              <a:avLst/>
            </a:prstGeom>
            <a:noFill/>
          </p:spPr>
          <p:txBody>
            <a:bodyPr wrap="square" rtlCol="0">
              <a:spAutoFit/>
            </a:bodyPr>
            <a:lstStyle/>
            <a:p>
              <a:pPr defTabSz="914093">
                <a:defRPr/>
              </a:pPr>
              <a:r>
                <a:rPr lang="en-US" sz="1400" i="1" dirty="0">
                  <a:solidFill>
                    <a:srgbClr val="353535"/>
                  </a:solidFill>
                  <a:latin typeface="Segoe UI Semilight"/>
                </a:rPr>
                <a:t>Look up control table</a:t>
              </a:r>
            </a:p>
          </p:txBody>
        </p:sp>
      </p:grpSp>
    </p:spTree>
    <p:extLst>
      <p:ext uri="{BB962C8B-B14F-4D97-AF65-F5344CB8AC3E}">
        <p14:creationId xmlns:p14="http://schemas.microsoft.com/office/powerpoint/2010/main" val="29430833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Build Your Solution – Process</a:t>
            </a:r>
          </a:p>
        </p:txBody>
      </p:sp>
      <p:grpSp>
        <p:nvGrpSpPr>
          <p:cNvPr id="2" name="Group 1">
            <a:extLst>
              <a:ext uri="{FF2B5EF4-FFF2-40B4-BE49-F238E27FC236}">
                <a16:creationId xmlns:a16="http://schemas.microsoft.com/office/drawing/2014/main" id="{F1A94AF2-2BA5-471F-81F1-4FFB480385C6}"/>
              </a:ext>
            </a:extLst>
          </p:cNvPr>
          <p:cNvGrpSpPr/>
          <p:nvPr/>
        </p:nvGrpSpPr>
        <p:grpSpPr>
          <a:xfrm>
            <a:off x="450661" y="1576212"/>
            <a:ext cx="10870213" cy="627406"/>
            <a:chOff x="450661" y="1576212"/>
            <a:chExt cx="10870213" cy="627406"/>
          </a:xfrm>
        </p:grpSpPr>
        <p:sp>
          <p:nvSpPr>
            <p:cNvPr id="8" name="TextBox 7">
              <a:extLst>
                <a:ext uri="{FF2B5EF4-FFF2-40B4-BE49-F238E27FC236}">
                  <a16:creationId xmlns:a16="http://schemas.microsoft.com/office/drawing/2014/main" id="{8467B620-1FDE-4C65-A53D-E966B3F1D2F6}"/>
                </a:ext>
              </a:extLst>
            </p:cNvPr>
            <p:cNvSpPr txBox="1"/>
            <p:nvPr/>
          </p:nvSpPr>
          <p:spPr>
            <a:xfrm>
              <a:off x="969018" y="1576212"/>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9" name="Straight Connector 8">
              <a:extLst>
                <a:ext uri="{FF2B5EF4-FFF2-40B4-BE49-F238E27FC236}">
                  <a16:creationId xmlns:a16="http://schemas.microsoft.com/office/drawing/2014/main" id="{4E163AF1-615F-457A-9954-5DEB01D28B72}"/>
                </a:ext>
              </a:extLst>
            </p:cNvPr>
            <p:cNvCxnSpPr>
              <a:cxnSpLocks/>
            </p:cNvCxnSpPr>
            <p:nvPr/>
          </p:nvCxnSpPr>
          <p:spPr>
            <a:xfrm>
              <a:off x="485973" y="2203618"/>
              <a:ext cx="1712697" cy="0"/>
            </a:xfrm>
            <a:prstGeom prst="line">
              <a:avLst/>
            </a:prstGeom>
            <a:noFill/>
            <a:ln w="12700" cap="flat" cmpd="sng" algn="ctr">
              <a:solidFill>
                <a:schemeClr val="accent1"/>
              </a:solidFill>
              <a:prstDash val="solid"/>
              <a:headEnd type="none"/>
              <a:tailEnd type="none"/>
            </a:ln>
            <a:effectLst/>
          </p:spPr>
        </p:cxnSp>
        <p:sp>
          <p:nvSpPr>
            <p:cNvPr id="10" name="Rectangle 9">
              <a:extLst>
                <a:ext uri="{FF2B5EF4-FFF2-40B4-BE49-F238E27FC236}">
                  <a16:creationId xmlns:a16="http://schemas.microsoft.com/office/drawing/2014/main" id="{47A4A10F-336E-4CFA-9FF0-6A4BC4417476}"/>
                </a:ext>
              </a:extLst>
            </p:cNvPr>
            <p:cNvSpPr/>
            <p:nvPr/>
          </p:nvSpPr>
          <p:spPr bwMode="auto">
            <a:xfrm>
              <a:off x="9098608" y="1576212"/>
              <a:ext cx="2222266"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192" fontAlgn="base">
                <a:lnSpc>
                  <a:spcPct val="90000"/>
                </a:lnSpc>
                <a:spcBef>
                  <a:spcPct val="0"/>
                </a:spcBef>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Deploy to Pre-RPOD and PROD</a:t>
              </a:r>
            </a:p>
          </p:txBody>
        </p:sp>
        <p:cxnSp>
          <p:nvCxnSpPr>
            <p:cNvPr id="11" name="Straight Connector 10">
              <a:extLst>
                <a:ext uri="{FF2B5EF4-FFF2-40B4-BE49-F238E27FC236}">
                  <a16:creationId xmlns:a16="http://schemas.microsoft.com/office/drawing/2014/main" id="{356ED3F3-B63B-4652-973E-7E683712729B}"/>
                </a:ext>
              </a:extLst>
            </p:cNvPr>
            <p:cNvCxnSpPr>
              <a:cxnSpLocks/>
            </p:cNvCxnSpPr>
            <p:nvPr/>
          </p:nvCxnSpPr>
          <p:spPr>
            <a:xfrm>
              <a:off x="8472903" y="2203618"/>
              <a:ext cx="2736000" cy="0"/>
            </a:xfrm>
            <a:prstGeom prst="line">
              <a:avLst/>
            </a:prstGeom>
            <a:noFill/>
            <a:ln w="12700" cap="flat" cmpd="sng" algn="ctr">
              <a:solidFill>
                <a:schemeClr val="accent1"/>
              </a:solidFill>
              <a:prstDash val="solid"/>
              <a:headEnd type="none"/>
              <a:tailEnd type="none"/>
            </a:ln>
            <a:effectLst/>
          </p:spPr>
        </p:cxnSp>
        <p:sp>
          <p:nvSpPr>
            <p:cNvPr id="12" name="TextBox 11">
              <a:extLst>
                <a:ext uri="{FF2B5EF4-FFF2-40B4-BE49-F238E27FC236}">
                  <a16:creationId xmlns:a16="http://schemas.microsoft.com/office/drawing/2014/main" id="{977510F4-DA11-4911-AB84-0E7DAB0A8907}"/>
                </a:ext>
              </a:extLst>
            </p:cNvPr>
            <p:cNvSpPr txBox="1"/>
            <p:nvPr/>
          </p:nvSpPr>
          <p:spPr>
            <a:xfrm>
              <a:off x="3584665" y="1576212"/>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Functional POC</a:t>
              </a:r>
            </a:p>
          </p:txBody>
        </p:sp>
        <p:cxnSp>
          <p:nvCxnSpPr>
            <p:cNvPr id="13" name="Straight Connector 12">
              <a:extLst>
                <a:ext uri="{FF2B5EF4-FFF2-40B4-BE49-F238E27FC236}">
                  <a16:creationId xmlns:a16="http://schemas.microsoft.com/office/drawing/2014/main" id="{47767F5D-0907-42EC-B5C0-A92E842278CD}"/>
                </a:ext>
              </a:extLst>
            </p:cNvPr>
            <p:cNvCxnSpPr>
              <a:cxnSpLocks/>
            </p:cNvCxnSpPr>
            <p:nvPr/>
          </p:nvCxnSpPr>
          <p:spPr>
            <a:xfrm>
              <a:off x="3194914" y="2203618"/>
              <a:ext cx="1920240" cy="0"/>
            </a:xfrm>
            <a:prstGeom prst="line">
              <a:avLst/>
            </a:prstGeom>
            <a:noFill/>
            <a:ln w="12700" cap="flat" cmpd="sng" algn="ctr">
              <a:solidFill>
                <a:schemeClr val="accent1"/>
              </a:solidFill>
              <a:prstDash val="solid"/>
              <a:headEnd type="none"/>
              <a:tailEnd type="none"/>
            </a:ln>
            <a:effectLst/>
          </p:spPr>
        </p:cxnSp>
        <p:sp>
          <p:nvSpPr>
            <p:cNvPr id="14" name="Send" title="Icon of a paper airplane">
              <a:extLst>
                <a:ext uri="{FF2B5EF4-FFF2-40B4-BE49-F238E27FC236}">
                  <a16:creationId xmlns:a16="http://schemas.microsoft.com/office/drawing/2014/main" id="{B5FB9B21-5E3B-4523-8A04-CDCBE91BB3E9}"/>
                </a:ext>
              </a:extLst>
            </p:cNvPr>
            <p:cNvSpPr>
              <a:spLocks noChangeAspect="1" noEditPoints="1"/>
            </p:cNvSpPr>
            <p:nvPr/>
          </p:nvSpPr>
          <p:spPr bwMode="auto">
            <a:xfrm>
              <a:off x="3194915" y="1680324"/>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bg1"/>
            </a:solid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5" name="Group 14">
              <a:extLst>
                <a:ext uri="{FF2B5EF4-FFF2-40B4-BE49-F238E27FC236}">
                  <a16:creationId xmlns:a16="http://schemas.microsoft.com/office/drawing/2014/main" id="{32D6C567-AA4C-4242-B356-A3E7A485B3ED}"/>
                </a:ext>
              </a:extLst>
            </p:cNvPr>
            <p:cNvGrpSpPr/>
            <p:nvPr/>
          </p:nvGrpSpPr>
          <p:grpSpPr>
            <a:xfrm>
              <a:off x="450661" y="1601753"/>
              <a:ext cx="499449" cy="497558"/>
              <a:chOff x="485973" y="1753765"/>
              <a:chExt cx="499449" cy="497558"/>
            </a:xfrm>
          </p:grpSpPr>
          <p:sp>
            <p:nvSpPr>
              <p:cNvPr id="16" name="Freeform 101">
                <a:extLst>
                  <a:ext uri="{FF2B5EF4-FFF2-40B4-BE49-F238E27FC236}">
                    <a16:creationId xmlns:a16="http://schemas.microsoft.com/office/drawing/2014/main" id="{CC5A24B0-E01D-47A6-9AE6-B112B6434740}"/>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102">
                <a:extLst>
                  <a:ext uri="{FF2B5EF4-FFF2-40B4-BE49-F238E27FC236}">
                    <a16:creationId xmlns:a16="http://schemas.microsoft.com/office/drawing/2014/main" id="{F35FC2CF-71F1-479D-9606-82FEF58F3965}"/>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103">
                <a:extLst>
                  <a:ext uri="{FF2B5EF4-FFF2-40B4-BE49-F238E27FC236}">
                    <a16:creationId xmlns:a16="http://schemas.microsoft.com/office/drawing/2014/main" id="{C4AFA5F5-3B7A-4059-AC66-A4BB256167E9}"/>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4640F29-5042-4462-AD05-4430F4A4AC3A}"/>
                </a:ext>
              </a:extLst>
            </p:cNvPr>
            <p:cNvSpPr txBox="1"/>
            <p:nvPr/>
          </p:nvSpPr>
          <p:spPr>
            <a:xfrm>
              <a:off x="6253158" y="1576212"/>
              <a:ext cx="1792150"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Performance POC</a:t>
              </a:r>
            </a:p>
          </p:txBody>
        </p:sp>
        <p:cxnSp>
          <p:nvCxnSpPr>
            <p:cNvPr id="20" name="Straight Connector 19">
              <a:extLst>
                <a:ext uri="{FF2B5EF4-FFF2-40B4-BE49-F238E27FC236}">
                  <a16:creationId xmlns:a16="http://schemas.microsoft.com/office/drawing/2014/main" id="{716896AF-A25C-4D1E-93C0-B4B4F011E70C}"/>
                </a:ext>
              </a:extLst>
            </p:cNvPr>
            <p:cNvCxnSpPr>
              <a:cxnSpLocks/>
            </p:cNvCxnSpPr>
            <p:nvPr/>
          </p:nvCxnSpPr>
          <p:spPr>
            <a:xfrm>
              <a:off x="5942608" y="2203618"/>
              <a:ext cx="1920240" cy="0"/>
            </a:xfrm>
            <a:prstGeom prst="line">
              <a:avLst/>
            </a:prstGeom>
            <a:noFill/>
            <a:ln w="12700" cap="flat" cmpd="sng" algn="ctr">
              <a:solidFill>
                <a:schemeClr val="accent1"/>
              </a:solidFill>
              <a:prstDash val="solid"/>
              <a:headEnd type="none"/>
              <a:tailEnd type="none"/>
            </a:ln>
            <a:effectLst/>
          </p:spPr>
        </p:cxnSp>
        <p:grpSp>
          <p:nvGrpSpPr>
            <p:cNvPr id="21" name="Group 20">
              <a:extLst>
                <a:ext uri="{FF2B5EF4-FFF2-40B4-BE49-F238E27FC236}">
                  <a16:creationId xmlns:a16="http://schemas.microsoft.com/office/drawing/2014/main" id="{2DC2565E-2D29-47FB-B13C-D420D17417CA}"/>
                </a:ext>
              </a:extLst>
            </p:cNvPr>
            <p:cNvGrpSpPr/>
            <p:nvPr/>
          </p:nvGrpSpPr>
          <p:grpSpPr>
            <a:xfrm>
              <a:off x="5942609" y="1657662"/>
              <a:ext cx="468400" cy="385740"/>
              <a:chOff x="10082121" y="5760490"/>
              <a:chExt cx="536745" cy="442025"/>
            </a:xfrm>
          </p:grpSpPr>
          <p:sp>
            <p:nvSpPr>
              <p:cNvPr id="22" name="Freeform 1403">
                <a:extLst>
                  <a:ext uri="{FF2B5EF4-FFF2-40B4-BE49-F238E27FC236}">
                    <a16:creationId xmlns:a16="http://schemas.microsoft.com/office/drawing/2014/main" id="{8D25865C-A03F-42F5-8C74-474802F890B0}"/>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404">
                <a:extLst>
                  <a:ext uri="{FF2B5EF4-FFF2-40B4-BE49-F238E27FC236}">
                    <a16:creationId xmlns:a16="http://schemas.microsoft.com/office/drawing/2014/main" id="{9055E6D2-1D20-4D2B-82F5-42B72C5770E9}"/>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405">
                <a:extLst>
                  <a:ext uri="{FF2B5EF4-FFF2-40B4-BE49-F238E27FC236}">
                    <a16:creationId xmlns:a16="http://schemas.microsoft.com/office/drawing/2014/main" id="{FB011BE0-B689-4B0D-B673-26E9E15FCF69}"/>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406">
                <a:extLst>
                  <a:ext uri="{FF2B5EF4-FFF2-40B4-BE49-F238E27FC236}">
                    <a16:creationId xmlns:a16="http://schemas.microsoft.com/office/drawing/2014/main" id="{35167736-BCC3-46ED-9172-3143C19F02F7}"/>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1407">
                <a:extLst>
                  <a:ext uri="{FF2B5EF4-FFF2-40B4-BE49-F238E27FC236}">
                    <a16:creationId xmlns:a16="http://schemas.microsoft.com/office/drawing/2014/main" id="{C075A71A-8B86-4C29-BF13-4090BF4981E3}"/>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408">
                <a:extLst>
                  <a:ext uri="{FF2B5EF4-FFF2-40B4-BE49-F238E27FC236}">
                    <a16:creationId xmlns:a16="http://schemas.microsoft.com/office/drawing/2014/main" id="{D0C68809-A4BD-4528-8230-608789E436B2}"/>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488E1E2F-7BE8-493B-8787-1A98ECD27F3F}"/>
                </a:ext>
              </a:extLst>
            </p:cNvPr>
            <p:cNvGrpSpPr/>
            <p:nvPr/>
          </p:nvGrpSpPr>
          <p:grpSpPr>
            <a:xfrm>
              <a:off x="8483751" y="1608821"/>
              <a:ext cx="483423" cy="483423"/>
              <a:chOff x="9162827" y="1753765"/>
              <a:chExt cx="483423" cy="483423"/>
            </a:xfrm>
          </p:grpSpPr>
          <p:sp>
            <p:nvSpPr>
              <p:cNvPr id="29" name="Freeform 1054">
                <a:extLst>
                  <a:ext uri="{FF2B5EF4-FFF2-40B4-BE49-F238E27FC236}">
                    <a16:creationId xmlns:a16="http://schemas.microsoft.com/office/drawing/2014/main" id="{AD775F77-B218-400D-B1E1-8FAED46518B1}"/>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5">
                <a:extLst>
                  <a:ext uri="{FF2B5EF4-FFF2-40B4-BE49-F238E27FC236}">
                    <a16:creationId xmlns:a16="http://schemas.microsoft.com/office/drawing/2014/main" id="{2F6502B7-DDEA-484E-983E-2B770AC5D5D1}"/>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Arrow: Chevron 30">
              <a:extLst>
                <a:ext uri="{FF2B5EF4-FFF2-40B4-BE49-F238E27FC236}">
                  <a16:creationId xmlns:a16="http://schemas.microsoft.com/office/drawing/2014/main" id="{ABB46D63-1BEF-42B7-AF18-47A1EE202BCD}"/>
                </a:ext>
              </a:extLst>
            </p:cNvPr>
            <p:cNvSpPr/>
            <p:nvPr/>
          </p:nvSpPr>
          <p:spPr bwMode="auto">
            <a:xfrm>
              <a:off x="2438955" y="1630629"/>
              <a:ext cx="286363" cy="439807"/>
            </a:xfrm>
            <a:prstGeom prst="chevron">
              <a:avLst>
                <a:gd name="adj" fmla="val 629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Chevron 31">
              <a:extLst>
                <a:ext uri="{FF2B5EF4-FFF2-40B4-BE49-F238E27FC236}">
                  <a16:creationId xmlns:a16="http://schemas.microsoft.com/office/drawing/2014/main" id="{31DCE568-D38B-411B-AF33-FF1DBBE34195}"/>
                </a:ext>
              </a:extLst>
            </p:cNvPr>
            <p:cNvSpPr/>
            <p:nvPr/>
          </p:nvSpPr>
          <p:spPr bwMode="auto">
            <a:xfrm>
              <a:off x="5243667" y="1630629"/>
              <a:ext cx="286363" cy="439807"/>
            </a:xfrm>
            <a:prstGeom prst="chevron">
              <a:avLst>
                <a:gd name="adj" fmla="val 61541"/>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Chevron 32">
              <a:extLst>
                <a:ext uri="{FF2B5EF4-FFF2-40B4-BE49-F238E27FC236}">
                  <a16:creationId xmlns:a16="http://schemas.microsoft.com/office/drawing/2014/main" id="{9A1A40CB-C469-4CF7-B6AB-03E9B1C54DEB}"/>
                </a:ext>
              </a:extLst>
            </p:cNvPr>
            <p:cNvSpPr/>
            <p:nvPr/>
          </p:nvSpPr>
          <p:spPr bwMode="auto">
            <a:xfrm>
              <a:off x="7981081" y="1630629"/>
              <a:ext cx="286363" cy="439807"/>
            </a:xfrm>
            <a:prstGeom prst="chevron">
              <a:avLst>
                <a:gd name="adj" fmla="val 61541"/>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7DE56AD0-1F63-4E9A-B93B-B4C599150B7D}"/>
              </a:ext>
            </a:extLst>
          </p:cNvPr>
          <p:cNvSpPr txBox="1"/>
          <p:nvPr/>
        </p:nvSpPr>
        <p:spPr>
          <a:xfrm>
            <a:off x="1430511" y="3151441"/>
            <a:ext cx="9890363" cy="1908215"/>
          </a:xfrm>
          <a:prstGeom prst="rect">
            <a:avLst/>
          </a:prstGeom>
          <a:noFill/>
        </p:spPr>
        <p:txBody>
          <a:bodyPr wrap="square" lIns="91440" tIns="45720" rIns="91440" bIns="45720" rtlCol="0">
            <a:spAutoFit/>
          </a:bodyPr>
          <a:lstStyle/>
          <a:p>
            <a:pPr lvl="0" defTabSz="914321">
              <a:spcAft>
                <a:spcPts val="600"/>
              </a:spcAft>
              <a:defRPr/>
            </a:pPr>
            <a:r>
              <a:rPr lang="en-US" b="1" dirty="0">
                <a:solidFill>
                  <a:srgbClr val="000000"/>
                </a:solidFill>
              </a:rPr>
              <a:t>Choose a solution and conduct test on functionality:</a:t>
            </a:r>
          </a:p>
          <a:p>
            <a:pPr marL="294921" indent="-285750" defTabSz="914321">
              <a:spcAft>
                <a:spcPts val="600"/>
              </a:spcAft>
              <a:buFont typeface="Arial" panose="020B0604020202020204" pitchFamily="34" charset="0"/>
              <a:buChar char="•"/>
              <a:defRPr/>
            </a:pPr>
            <a:r>
              <a:rPr lang="en-US" sz="1600" b="1" dirty="0">
                <a:solidFill>
                  <a:schemeClr val="accent1"/>
                </a:solidFill>
              </a:rPr>
              <a:t>Connectivity</a:t>
            </a:r>
            <a:r>
              <a:rPr lang="en-US" sz="1600" dirty="0">
                <a:solidFill>
                  <a:srgbClr val="000000"/>
                </a:solidFill>
              </a:rPr>
              <a:t>: test out built-in connectors</a:t>
            </a:r>
            <a:r>
              <a:rPr lang="zh-CN" altLang="en-US" sz="1600" dirty="0">
                <a:solidFill>
                  <a:srgbClr val="000000"/>
                </a:solidFill>
              </a:rPr>
              <a:t> </a:t>
            </a:r>
            <a:r>
              <a:rPr lang="en-US" altLang="zh-CN" sz="1600" dirty="0">
                <a:solidFill>
                  <a:srgbClr val="000000"/>
                </a:solidFill>
              </a:rPr>
              <a:t>–</a:t>
            </a:r>
            <a:r>
              <a:rPr lang="zh-CN" altLang="en-US" sz="1600" dirty="0">
                <a:solidFill>
                  <a:srgbClr val="000000"/>
                </a:solidFill>
              </a:rPr>
              <a:t> </a:t>
            </a:r>
            <a:r>
              <a:rPr lang="en-US" altLang="zh-CN" sz="1600" dirty="0">
                <a:solidFill>
                  <a:srgbClr val="000000"/>
                </a:solidFill>
              </a:rPr>
              <a:t>it</a:t>
            </a:r>
            <a:r>
              <a:rPr lang="zh-CN" altLang="en-US" sz="1600" dirty="0">
                <a:solidFill>
                  <a:srgbClr val="000000"/>
                </a:solidFill>
              </a:rPr>
              <a:t> </a:t>
            </a:r>
            <a:r>
              <a:rPr lang="en-US" altLang="zh-CN" sz="1600" dirty="0">
                <a:solidFill>
                  <a:srgbClr val="000000"/>
                </a:solidFill>
              </a:rPr>
              <a:t>can</a:t>
            </a:r>
            <a:r>
              <a:rPr lang="zh-CN" altLang="en-US" sz="1600" dirty="0">
                <a:solidFill>
                  <a:srgbClr val="000000"/>
                </a:solidFill>
              </a:rPr>
              <a:t> </a:t>
            </a:r>
            <a:r>
              <a:rPr lang="en-US" altLang="zh-CN" sz="1600" dirty="0">
                <a:solidFill>
                  <a:srgbClr val="000000"/>
                </a:solidFill>
              </a:rPr>
              <a:t>reach customer’s data store using the desired auth, can pull the expected data out and convert into the expected output format.</a:t>
            </a:r>
            <a:endParaRPr lang="en-US" sz="1600" dirty="0">
              <a:solidFill>
                <a:srgbClr val="000000"/>
              </a:solidFill>
            </a:endParaRPr>
          </a:p>
          <a:p>
            <a:pPr marL="294921" indent="-285750" defTabSz="914321">
              <a:spcAft>
                <a:spcPts val="600"/>
              </a:spcAft>
              <a:buFont typeface="Arial" panose="020B0604020202020204" pitchFamily="34" charset="0"/>
              <a:buChar char="•"/>
              <a:defRPr/>
            </a:pPr>
            <a:r>
              <a:rPr lang="en-US" sz="1600" b="1" dirty="0">
                <a:solidFill>
                  <a:schemeClr val="accent1"/>
                </a:solidFill>
              </a:rPr>
              <a:t>Network</a:t>
            </a:r>
            <a:r>
              <a:rPr lang="en-US" sz="1600" dirty="0">
                <a:solidFill>
                  <a:srgbClr val="000000"/>
                </a:solidFill>
              </a:rPr>
              <a:t>: set up Self-hosted IR per customer’s network topology as needed – </a:t>
            </a:r>
            <a:r>
              <a:rPr lang="en-US" sz="1600" dirty="0" err="1">
                <a:solidFill>
                  <a:srgbClr val="000000"/>
                </a:solidFill>
              </a:rPr>
              <a:t>onprem</a:t>
            </a:r>
            <a:r>
              <a:rPr lang="en-US" sz="1600" dirty="0">
                <a:solidFill>
                  <a:srgbClr val="000000"/>
                </a:solidFill>
              </a:rPr>
              <a:t> or in Azure VM</a:t>
            </a:r>
          </a:p>
          <a:p>
            <a:pPr marL="294921" indent="-285750" defTabSz="914321">
              <a:spcAft>
                <a:spcPts val="600"/>
              </a:spcAft>
              <a:buFont typeface="Arial" panose="020B0604020202020204" pitchFamily="34" charset="0"/>
              <a:buChar char="•"/>
              <a:defRPr/>
            </a:pPr>
            <a:r>
              <a:rPr lang="en-US" sz="1600" b="1" dirty="0">
                <a:solidFill>
                  <a:schemeClr val="accent1"/>
                </a:solidFill>
              </a:rPr>
              <a:t>Security</a:t>
            </a:r>
            <a:r>
              <a:rPr lang="en-US" sz="1600" dirty="0">
                <a:solidFill>
                  <a:srgbClr val="000000"/>
                </a:solidFill>
              </a:rPr>
              <a:t>: secure credential handling, encryption in transit/at rest</a:t>
            </a:r>
          </a:p>
          <a:p>
            <a:pPr marL="294921" indent="-285750" defTabSz="914321">
              <a:spcAft>
                <a:spcPts val="600"/>
              </a:spcAft>
              <a:buFont typeface="Arial" panose="020B0604020202020204" pitchFamily="34" charset="0"/>
              <a:buChar char="•"/>
              <a:defRPr/>
            </a:pPr>
            <a:r>
              <a:rPr lang="en-US" sz="1600" b="1" dirty="0">
                <a:solidFill>
                  <a:schemeClr val="accent1"/>
                </a:solidFill>
              </a:rPr>
              <a:t>Data loading pattern</a:t>
            </a:r>
            <a:r>
              <a:rPr lang="en-US" sz="1600" dirty="0">
                <a:solidFill>
                  <a:srgbClr val="000000"/>
                </a:solidFill>
              </a:rPr>
              <a:t>: choose the historical and incremental copy solution based on </a:t>
            </a:r>
            <a:r>
              <a:rPr lang="en-US" altLang="zh-CN" sz="1600" dirty="0">
                <a:solidFill>
                  <a:srgbClr val="000000"/>
                </a:solidFill>
              </a:rPr>
              <a:t>the</a:t>
            </a:r>
            <a:r>
              <a:rPr lang="en-US" sz="1600" dirty="0">
                <a:solidFill>
                  <a:srgbClr val="000000"/>
                </a:solidFill>
              </a:rPr>
              <a:t> workload/need </a:t>
            </a:r>
          </a:p>
        </p:txBody>
      </p:sp>
      <p:sp>
        <p:nvSpPr>
          <p:cNvPr id="3" name="Isosceles Triangle 2">
            <a:extLst>
              <a:ext uri="{FF2B5EF4-FFF2-40B4-BE49-F238E27FC236}">
                <a16:creationId xmlns:a16="http://schemas.microsoft.com/office/drawing/2014/main" id="{ADB4AF08-172A-4B33-AAE3-DBD17C677AD9}"/>
              </a:ext>
            </a:extLst>
          </p:cNvPr>
          <p:cNvSpPr/>
          <p:nvPr/>
        </p:nvSpPr>
        <p:spPr bwMode="auto">
          <a:xfrm>
            <a:off x="1430512" y="2263317"/>
            <a:ext cx="7838994" cy="735041"/>
          </a:xfrm>
          <a:prstGeom prst="triangle">
            <a:avLst>
              <a:gd name="adj" fmla="val 30670"/>
            </a:avLst>
          </a:prstGeom>
          <a:solidFill>
            <a:srgbClr val="0078D4">
              <a:alpha val="80000"/>
            </a:srgb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CE6F6FD-E96C-4272-8844-03D2119EA292}"/>
              </a:ext>
            </a:extLst>
          </p:cNvPr>
          <p:cNvSpPr/>
          <p:nvPr/>
        </p:nvSpPr>
        <p:spPr bwMode="auto">
          <a:xfrm>
            <a:off x="1430511" y="5185533"/>
            <a:ext cx="9890363" cy="136467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a:solidFill>
                  <a:schemeClr val="tx1"/>
                </a:solidFill>
                <a:ea typeface="Segoe UI" pitchFamily="34" charset="0"/>
                <a:cs typeface="Segoe UI" pitchFamily="34" charset="0"/>
              </a:rPr>
              <a:t>Get started:</a:t>
            </a:r>
          </a:p>
          <a:p>
            <a:pPr marL="342900" indent="-342900" algn="l" defTabSz="932472" fontAlgn="base">
              <a:spcBef>
                <a:spcPct val="0"/>
              </a:spcBef>
              <a:spcAft>
                <a:spcPct val="0"/>
              </a:spcAft>
              <a:buFont typeface="Arial" panose="020B0604020202020204" pitchFamily="34" charset="0"/>
              <a:buChar char="•"/>
            </a:pPr>
            <a:r>
              <a:rPr lang="en-US" sz="1600" b="1">
                <a:solidFill>
                  <a:schemeClr val="accent1"/>
                </a:solidFill>
                <a:ea typeface="Segoe UI" pitchFamily="34" charset="0"/>
                <a:cs typeface="Segoe UI" pitchFamily="34" charset="0"/>
              </a:rPr>
              <a:t>Copy Data Tool</a:t>
            </a:r>
            <a:r>
              <a:rPr lang="en-US" sz="1600" b="1">
                <a:solidFill>
                  <a:schemeClr val="tx1"/>
                </a:solidFill>
                <a:ea typeface="Segoe UI" pitchFamily="34" charset="0"/>
                <a:cs typeface="Segoe UI" pitchFamily="34" charset="0"/>
              </a:rPr>
              <a:t> </a:t>
            </a:r>
            <a:r>
              <a:rPr lang="en-US" sz="1600">
                <a:solidFill>
                  <a:schemeClr val="tx1"/>
                </a:solidFill>
                <a:ea typeface="Segoe UI" pitchFamily="34" charset="0"/>
                <a:cs typeface="Segoe UI" pitchFamily="34" charset="0"/>
              </a:rPr>
              <a:t>to solve moderate need, or quickly get familiar with the config</a:t>
            </a:r>
          </a:p>
          <a:p>
            <a:pPr marL="342900" indent="-342900" algn="l" defTabSz="932472" fontAlgn="base">
              <a:spcBef>
                <a:spcPct val="0"/>
              </a:spcBef>
              <a:spcAft>
                <a:spcPct val="0"/>
              </a:spcAft>
              <a:buFont typeface="Arial" panose="020B0604020202020204" pitchFamily="34" charset="0"/>
              <a:buChar char="•"/>
            </a:pPr>
            <a:r>
              <a:rPr lang="en-US" sz="1600" b="1">
                <a:solidFill>
                  <a:schemeClr val="accent1"/>
                </a:solidFill>
                <a:ea typeface="Segoe UI" pitchFamily="34" charset="0"/>
                <a:cs typeface="Segoe UI" pitchFamily="34" charset="0"/>
              </a:rPr>
              <a:t>Solution gallery</a:t>
            </a:r>
            <a:r>
              <a:rPr lang="en-US" sz="1600">
                <a:solidFill>
                  <a:schemeClr val="accent1"/>
                </a:solidFill>
                <a:ea typeface="Segoe UI" pitchFamily="34" charset="0"/>
                <a:cs typeface="Segoe UI" pitchFamily="34" charset="0"/>
              </a:rPr>
              <a:t> </a:t>
            </a:r>
            <a:r>
              <a:rPr lang="en-US" sz="1600">
                <a:solidFill>
                  <a:schemeClr val="tx1"/>
                </a:solidFill>
                <a:ea typeface="Segoe UI" pitchFamily="34" charset="0"/>
                <a:cs typeface="Segoe UI" pitchFamily="34" charset="0"/>
              </a:rPr>
              <a:t>for advanced scenarios beyond just copy activity, e.g. partitioned load, incremental load with high watermark</a:t>
            </a:r>
          </a:p>
        </p:txBody>
      </p:sp>
    </p:spTree>
    <p:extLst>
      <p:ext uri="{BB962C8B-B14F-4D97-AF65-F5344CB8AC3E}">
        <p14:creationId xmlns:p14="http://schemas.microsoft.com/office/powerpoint/2010/main" val="13597702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61BC369F-1109-6E46-BC05-AAF768443E75}"/>
              </a:ext>
            </a:extLst>
          </p:cNvPr>
          <p:cNvCxnSpPr>
            <a:cxnSpLocks/>
          </p:cNvCxnSpPr>
          <p:nvPr/>
        </p:nvCxnSpPr>
        <p:spPr>
          <a:xfrm>
            <a:off x="5801924" y="3059782"/>
            <a:ext cx="708888"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F1DDD1-EA96-734B-AC63-9783062D9E49}"/>
              </a:ext>
            </a:extLst>
          </p:cNvPr>
          <p:cNvCxnSpPr>
            <a:cxnSpLocks/>
          </p:cNvCxnSpPr>
          <p:nvPr/>
        </p:nvCxnSpPr>
        <p:spPr>
          <a:xfrm>
            <a:off x="4221365" y="3319971"/>
            <a:ext cx="3687290"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B5917C5-5D8C-B64B-B177-E10827A19D7B}"/>
              </a:ext>
            </a:extLst>
          </p:cNvPr>
          <p:cNvCxnSpPr>
            <a:cxnSpLocks/>
          </p:cNvCxnSpPr>
          <p:nvPr/>
        </p:nvCxnSpPr>
        <p:spPr>
          <a:xfrm>
            <a:off x="4045425" y="3184549"/>
            <a:ext cx="3943543"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AB65BF3-F199-C141-AA0C-1EA20BD32A64}"/>
              </a:ext>
            </a:extLst>
          </p:cNvPr>
          <p:cNvCxnSpPr>
            <a:cxnSpLocks/>
          </p:cNvCxnSpPr>
          <p:nvPr/>
        </p:nvCxnSpPr>
        <p:spPr>
          <a:xfrm>
            <a:off x="2285377" y="3184549"/>
            <a:ext cx="708888"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F09171E-D1C4-5749-A389-5C5C617CFED7}"/>
              </a:ext>
            </a:extLst>
          </p:cNvPr>
          <p:cNvCxnSpPr>
            <a:cxnSpLocks/>
          </p:cNvCxnSpPr>
          <p:nvPr/>
        </p:nvCxnSpPr>
        <p:spPr>
          <a:xfrm>
            <a:off x="8969003" y="3059782"/>
            <a:ext cx="708888"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5483830-58A2-F146-9162-BF08B6E85D7B}"/>
              </a:ext>
            </a:extLst>
          </p:cNvPr>
          <p:cNvCxnSpPr>
            <a:cxnSpLocks/>
          </p:cNvCxnSpPr>
          <p:nvPr/>
        </p:nvCxnSpPr>
        <p:spPr>
          <a:xfrm>
            <a:off x="9108684" y="3184549"/>
            <a:ext cx="899906"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6FC221C-270A-EC47-85DA-E9308287939F}"/>
              </a:ext>
            </a:extLst>
          </p:cNvPr>
          <p:cNvCxnSpPr>
            <a:cxnSpLocks/>
          </p:cNvCxnSpPr>
          <p:nvPr/>
        </p:nvCxnSpPr>
        <p:spPr>
          <a:xfrm>
            <a:off x="2611837" y="3059782"/>
            <a:ext cx="708888"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FD72D523-A689-3C49-9D5F-F74573B8AB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259" y="3392545"/>
            <a:ext cx="380637" cy="380637"/>
          </a:xfrm>
          <a:prstGeom prst="rect">
            <a:avLst/>
          </a:prstGeom>
          <a:effectLst/>
        </p:spPr>
      </p:pic>
      <p:sp>
        <p:nvSpPr>
          <p:cNvPr id="43" name="Rectangle 42">
            <a:extLst>
              <a:ext uri="{FF2B5EF4-FFF2-40B4-BE49-F238E27FC236}">
                <a16:creationId xmlns:a16="http://schemas.microsoft.com/office/drawing/2014/main" id="{1C4586A8-F732-2B4A-8E2D-AF6C554E477F}"/>
              </a:ext>
            </a:extLst>
          </p:cNvPr>
          <p:cNvSpPr/>
          <p:nvPr/>
        </p:nvSpPr>
        <p:spPr bwMode="auto">
          <a:xfrm>
            <a:off x="2966282" y="1680361"/>
            <a:ext cx="1432510" cy="292883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INGEST</a:t>
            </a:r>
          </a:p>
        </p:txBody>
      </p:sp>
      <p:pic>
        <p:nvPicPr>
          <p:cNvPr id="45" name="Graphic 44">
            <a:extLst>
              <a:ext uri="{FF2B5EF4-FFF2-40B4-BE49-F238E27FC236}">
                <a16:creationId xmlns:a16="http://schemas.microsoft.com/office/drawing/2014/main" id="{35538457-F1A3-5945-B74A-D45E076E1D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096" y="1966593"/>
            <a:ext cx="380637" cy="380637"/>
          </a:xfrm>
          <a:prstGeom prst="rect">
            <a:avLst/>
          </a:prstGeom>
          <a:effectLst/>
        </p:spPr>
      </p:pic>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Modern Data Warehouse (MDW)</a:t>
            </a:r>
          </a:p>
        </p:txBody>
      </p:sp>
      <p:sp>
        <p:nvSpPr>
          <p:cNvPr id="52" name="Rectangle 51">
            <a:extLst>
              <a:ext uri="{FF2B5EF4-FFF2-40B4-BE49-F238E27FC236}">
                <a16:creationId xmlns:a16="http://schemas.microsoft.com/office/drawing/2014/main" id="{C5068215-1E26-B244-A89C-94C0489A3046}"/>
              </a:ext>
            </a:extLst>
          </p:cNvPr>
          <p:cNvSpPr/>
          <p:nvPr/>
        </p:nvSpPr>
        <p:spPr bwMode="auto">
          <a:xfrm>
            <a:off x="4572270" y="1680361"/>
            <a:ext cx="1432510" cy="292883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PREPARE</a:t>
            </a:r>
          </a:p>
        </p:txBody>
      </p:sp>
      <p:sp>
        <p:nvSpPr>
          <p:cNvPr id="65" name="Rectangle 64">
            <a:extLst>
              <a:ext uri="{FF2B5EF4-FFF2-40B4-BE49-F238E27FC236}">
                <a16:creationId xmlns:a16="http://schemas.microsoft.com/office/drawing/2014/main" id="{67BB6F73-6FA0-434D-90AC-62A60EAB6815}"/>
              </a:ext>
            </a:extLst>
          </p:cNvPr>
          <p:cNvSpPr/>
          <p:nvPr/>
        </p:nvSpPr>
        <p:spPr bwMode="auto">
          <a:xfrm>
            <a:off x="6178258" y="1680361"/>
            <a:ext cx="1432510" cy="292883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TRANSFORM</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&amp; ENRICH</a:t>
            </a:r>
          </a:p>
        </p:txBody>
      </p:sp>
      <p:sp>
        <p:nvSpPr>
          <p:cNvPr id="68" name="Rectangle 67">
            <a:extLst>
              <a:ext uri="{FF2B5EF4-FFF2-40B4-BE49-F238E27FC236}">
                <a16:creationId xmlns:a16="http://schemas.microsoft.com/office/drawing/2014/main" id="{82F815C3-5E90-7A4E-BDC6-92A37077E014}"/>
              </a:ext>
            </a:extLst>
          </p:cNvPr>
          <p:cNvSpPr/>
          <p:nvPr/>
        </p:nvSpPr>
        <p:spPr bwMode="auto">
          <a:xfrm>
            <a:off x="7784246" y="1680361"/>
            <a:ext cx="1432510" cy="292883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SERVE</a:t>
            </a:r>
          </a:p>
        </p:txBody>
      </p:sp>
      <p:sp>
        <p:nvSpPr>
          <p:cNvPr id="70" name="TextBox 69">
            <a:extLst>
              <a:ext uri="{FF2B5EF4-FFF2-40B4-BE49-F238E27FC236}">
                <a16:creationId xmlns:a16="http://schemas.microsoft.com/office/drawing/2014/main" id="{150C5063-B6C3-7B43-AA2B-5258A896FC64}"/>
              </a:ext>
            </a:extLst>
          </p:cNvPr>
          <p:cNvSpPr txBox="1"/>
          <p:nvPr/>
        </p:nvSpPr>
        <p:spPr>
          <a:xfrm>
            <a:off x="7908655" y="2969965"/>
            <a:ext cx="1187296"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SQL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Warehouse</a:t>
            </a:r>
          </a:p>
        </p:txBody>
      </p:sp>
      <p:sp>
        <p:nvSpPr>
          <p:cNvPr id="98" name="Rectangle 97">
            <a:extLst>
              <a:ext uri="{FF2B5EF4-FFF2-40B4-BE49-F238E27FC236}">
                <a16:creationId xmlns:a16="http://schemas.microsoft.com/office/drawing/2014/main" id="{2A11B313-AC5F-A740-BA19-C622A6A11A79}"/>
              </a:ext>
            </a:extLst>
          </p:cNvPr>
          <p:cNvSpPr/>
          <p:nvPr/>
        </p:nvSpPr>
        <p:spPr bwMode="auto">
          <a:xfrm>
            <a:off x="2966282" y="4801444"/>
            <a:ext cx="6250456" cy="71520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STORE</a:t>
            </a:r>
          </a:p>
        </p:txBody>
      </p:sp>
      <p:sp>
        <p:nvSpPr>
          <p:cNvPr id="99" name="TextBox 98">
            <a:extLst>
              <a:ext uri="{FF2B5EF4-FFF2-40B4-BE49-F238E27FC236}">
                <a16:creationId xmlns:a16="http://schemas.microsoft.com/office/drawing/2014/main" id="{B7FDA6C1-338C-1349-9DF8-8C8324BDF8C5}"/>
              </a:ext>
            </a:extLst>
          </p:cNvPr>
          <p:cNvSpPr txBox="1"/>
          <p:nvPr/>
        </p:nvSpPr>
        <p:spPr>
          <a:xfrm>
            <a:off x="3081863" y="5192312"/>
            <a:ext cx="32832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Data Lake Storage Gen2</a:t>
            </a:r>
          </a:p>
        </p:txBody>
      </p:sp>
      <p:sp>
        <p:nvSpPr>
          <p:cNvPr id="100" name="Right Brace 99">
            <a:extLst>
              <a:ext uri="{FF2B5EF4-FFF2-40B4-BE49-F238E27FC236}">
                <a16:creationId xmlns:a16="http://schemas.microsoft.com/office/drawing/2014/main" id="{13178CDE-78AB-314A-A915-2E66C326283D}"/>
              </a:ext>
            </a:extLst>
          </p:cNvPr>
          <p:cNvSpPr/>
          <p:nvPr/>
        </p:nvSpPr>
        <p:spPr>
          <a:xfrm>
            <a:off x="1898495" y="1680361"/>
            <a:ext cx="341351" cy="4001019"/>
          </a:xfrm>
          <a:prstGeom prst="rightBrace">
            <a:avLst>
              <a:gd name="adj1" fmla="val 56504"/>
              <a:gd name="adj2" fmla="val 37474"/>
            </a:avLst>
          </a:prstGeom>
          <a:ln w="9525" cmpd="sng">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Arc 101">
            <a:extLst>
              <a:ext uri="{FF2B5EF4-FFF2-40B4-BE49-F238E27FC236}">
                <a16:creationId xmlns:a16="http://schemas.microsoft.com/office/drawing/2014/main" id="{A7DF06A1-DBFE-904B-AC6B-1200BB88D5DF}"/>
              </a:ext>
            </a:extLst>
          </p:cNvPr>
          <p:cNvSpPr/>
          <p:nvPr/>
        </p:nvSpPr>
        <p:spPr>
          <a:xfrm rot="10800000">
            <a:off x="2205890" y="2811908"/>
            <a:ext cx="247874" cy="247874"/>
          </a:xfrm>
          <a:prstGeom prst="arc">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04" name="Straight Connector 103">
            <a:extLst>
              <a:ext uri="{FF2B5EF4-FFF2-40B4-BE49-F238E27FC236}">
                <a16:creationId xmlns:a16="http://schemas.microsoft.com/office/drawing/2014/main" id="{B69B78CA-71D3-AA4E-A37D-971CDFEB9F0D}"/>
              </a:ext>
            </a:extLst>
          </p:cNvPr>
          <p:cNvCxnSpPr>
            <a:cxnSpLocks/>
          </p:cNvCxnSpPr>
          <p:nvPr/>
        </p:nvCxnSpPr>
        <p:spPr>
          <a:xfrm flipV="1">
            <a:off x="2205053" y="3613242"/>
            <a:ext cx="0" cy="911363"/>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Arc 104">
            <a:extLst>
              <a:ext uri="{FF2B5EF4-FFF2-40B4-BE49-F238E27FC236}">
                <a16:creationId xmlns:a16="http://schemas.microsoft.com/office/drawing/2014/main" id="{13500928-8BAA-184A-A868-6048137A7826}"/>
              </a:ext>
            </a:extLst>
          </p:cNvPr>
          <p:cNvSpPr/>
          <p:nvPr/>
        </p:nvSpPr>
        <p:spPr>
          <a:xfrm rot="16200000">
            <a:off x="2205890" y="3321349"/>
            <a:ext cx="247874" cy="247874"/>
          </a:xfrm>
          <a:prstGeom prst="arc">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06" name="Straight Connector 105">
            <a:extLst>
              <a:ext uri="{FF2B5EF4-FFF2-40B4-BE49-F238E27FC236}">
                <a16:creationId xmlns:a16="http://schemas.microsoft.com/office/drawing/2014/main" id="{BF4203E5-808C-6E4A-8000-6B3D6FBE323B}"/>
              </a:ext>
            </a:extLst>
          </p:cNvPr>
          <p:cNvCxnSpPr>
            <a:cxnSpLocks/>
          </p:cNvCxnSpPr>
          <p:nvPr/>
        </p:nvCxnSpPr>
        <p:spPr>
          <a:xfrm>
            <a:off x="2484983" y="3319971"/>
            <a:ext cx="309676"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D84B487-D3F2-6447-A03E-311838DCC7EF}"/>
              </a:ext>
            </a:extLst>
          </p:cNvPr>
          <p:cNvCxnSpPr>
            <a:cxnSpLocks/>
          </p:cNvCxnSpPr>
          <p:nvPr/>
        </p:nvCxnSpPr>
        <p:spPr>
          <a:xfrm flipV="1">
            <a:off x="2208594" y="1983179"/>
            <a:ext cx="0" cy="742348"/>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7141787-0C64-5343-94FF-7B1BB801BE92}"/>
              </a:ext>
            </a:extLst>
          </p:cNvPr>
          <p:cNvCxnSpPr>
            <a:cxnSpLocks/>
          </p:cNvCxnSpPr>
          <p:nvPr/>
        </p:nvCxnSpPr>
        <p:spPr>
          <a:xfrm flipV="1">
            <a:off x="2208594" y="4827493"/>
            <a:ext cx="0" cy="486591"/>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A4720A1-63B1-154F-9A04-4D50A8CE6D46}"/>
              </a:ext>
            </a:extLst>
          </p:cNvPr>
          <p:cNvSpPr/>
          <p:nvPr/>
        </p:nvSpPr>
        <p:spPr bwMode="auto">
          <a:xfrm>
            <a:off x="10008590" y="1680361"/>
            <a:ext cx="1432510" cy="400101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72"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VISUALIZE</a:t>
            </a:r>
            <a:endParaRPr kumimoji="0" lang="en-US" sz="1200" b="1" i="0" u="none" strike="noStrike" kern="1200" cap="none" spc="0" normalizeH="0" baseline="0" noProof="0">
              <a:ln>
                <a:noFill/>
              </a:ln>
              <a:solidFill>
                <a:srgbClr val="FFFFFF">
                  <a:lumMod val="50000"/>
                </a:srgbClr>
              </a:solidFill>
              <a:effectLst/>
              <a:uLnTx/>
              <a:uFillTx/>
              <a:latin typeface="Segoe UI Semibold" panose="020B0502040204020203" pitchFamily="34" charset="0"/>
              <a:ea typeface="Segoe UI" pitchFamily="34" charset="0"/>
              <a:cs typeface="Segoe UI Semibold" panose="020B0502040204020203" pitchFamily="34" charset="0"/>
            </a:endParaRPr>
          </a:p>
        </p:txBody>
      </p:sp>
      <p:cxnSp>
        <p:nvCxnSpPr>
          <p:cNvPr id="115" name="Straight Connector 114">
            <a:extLst>
              <a:ext uri="{FF2B5EF4-FFF2-40B4-BE49-F238E27FC236}">
                <a16:creationId xmlns:a16="http://schemas.microsoft.com/office/drawing/2014/main" id="{EA517AD4-293E-C04B-A26E-9D35A9CCAB87}"/>
              </a:ext>
            </a:extLst>
          </p:cNvPr>
          <p:cNvCxnSpPr>
            <a:cxnSpLocks/>
          </p:cNvCxnSpPr>
          <p:nvPr/>
        </p:nvCxnSpPr>
        <p:spPr>
          <a:xfrm>
            <a:off x="9523053" y="3319971"/>
            <a:ext cx="309676"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82B5576-AF00-A946-9BD4-C71840563FAC}"/>
              </a:ext>
            </a:extLst>
          </p:cNvPr>
          <p:cNvSpPr txBox="1"/>
          <p:nvPr/>
        </p:nvSpPr>
        <p:spPr>
          <a:xfrm>
            <a:off x="603522" y="2449939"/>
            <a:ext cx="1240107" cy="5129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On-premises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Oracle, SQL,, Teradata, </a:t>
            </a:r>
            <a:r>
              <a:rPr kumimoji="0" lang="en-US" sz="9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fileshares</a:t>
            </a:r>
            <a:r>
              <a:rPr kumimoji="0" lang="en-US" sz="9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 SAP</a:t>
            </a:r>
          </a:p>
        </p:txBody>
      </p:sp>
      <p:sp>
        <p:nvSpPr>
          <p:cNvPr id="119" name="TextBox 118">
            <a:extLst>
              <a:ext uri="{FF2B5EF4-FFF2-40B4-BE49-F238E27FC236}">
                <a16:creationId xmlns:a16="http://schemas.microsoft.com/office/drawing/2014/main" id="{25C9608B-EBB4-764E-906E-79F087C38DB1}"/>
              </a:ext>
            </a:extLst>
          </p:cNvPr>
          <p:cNvSpPr txBox="1"/>
          <p:nvPr/>
        </p:nvSpPr>
        <p:spPr>
          <a:xfrm>
            <a:off x="603522" y="3771841"/>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AWS, GCP</a:t>
            </a:r>
          </a:p>
        </p:txBody>
      </p:sp>
      <p:sp>
        <p:nvSpPr>
          <p:cNvPr id="120" name="TextBox 119">
            <a:extLst>
              <a:ext uri="{FF2B5EF4-FFF2-40B4-BE49-F238E27FC236}">
                <a16:creationId xmlns:a16="http://schemas.microsoft.com/office/drawing/2014/main" id="{9024F29A-0BC0-3844-A6C6-9027FCD5E451}"/>
              </a:ext>
            </a:extLst>
          </p:cNvPr>
          <p:cNvSpPr txBox="1"/>
          <p:nvPr/>
        </p:nvSpPr>
        <p:spPr>
          <a:xfrm>
            <a:off x="603522" y="5069039"/>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SaaS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Salesforce, Dynamics </a:t>
            </a:r>
          </a:p>
        </p:txBody>
      </p:sp>
      <p:pic>
        <p:nvPicPr>
          <p:cNvPr id="13" name="Graphic 12">
            <a:extLst>
              <a:ext uri="{FF2B5EF4-FFF2-40B4-BE49-F238E27FC236}">
                <a16:creationId xmlns:a16="http://schemas.microsoft.com/office/drawing/2014/main" id="{855B024C-45A4-AA49-B07B-9AF43B0E33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1096" y="4631470"/>
            <a:ext cx="381942" cy="381942"/>
          </a:xfrm>
          <a:prstGeom prst="rect">
            <a:avLst/>
          </a:prstGeom>
        </p:spPr>
      </p:pic>
      <p:sp>
        <p:nvSpPr>
          <p:cNvPr id="121" name="TextBox 120">
            <a:extLst>
              <a:ext uri="{FF2B5EF4-FFF2-40B4-BE49-F238E27FC236}">
                <a16:creationId xmlns:a16="http://schemas.microsoft.com/office/drawing/2014/main" id="{E8C1AC1B-DEC1-AB40-AE73-0E88DB2382F9}"/>
              </a:ext>
            </a:extLst>
          </p:cNvPr>
          <p:cNvSpPr txBox="1"/>
          <p:nvPr/>
        </p:nvSpPr>
        <p:spPr>
          <a:xfrm>
            <a:off x="10131196" y="2973962"/>
            <a:ext cx="118729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Power BI</a:t>
            </a:r>
          </a:p>
        </p:txBody>
      </p:sp>
      <p:pic>
        <p:nvPicPr>
          <p:cNvPr id="40" name="Graphic 39">
            <a:extLst>
              <a:ext uri="{FF2B5EF4-FFF2-40B4-BE49-F238E27FC236}">
                <a16:creationId xmlns:a16="http://schemas.microsoft.com/office/drawing/2014/main" id="{8D5B23C2-A148-9B49-8AA4-4FCBA08D36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31196" y="2459799"/>
            <a:ext cx="465002" cy="465002"/>
          </a:xfrm>
          <a:prstGeom prst="rect">
            <a:avLst/>
          </a:prstGeom>
        </p:spPr>
      </p:pic>
      <p:sp>
        <p:nvSpPr>
          <p:cNvPr id="51" name="TextBox 50">
            <a:extLst>
              <a:ext uri="{FF2B5EF4-FFF2-40B4-BE49-F238E27FC236}">
                <a16:creationId xmlns:a16="http://schemas.microsoft.com/office/drawing/2014/main" id="{D5180683-49AF-8B46-801D-BE6934F212EE}"/>
              </a:ext>
            </a:extLst>
          </p:cNvPr>
          <p:cNvSpPr txBox="1"/>
          <p:nvPr/>
        </p:nvSpPr>
        <p:spPr>
          <a:xfrm>
            <a:off x="3116002"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53" name="Graphic 52">
            <a:extLst>
              <a:ext uri="{FF2B5EF4-FFF2-40B4-BE49-F238E27FC236}">
                <a16:creationId xmlns:a16="http://schemas.microsoft.com/office/drawing/2014/main" id="{846CC859-4B7E-044F-A8A4-1AC183CC895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86602" y="2292003"/>
            <a:ext cx="851027" cy="851027"/>
          </a:xfrm>
          <a:prstGeom prst="rect">
            <a:avLst/>
          </a:prstGeom>
          <a:effectLst>
            <a:outerShdw blurRad="50800" dist="38100" dir="2700000" algn="tl" rotWithShape="0">
              <a:schemeClr val="tx1">
                <a:alpha val="20000"/>
              </a:schemeClr>
            </a:outerShdw>
          </a:effectLst>
        </p:spPr>
      </p:pic>
      <p:pic>
        <p:nvPicPr>
          <p:cNvPr id="56" name="Graphic 55">
            <a:extLst>
              <a:ext uri="{FF2B5EF4-FFF2-40B4-BE49-F238E27FC236}">
                <a16:creationId xmlns:a16="http://schemas.microsoft.com/office/drawing/2014/main" id="{51E73578-CD00-BC49-9133-9DE4099D430C}"/>
              </a:ext>
            </a:extLst>
          </p:cNvPr>
          <p:cNvPicPr>
            <a:picLocks noChangeAspect="1"/>
          </p:cNvPicPr>
          <p:nvPr/>
        </p:nvPicPr>
        <p:blipFill>
          <a:blip r:embed="rId13">
            <a:alphaModFix amt="20000"/>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92442" y="3368793"/>
            <a:ext cx="851028" cy="851028"/>
          </a:xfrm>
          <a:prstGeom prst="rect">
            <a:avLst/>
          </a:prstGeom>
          <a:effectLst>
            <a:outerShdw blurRad="50800" dist="38100" dir="2700000" algn="tl" rotWithShape="0">
              <a:schemeClr val="tx1">
                <a:alpha val="20000"/>
              </a:schemeClr>
            </a:outerShdw>
          </a:effectLst>
        </p:spPr>
      </p:pic>
      <p:sp>
        <p:nvSpPr>
          <p:cNvPr id="57" name="TextBox 56">
            <a:extLst>
              <a:ext uri="{FF2B5EF4-FFF2-40B4-BE49-F238E27FC236}">
                <a16:creationId xmlns:a16="http://schemas.microsoft.com/office/drawing/2014/main" id="{6ADBFE44-9E21-AC4C-A89D-B40380ACF626}"/>
              </a:ext>
            </a:extLst>
          </p:cNvPr>
          <p:cNvSpPr txBox="1"/>
          <p:nvPr/>
        </p:nvSpPr>
        <p:spPr>
          <a:xfrm>
            <a:off x="4713233"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58" name="Graphic 57">
            <a:extLst>
              <a:ext uri="{FF2B5EF4-FFF2-40B4-BE49-F238E27FC236}">
                <a16:creationId xmlns:a16="http://schemas.microsoft.com/office/drawing/2014/main" id="{431D186B-F98C-4E44-9045-AC36F1D959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3833" y="2292003"/>
            <a:ext cx="851027" cy="851027"/>
          </a:xfrm>
          <a:prstGeom prst="rect">
            <a:avLst/>
          </a:prstGeom>
          <a:effectLst>
            <a:outerShdw blurRad="50800" dist="38100" dir="2700000" algn="tl" rotWithShape="0">
              <a:schemeClr val="tx1">
                <a:alpha val="20000"/>
              </a:schemeClr>
            </a:outerShdw>
          </a:effectLst>
        </p:spPr>
      </p:pic>
      <p:sp>
        <p:nvSpPr>
          <p:cNvPr id="59" name="TextBox 58">
            <a:extLst>
              <a:ext uri="{FF2B5EF4-FFF2-40B4-BE49-F238E27FC236}">
                <a16:creationId xmlns:a16="http://schemas.microsoft.com/office/drawing/2014/main" id="{2DB0E8E3-229B-624F-9119-B9A7C32F9817}"/>
              </a:ext>
            </a:extLst>
          </p:cNvPr>
          <p:cNvSpPr txBox="1"/>
          <p:nvPr/>
        </p:nvSpPr>
        <p:spPr>
          <a:xfrm>
            <a:off x="4713233" y="408528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Databricks</a:t>
            </a:r>
          </a:p>
        </p:txBody>
      </p:sp>
      <p:pic>
        <p:nvPicPr>
          <p:cNvPr id="60" name="Graphic 59">
            <a:extLst>
              <a:ext uri="{FF2B5EF4-FFF2-40B4-BE49-F238E27FC236}">
                <a16:creationId xmlns:a16="http://schemas.microsoft.com/office/drawing/2014/main" id="{07B345E7-616F-F745-B418-7AF2BA06AE26}"/>
              </a:ext>
            </a:extLst>
          </p:cNvPr>
          <p:cNvPicPr>
            <a:picLocks noChangeAspect="1"/>
          </p:cNvPicPr>
          <p:nvPr/>
        </p:nvPicPr>
        <p:blipFill>
          <a:blip r:embed="rId13">
            <a:alphaModFix amt="20000"/>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01826" y="3368793"/>
            <a:ext cx="851028" cy="851028"/>
          </a:xfrm>
          <a:prstGeom prst="rect">
            <a:avLst/>
          </a:prstGeom>
          <a:effectLst>
            <a:outerShdw blurRad="50800" dist="38100" dir="2700000" algn="tl" rotWithShape="0">
              <a:schemeClr val="tx1">
                <a:alpha val="20000"/>
              </a:schemeClr>
            </a:outerShdw>
          </a:effectLst>
        </p:spPr>
      </p:pic>
      <p:sp>
        <p:nvSpPr>
          <p:cNvPr id="61" name="TextBox 60">
            <a:extLst>
              <a:ext uri="{FF2B5EF4-FFF2-40B4-BE49-F238E27FC236}">
                <a16:creationId xmlns:a16="http://schemas.microsoft.com/office/drawing/2014/main" id="{F66D883C-7712-EB47-A1C0-0FE8619AAC1E}"/>
              </a:ext>
            </a:extLst>
          </p:cNvPr>
          <p:cNvSpPr txBox="1"/>
          <p:nvPr/>
        </p:nvSpPr>
        <p:spPr>
          <a:xfrm>
            <a:off x="6322617"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62" name="Graphic 61">
            <a:extLst>
              <a:ext uri="{FF2B5EF4-FFF2-40B4-BE49-F238E27FC236}">
                <a16:creationId xmlns:a16="http://schemas.microsoft.com/office/drawing/2014/main" id="{D73E8446-9E02-5E42-9117-991B6128A6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3217" y="2292003"/>
            <a:ext cx="851027" cy="851027"/>
          </a:xfrm>
          <a:prstGeom prst="rect">
            <a:avLst/>
          </a:prstGeom>
          <a:effectLst>
            <a:outerShdw blurRad="50800" dist="38100" dir="2700000" algn="tl" rotWithShape="0">
              <a:schemeClr val="tx1">
                <a:alpha val="20000"/>
              </a:schemeClr>
            </a:outerShdw>
          </a:effectLst>
        </p:spPr>
      </p:pic>
      <p:sp>
        <p:nvSpPr>
          <p:cNvPr id="63" name="TextBox 62">
            <a:extLst>
              <a:ext uri="{FF2B5EF4-FFF2-40B4-BE49-F238E27FC236}">
                <a16:creationId xmlns:a16="http://schemas.microsoft.com/office/drawing/2014/main" id="{2936269E-8E8A-8147-BB63-B78D6EDA0F07}"/>
              </a:ext>
            </a:extLst>
          </p:cNvPr>
          <p:cNvSpPr txBox="1"/>
          <p:nvPr/>
        </p:nvSpPr>
        <p:spPr>
          <a:xfrm>
            <a:off x="6322617" y="408528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Databricks</a:t>
            </a:r>
          </a:p>
        </p:txBody>
      </p:sp>
      <p:pic>
        <p:nvPicPr>
          <p:cNvPr id="71" name="Graphic 70">
            <a:extLst>
              <a:ext uri="{FF2B5EF4-FFF2-40B4-BE49-F238E27FC236}">
                <a16:creationId xmlns:a16="http://schemas.microsoft.com/office/drawing/2014/main" id="{E3959BB2-97AC-7747-AFA5-17B68C79E4D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42548" y="2238935"/>
            <a:ext cx="871044" cy="871044"/>
          </a:xfrm>
          <a:prstGeom prst="rect">
            <a:avLst/>
          </a:prstGeom>
          <a:effectLst>
            <a:outerShdw blurRad="50800" dist="38100" dir="2700000" algn="tl" rotWithShape="0">
              <a:schemeClr val="tx1">
                <a:alpha val="20000"/>
              </a:schemeClr>
            </a:outerShdw>
          </a:effectLst>
        </p:spPr>
      </p:pic>
      <p:sp>
        <p:nvSpPr>
          <p:cNvPr id="49" name="Rectangle 48">
            <a:extLst>
              <a:ext uri="{FF2B5EF4-FFF2-40B4-BE49-F238E27FC236}">
                <a16:creationId xmlns:a16="http://schemas.microsoft.com/office/drawing/2014/main" id="{A4D401FD-E86E-4B09-8230-A2C6E1829FC0}"/>
              </a:ext>
            </a:extLst>
          </p:cNvPr>
          <p:cNvSpPr/>
          <p:nvPr/>
        </p:nvSpPr>
        <p:spPr>
          <a:xfrm>
            <a:off x="2966281" y="5795597"/>
            <a:ext cx="6250457" cy="605203"/>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8B616D08-4CF2-44EC-86E1-1508ED69886A}"/>
              </a:ext>
            </a:extLst>
          </p:cNvPr>
          <p:cNvSpPr/>
          <p:nvPr/>
        </p:nvSpPr>
        <p:spPr>
          <a:xfrm>
            <a:off x="3096685" y="5891779"/>
            <a:ext cx="4918797"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70" normalizeH="0" baseline="0" noProof="0">
                <a:ln>
                  <a:noFill/>
                </a:ln>
                <a:solidFill>
                  <a:srgbClr val="0078D7"/>
                </a:solidFill>
                <a:effectLst/>
                <a:uLnTx/>
                <a:uFillTx/>
                <a:latin typeface="Segoe UI" panose="020B0502040204020203" pitchFamily="34" charset="0"/>
                <a:ea typeface="Segoe UI Semilight" charset="0"/>
                <a:cs typeface="Segoe UI" panose="020B0502040204020203" pitchFamily="34" charset="0"/>
              </a:rPr>
              <a:t>Data Pipeline Orchestration &amp; Monitoring</a:t>
            </a:r>
          </a:p>
        </p:txBody>
      </p:sp>
      <p:sp>
        <p:nvSpPr>
          <p:cNvPr id="54" name="Rectangle 53">
            <a:extLst>
              <a:ext uri="{FF2B5EF4-FFF2-40B4-BE49-F238E27FC236}">
                <a16:creationId xmlns:a16="http://schemas.microsoft.com/office/drawing/2014/main" id="{3D1E228B-13D6-4B6A-9052-EFCB0EF24892}"/>
              </a:ext>
            </a:extLst>
          </p:cNvPr>
          <p:cNvSpPr/>
          <p:nvPr/>
        </p:nvSpPr>
        <p:spPr>
          <a:xfrm>
            <a:off x="3103509" y="6128608"/>
            <a:ext cx="2600683"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r>
              <a:rPr kumimoji="0" lang="en-US" sz="1200" b="0" i="0" u="none" strike="noStrike" kern="0" cap="none" spc="0" normalizeH="0" baseline="0" noProof="0">
                <a:ln>
                  <a:noFill/>
                </a:ln>
                <a:solidFill>
                  <a:prstClr val="black"/>
                </a:solidFill>
                <a:effectLst/>
                <a:uLnTx/>
                <a:uFillTx/>
                <a:latin typeface="Segoe UI" panose="020B0502040204020203" pitchFamily="34" charset="0"/>
                <a:ea typeface="Segoe UI Semilight" charset="0"/>
                <a:cs typeface="Segoe UI" panose="020B0502040204020203" pitchFamily="34" charset="0"/>
              </a:rPr>
              <a:t>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a:t>
            </a:r>
            <a:r>
              <a:rPr kumimoji="0" lang="en-US" sz="1200" b="0" i="0" u="none" strike="noStrike" kern="0" cap="none" spc="0" normalizeH="0" baseline="0" noProof="0">
                <a:ln>
                  <a:noFill/>
                </a:ln>
                <a:solidFill>
                  <a:prstClr val="black"/>
                </a:solidFill>
                <a:effectLst/>
                <a:uLnTx/>
                <a:uFillTx/>
                <a:latin typeface="Segoe UI" panose="020B0502040204020203" pitchFamily="34" charset="0"/>
                <a:ea typeface="Segoe UI Semilight" charset="0"/>
                <a:cs typeface="Segoe UI" panose="020B0502040204020203" pitchFamily="34" charset="0"/>
              </a:rPr>
              <a:t>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Factory</a:t>
            </a:r>
          </a:p>
        </p:txBody>
      </p:sp>
      <p:pic>
        <p:nvPicPr>
          <p:cNvPr id="55" name="Graphic 54">
            <a:extLst>
              <a:ext uri="{FF2B5EF4-FFF2-40B4-BE49-F238E27FC236}">
                <a16:creationId xmlns:a16="http://schemas.microsoft.com/office/drawing/2014/main" id="{E3DAC128-806E-4F81-93C2-66FB334615E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87831" y="4747605"/>
            <a:ext cx="808424" cy="808424"/>
          </a:xfrm>
          <a:prstGeom prst="rect">
            <a:avLst/>
          </a:prstGeom>
          <a:effectLst/>
        </p:spPr>
      </p:pic>
      <p:pic>
        <p:nvPicPr>
          <p:cNvPr id="64" name="Graphic 63">
            <a:extLst>
              <a:ext uri="{FF2B5EF4-FFF2-40B4-BE49-F238E27FC236}">
                <a16:creationId xmlns:a16="http://schemas.microsoft.com/office/drawing/2014/main" id="{B870EF63-D121-484D-BFC5-10DA6BA9E5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87831" y="5718147"/>
            <a:ext cx="732147" cy="716596"/>
          </a:xfrm>
          <a:prstGeom prst="rect">
            <a:avLst/>
          </a:prstGeom>
          <a:effectLst>
            <a:outerShdw blurRad="50800" dist="38100" dir="2700000" algn="tl" rotWithShape="0">
              <a:schemeClr val="tx1">
                <a:alpha val="20000"/>
              </a:schemeClr>
            </a:outerShdw>
          </a:effectLst>
        </p:spPr>
      </p:pic>
    </p:spTree>
    <p:extLst>
      <p:ext uri="{BB962C8B-B14F-4D97-AF65-F5344CB8AC3E}">
        <p14:creationId xmlns:p14="http://schemas.microsoft.com/office/powerpoint/2010/main" val="35192623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Build Your Solution – Process</a:t>
            </a:r>
          </a:p>
        </p:txBody>
      </p:sp>
      <p:grpSp>
        <p:nvGrpSpPr>
          <p:cNvPr id="2" name="Group 1">
            <a:extLst>
              <a:ext uri="{FF2B5EF4-FFF2-40B4-BE49-F238E27FC236}">
                <a16:creationId xmlns:a16="http://schemas.microsoft.com/office/drawing/2014/main" id="{F1A94AF2-2BA5-471F-81F1-4FFB480385C6}"/>
              </a:ext>
            </a:extLst>
          </p:cNvPr>
          <p:cNvGrpSpPr/>
          <p:nvPr/>
        </p:nvGrpSpPr>
        <p:grpSpPr>
          <a:xfrm>
            <a:off x="450661" y="1576212"/>
            <a:ext cx="10870213" cy="627406"/>
            <a:chOff x="450661" y="1576212"/>
            <a:chExt cx="10870213" cy="627406"/>
          </a:xfrm>
        </p:grpSpPr>
        <p:sp>
          <p:nvSpPr>
            <p:cNvPr id="8" name="TextBox 7">
              <a:extLst>
                <a:ext uri="{FF2B5EF4-FFF2-40B4-BE49-F238E27FC236}">
                  <a16:creationId xmlns:a16="http://schemas.microsoft.com/office/drawing/2014/main" id="{8467B620-1FDE-4C65-A53D-E966B3F1D2F6}"/>
                </a:ext>
              </a:extLst>
            </p:cNvPr>
            <p:cNvSpPr txBox="1"/>
            <p:nvPr/>
          </p:nvSpPr>
          <p:spPr>
            <a:xfrm>
              <a:off x="969018" y="1576212"/>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9" name="Straight Connector 8">
              <a:extLst>
                <a:ext uri="{FF2B5EF4-FFF2-40B4-BE49-F238E27FC236}">
                  <a16:creationId xmlns:a16="http://schemas.microsoft.com/office/drawing/2014/main" id="{4E163AF1-615F-457A-9954-5DEB01D28B72}"/>
                </a:ext>
              </a:extLst>
            </p:cNvPr>
            <p:cNvCxnSpPr>
              <a:cxnSpLocks/>
            </p:cNvCxnSpPr>
            <p:nvPr/>
          </p:nvCxnSpPr>
          <p:spPr>
            <a:xfrm>
              <a:off x="485973" y="2203618"/>
              <a:ext cx="1712697" cy="0"/>
            </a:xfrm>
            <a:prstGeom prst="line">
              <a:avLst/>
            </a:prstGeom>
            <a:noFill/>
            <a:ln w="12700" cap="flat" cmpd="sng" algn="ctr">
              <a:solidFill>
                <a:schemeClr val="accent1"/>
              </a:solidFill>
              <a:prstDash val="solid"/>
              <a:headEnd type="none"/>
              <a:tailEnd type="none"/>
            </a:ln>
            <a:effectLst/>
          </p:spPr>
        </p:cxnSp>
        <p:sp>
          <p:nvSpPr>
            <p:cNvPr id="10" name="Rectangle 9">
              <a:extLst>
                <a:ext uri="{FF2B5EF4-FFF2-40B4-BE49-F238E27FC236}">
                  <a16:creationId xmlns:a16="http://schemas.microsoft.com/office/drawing/2014/main" id="{47A4A10F-336E-4CFA-9FF0-6A4BC4417476}"/>
                </a:ext>
              </a:extLst>
            </p:cNvPr>
            <p:cNvSpPr/>
            <p:nvPr/>
          </p:nvSpPr>
          <p:spPr bwMode="auto">
            <a:xfrm>
              <a:off x="9098608" y="1576212"/>
              <a:ext cx="2222266"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192" fontAlgn="base">
                <a:lnSpc>
                  <a:spcPct val="90000"/>
                </a:lnSpc>
                <a:spcBef>
                  <a:spcPct val="0"/>
                </a:spcBef>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Deploy to Pre-RPOD and PROD</a:t>
              </a:r>
            </a:p>
          </p:txBody>
        </p:sp>
        <p:cxnSp>
          <p:nvCxnSpPr>
            <p:cNvPr id="11" name="Straight Connector 10">
              <a:extLst>
                <a:ext uri="{FF2B5EF4-FFF2-40B4-BE49-F238E27FC236}">
                  <a16:creationId xmlns:a16="http://schemas.microsoft.com/office/drawing/2014/main" id="{356ED3F3-B63B-4652-973E-7E683712729B}"/>
                </a:ext>
              </a:extLst>
            </p:cNvPr>
            <p:cNvCxnSpPr>
              <a:cxnSpLocks/>
            </p:cNvCxnSpPr>
            <p:nvPr/>
          </p:nvCxnSpPr>
          <p:spPr>
            <a:xfrm>
              <a:off x="8472903" y="2203618"/>
              <a:ext cx="2736000" cy="0"/>
            </a:xfrm>
            <a:prstGeom prst="line">
              <a:avLst/>
            </a:prstGeom>
            <a:noFill/>
            <a:ln w="12700" cap="flat" cmpd="sng" algn="ctr">
              <a:solidFill>
                <a:schemeClr val="accent1"/>
              </a:solidFill>
              <a:prstDash val="solid"/>
              <a:headEnd type="none"/>
              <a:tailEnd type="none"/>
            </a:ln>
            <a:effectLst/>
          </p:spPr>
        </p:cxnSp>
        <p:sp>
          <p:nvSpPr>
            <p:cNvPr id="12" name="TextBox 11">
              <a:extLst>
                <a:ext uri="{FF2B5EF4-FFF2-40B4-BE49-F238E27FC236}">
                  <a16:creationId xmlns:a16="http://schemas.microsoft.com/office/drawing/2014/main" id="{977510F4-DA11-4911-AB84-0E7DAB0A8907}"/>
                </a:ext>
              </a:extLst>
            </p:cNvPr>
            <p:cNvSpPr txBox="1"/>
            <p:nvPr/>
          </p:nvSpPr>
          <p:spPr>
            <a:xfrm>
              <a:off x="3584665" y="1576212"/>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Functional POC</a:t>
              </a:r>
            </a:p>
          </p:txBody>
        </p:sp>
        <p:cxnSp>
          <p:nvCxnSpPr>
            <p:cNvPr id="13" name="Straight Connector 12">
              <a:extLst>
                <a:ext uri="{FF2B5EF4-FFF2-40B4-BE49-F238E27FC236}">
                  <a16:creationId xmlns:a16="http://schemas.microsoft.com/office/drawing/2014/main" id="{47767F5D-0907-42EC-B5C0-A92E842278CD}"/>
                </a:ext>
              </a:extLst>
            </p:cNvPr>
            <p:cNvCxnSpPr>
              <a:cxnSpLocks/>
            </p:cNvCxnSpPr>
            <p:nvPr/>
          </p:nvCxnSpPr>
          <p:spPr>
            <a:xfrm>
              <a:off x="3194914" y="2203618"/>
              <a:ext cx="1920240" cy="0"/>
            </a:xfrm>
            <a:prstGeom prst="line">
              <a:avLst/>
            </a:prstGeom>
            <a:noFill/>
            <a:ln w="12700" cap="flat" cmpd="sng" algn="ctr">
              <a:solidFill>
                <a:schemeClr val="accent1"/>
              </a:solidFill>
              <a:prstDash val="solid"/>
              <a:headEnd type="none"/>
              <a:tailEnd type="none"/>
            </a:ln>
            <a:effectLst/>
          </p:spPr>
        </p:cxnSp>
        <p:sp>
          <p:nvSpPr>
            <p:cNvPr id="14" name="Send" title="Icon of a paper airplane">
              <a:extLst>
                <a:ext uri="{FF2B5EF4-FFF2-40B4-BE49-F238E27FC236}">
                  <a16:creationId xmlns:a16="http://schemas.microsoft.com/office/drawing/2014/main" id="{B5FB9B21-5E3B-4523-8A04-CDCBE91BB3E9}"/>
                </a:ext>
              </a:extLst>
            </p:cNvPr>
            <p:cNvSpPr>
              <a:spLocks noChangeAspect="1" noEditPoints="1"/>
            </p:cNvSpPr>
            <p:nvPr/>
          </p:nvSpPr>
          <p:spPr bwMode="auto">
            <a:xfrm>
              <a:off x="3194915" y="1680324"/>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bg1"/>
            </a:solid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5" name="Group 14">
              <a:extLst>
                <a:ext uri="{FF2B5EF4-FFF2-40B4-BE49-F238E27FC236}">
                  <a16:creationId xmlns:a16="http://schemas.microsoft.com/office/drawing/2014/main" id="{32D6C567-AA4C-4242-B356-A3E7A485B3ED}"/>
                </a:ext>
              </a:extLst>
            </p:cNvPr>
            <p:cNvGrpSpPr/>
            <p:nvPr/>
          </p:nvGrpSpPr>
          <p:grpSpPr>
            <a:xfrm>
              <a:off x="450661" y="1601753"/>
              <a:ext cx="499449" cy="497558"/>
              <a:chOff x="485973" y="1753765"/>
              <a:chExt cx="499449" cy="497558"/>
            </a:xfrm>
          </p:grpSpPr>
          <p:sp>
            <p:nvSpPr>
              <p:cNvPr id="16" name="Freeform 101">
                <a:extLst>
                  <a:ext uri="{FF2B5EF4-FFF2-40B4-BE49-F238E27FC236}">
                    <a16:creationId xmlns:a16="http://schemas.microsoft.com/office/drawing/2014/main" id="{CC5A24B0-E01D-47A6-9AE6-B112B6434740}"/>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102">
                <a:extLst>
                  <a:ext uri="{FF2B5EF4-FFF2-40B4-BE49-F238E27FC236}">
                    <a16:creationId xmlns:a16="http://schemas.microsoft.com/office/drawing/2014/main" id="{F35FC2CF-71F1-479D-9606-82FEF58F3965}"/>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103">
                <a:extLst>
                  <a:ext uri="{FF2B5EF4-FFF2-40B4-BE49-F238E27FC236}">
                    <a16:creationId xmlns:a16="http://schemas.microsoft.com/office/drawing/2014/main" id="{C4AFA5F5-3B7A-4059-AC66-A4BB256167E9}"/>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4640F29-5042-4462-AD05-4430F4A4AC3A}"/>
                </a:ext>
              </a:extLst>
            </p:cNvPr>
            <p:cNvSpPr txBox="1"/>
            <p:nvPr/>
          </p:nvSpPr>
          <p:spPr>
            <a:xfrm>
              <a:off x="6253158" y="1576212"/>
              <a:ext cx="1792150"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Performance POC</a:t>
              </a:r>
            </a:p>
          </p:txBody>
        </p:sp>
        <p:cxnSp>
          <p:nvCxnSpPr>
            <p:cNvPr id="20" name="Straight Connector 19">
              <a:extLst>
                <a:ext uri="{FF2B5EF4-FFF2-40B4-BE49-F238E27FC236}">
                  <a16:creationId xmlns:a16="http://schemas.microsoft.com/office/drawing/2014/main" id="{716896AF-A25C-4D1E-93C0-B4B4F011E70C}"/>
                </a:ext>
              </a:extLst>
            </p:cNvPr>
            <p:cNvCxnSpPr>
              <a:cxnSpLocks/>
            </p:cNvCxnSpPr>
            <p:nvPr/>
          </p:nvCxnSpPr>
          <p:spPr>
            <a:xfrm>
              <a:off x="5942608" y="2203618"/>
              <a:ext cx="1920240" cy="0"/>
            </a:xfrm>
            <a:prstGeom prst="line">
              <a:avLst/>
            </a:prstGeom>
            <a:noFill/>
            <a:ln w="12700" cap="flat" cmpd="sng" algn="ctr">
              <a:solidFill>
                <a:schemeClr val="accent1"/>
              </a:solidFill>
              <a:prstDash val="solid"/>
              <a:headEnd type="none"/>
              <a:tailEnd type="none"/>
            </a:ln>
            <a:effectLst/>
          </p:spPr>
        </p:cxnSp>
        <p:grpSp>
          <p:nvGrpSpPr>
            <p:cNvPr id="21" name="Group 20">
              <a:extLst>
                <a:ext uri="{FF2B5EF4-FFF2-40B4-BE49-F238E27FC236}">
                  <a16:creationId xmlns:a16="http://schemas.microsoft.com/office/drawing/2014/main" id="{2DC2565E-2D29-47FB-B13C-D420D17417CA}"/>
                </a:ext>
              </a:extLst>
            </p:cNvPr>
            <p:cNvGrpSpPr/>
            <p:nvPr/>
          </p:nvGrpSpPr>
          <p:grpSpPr>
            <a:xfrm>
              <a:off x="5942609" y="1657662"/>
              <a:ext cx="468400" cy="385740"/>
              <a:chOff x="10082121" y="5760490"/>
              <a:chExt cx="536745" cy="442025"/>
            </a:xfrm>
          </p:grpSpPr>
          <p:sp>
            <p:nvSpPr>
              <p:cNvPr id="22" name="Freeform 1403">
                <a:extLst>
                  <a:ext uri="{FF2B5EF4-FFF2-40B4-BE49-F238E27FC236}">
                    <a16:creationId xmlns:a16="http://schemas.microsoft.com/office/drawing/2014/main" id="{8D25865C-A03F-42F5-8C74-474802F890B0}"/>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404">
                <a:extLst>
                  <a:ext uri="{FF2B5EF4-FFF2-40B4-BE49-F238E27FC236}">
                    <a16:creationId xmlns:a16="http://schemas.microsoft.com/office/drawing/2014/main" id="{9055E6D2-1D20-4D2B-82F5-42B72C5770E9}"/>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405">
                <a:extLst>
                  <a:ext uri="{FF2B5EF4-FFF2-40B4-BE49-F238E27FC236}">
                    <a16:creationId xmlns:a16="http://schemas.microsoft.com/office/drawing/2014/main" id="{FB011BE0-B689-4B0D-B673-26E9E15FCF69}"/>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406">
                <a:extLst>
                  <a:ext uri="{FF2B5EF4-FFF2-40B4-BE49-F238E27FC236}">
                    <a16:creationId xmlns:a16="http://schemas.microsoft.com/office/drawing/2014/main" id="{35167736-BCC3-46ED-9172-3143C19F02F7}"/>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1407">
                <a:extLst>
                  <a:ext uri="{FF2B5EF4-FFF2-40B4-BE49-F238E27FC236}">
                    <a16:creationId xmlns:a16="http://schemas.microsoft.com/office/drawing/2014/main" id="{C075A71A-8B86-4C29-BF13-4090BF4981E3}"/>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408">
                <a:extLst>
                  <a:ext uri="{FF2B5EF4-FFF2-40B4-BE49-F238E27FC236}">
                    <a16:creationId xmlns:a16="http://schemas.microsoft.com/office/drawing/2014/main" id="{D0C68809-A4BD-4528-8230-608789E436B2}"/>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488E1E2F-7BE8-493B-8787-1A98ECD27F3F}"/>
                </a:ext>
              </a:extLst>
            </p:cNvPr>
            <p:cNvGrpSpPr/>
            <p:nvPr/>
          </p:nvGrpSpPr>
          <p:grpSpPr>
            <a:xfrm>
              <a:off x="8483751" y="1608821"/>
              <a:ext cx="483423" cy="483423"/>
              <a:chOff x="9162827" y="1753765"/>
              <a:chExt cx="483423" cy="483423"/>
            </a:xfrm>
          </p:grpSpPr>
          <p:sp>
            <p:nvSpPr>
              <p:cNvPr id="29" name="Freeform 1054">
                <a:extLst>
                  <a:ext uri="{FF2B5EF4-FFF2-40B4-BE49-F238E27FC236}">
                    <a16:creationId xmlns:a16="http://schemas.microsoft.com/office/drawing/2014/main" id="{AD775F77-B218-400D-B1E1-8FAED46518B1}"/>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5">
                <a:extLst>
                  <a:ext uri="{FF2B5EF4-FFF2-40B4-BE49-F238E27FC236}">
                    <a16:creationId xmlns:a16="http://schemas.microsoft.com/office/drawing/2014/main" id="{2F6502B7-DDEA-484E-983E-2B770AC5D5D1}"/>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Arrow: Chevron 30">
              <a:extLst>
                <a:ext uri="{FF2B5EF4-FFF2-40B4-BE49-F238E27FC236}">
                  <a16:creationId xmlns:a16="http://schemas.microsoft.com/office/drawing/2014/main" id="{ABB46D63-1BEF-42B7-AF18-47A1EE202BCD}"/>
                </a:ext>
              </a:extLst>
            </p:cNvPr>
            <p:cNvSpPr/>
            <p:nvPr/>
          </p:nvSpPr>
          <p:spPr bwMode="auto">
            <a:xfrm>
              <a:off x="2438955" y="1630629"/>
              <a:ext cx="286363" cy="439807"/>
            </a:xfrm>
            <a:prstGeom prst="chevron">
              <a:avLst>
                <a:gd name="adj" fmla="val 6298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Chevron 31">
              <a:extLst>
                <a:ext uri="{FF2B5EF4-FFF2-40B4-BE49-F238E27FC236}">
                  <a16:creationId xmlns:a16="http://schemas.microsoft.com/office/drawing/2014/main" id="{31DCE568-D38B-411B-AF33-FF1DBBE34195}"/>
                </a:ext>
              </a:extLst>
            </p:cNvPr>
            <p:cNvSpPr/>
            <p:nvPr/>
          </p:nvSpPr>
          <p:spPr bwMode="auto">
            <a:xfrm>
              <a:off x="5243667" y="1630629"/>
              <a:ext cx="286363" cy="439807"/>
            </a:xfrm>
            <a:prstGeom prst="chevron">
              <a:avLst>
                <a:gd name="adj" fmla="val 61541"/>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Chevron 32">
              <a:extLst>
                <a:ext uri="{FF2B5EF4-FFF2-40B4-BE49-F238E27FC236}">
                  <a16:creationId xmlns:a16="http://schemas.microsoft.com/office/drawing/2014/main" id="{9A1A40CB-C469-4CF7-B6AB-03E9B1C54DEB}"/>
                </a:ext>
              </a:extLst>
            </p:cNvPr>
            <p:cNvSpPr/>
            <p:nvPr/>
          </p:nvSpPr>
          <p:spPr bwMode="auto">
            <a:xfrm>
              <a:off x="7981081" y="1630629"/>
              <a:ext cx="286363" cy="439807"/>
            </a:xfrm>
            <a:prstGeom prst="chevron">
              <a:avLst>
                <a:gd name="adj" fmla="val 61541"/>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5" name="TextBox 34">
            <a:extLst>
              <a:ext uri="{FF2B5EF4-FFF2-40B4-BE49-F238E27FC236}">
                <a16:creationId xmlns:a16="http://schemas.microsoft.com/office/drawing/2014/main" id="{7DE56AD0-1F63-4E9A-B93B-B4C599150B7D}"/>
              </a:ext>
            </a:extLst>
          </p:cNvPr>
          <p:cNvSpPr txBox="1"/>
          <p:nvPr/>
        </p:nvSpPr>
        <p:spPr>
          <a:xfrm>
            <a:off x="4489245" y="3201309"/>
            <a:ext cx="7263998" cy="1985159"/>
          </a:xfrm>
          <a:prstGeom prst="rect">
            <a:avLst/>
          </a:prstGeom>
          <a:noFill/>
        </p:spPr>
        <p:txBody>
          <a:bodyPr wrap="square" lIns="91440" tIns="45720" rIns="91440" bIns="45720" rtlCol="0">
            <a:spAutoFit/>
          </a:bodyPr>
          <a:lstStyle/>
          <a:p>
            <a:pPr lvl="0" defTabSz="914321">
              <a:spcAft>
                <a:spcPts val="600"/>
              </a:spcAft>
              <a:defRPr/>
            </a:pPr>
            <a:r>
              <a:rPr lang="en-US" b="1" dirty="0">
                <a:solidFill>
                  <a:schemeClr val="accent1"/>
                </a:solidFill>
              </a:rPr>
              <a:t>Performance</a:t>
            </a:r>
            <a:r>
              <a:rPr lang="en-US" b="1" dirty="0">
                <a:solidFill>
                  <a:srgbClr val="000000"/>
                </a:solidFill>
              </a:rPr>
              <a:t> test and tuning to handle data </a:t>
            </a:r>
            <a:r>
              <a:rPr lang="en-US" b="1" dirty="0">
                <a:solidFill>
                  <a:schemeClr val="accent1"/>
                </a:solidFill>
              </a:rPr>
              <a:t>at scale</a:t>
            </a:r>
            <a:r>
              <a:rPr lang="en-US" b="1" dirty="0">
                <a:solidFill>
                  <a:srgbClr val="000000"/>
                </a:solidFill>
              </a:rPr>
              <a:t>:</a:t>
            </a:r>
          </a:p>
          <a:p>
            <a:pPr marL="352071" indent="-342900" defTabSz="914321">
              <a:spcAft>
                <a:spcPts val="600"/>
              </a:spcAft>
              <a:buFont typeface="+mj-lt"/>
              <a:buAutoNum type="arabicPeriod"/>
              <a:defRPr/>
            </a:pPr>
            <a:r>
              <a:rPr lang="en-US" sz="1600" dirty="0">
                <a:solidFill>
                  <a:srgbClr val="000000"/>
                </a:solidFill>
              </a:rPr>
              <a:t>Pick a representative workload – throughput varies per data pattern</a:t>
            </a:r>
          </a:p>
          <a:p>
            <a:pPr marL="352071" indent="-342900" defTabSz="914321">
              <a:spcAft>
                <a:spcPts val="600"/>
              </a:spcAft>
              <a:buFont typeface="+mj-lt"/>
              <a:buAutoNum type="arabicPeriod"/>
              <a:defRPr/>
            </a:pPr>
            <a:r>
              <a:rPr lang="en-US" sz="1600" dirty="0">
                <a:solidFill>
                  <a:srgbClr val="000000"/>
                </a:solidFill>
              </a:rPr>
              <a:t>Obtain throughput baseline and compare to the performance expectation</a:t>
            </a:r>
          </a:p>
          <a:p>
            <a:pPr marL="352071" indent="-342900" defTabSz="914321">
              <a:spcAft>
                <a:spcPts val="600"/>
              </a:spcAft>
              <a:buFont typeface="+mj-lt"/>
              <a:buAutoNum type="arabicPeriod"/>
              <a:defRPr/>
            </a:pPr>
            <a:r>
              <a:rPr lang="en-US" sz="1600" dirty="0">
                <a:solidFill>
                  <a:srgbClr val="000000"/>
                </a:solidFill>
              </a:rPr>
              <a:t>Identify the copy bottlenecks</a:t>
            </a:r>
          </a:p>
          <a:p>
            <a:pPr marL="352071" indent="-342900" defTabSz="914321">
              <a:spcAft>
                <a:spcPts val="600"/>
              </a:spcAft>
              <a:buFont typeface="+mj-lt"/>
              <a:buAutoNum type="arabicPeriod"/>
              <a:defRPr/>
            </a:pPr>
            <a:r>
              <a:rPr lang="en-US" sz="1600" dirty="0">
                <a:solidFill>
                  <a:srgbClr val="000000"/>
                </a:solidFill>
              </a:rPr>
              <a:t>Tune configurations to optimize performance</a:t>
            </a:r>
          </a:p>
          <a:p>
            <a:pPr marL="352071" indent="-342900" defTabSz="914321">
              <a:spcAft>
                <a:spcPts val="600"/>
              </a:spcAft>
              <a:buFont typeface="+mj-lt"/>
              <a:buAutoNum type="arabicPeriod"/>
              <a:defRPr/>
            </a:pPr>
            <a:r>
              <a:rPr lang="en-US" sz="1600" dirty="0">
                <a:solidFill>
                  <a:srgbClr val="000000"/>
                </a:solidFill>
              </a:rPr>
              <a:t>Scale the configuration to entire dataset</a:t>
            </a:r>
          </a:p>
        </p:txBody>
      </p:sp>
      <p:sp>
        <p:nvSpPr>
          <p:cNvPr id="3" name="Isosceles Triangle 2">
            <a:extLst>
              <a:ext uri="{FF2B5EF4-FFF2-40B4-BE49-F238E27FC236}">
                <a16:creationId xmlns:a16="http://schemas.microsoft.com/office/drawing/2014/main" id="{ADB4AF08-172A-4B33-AAE3-DBD17C677AD9}"/>
              </a:ext>
            </a:extLst>
          </p:cNvPr>
          <p:cNvSpPr/>
          <p:nvPr/>
        </p:nvSpPr>
        <p:spPr bwMode="auto">
          <a:xfrm>
            <a:off x="4477738" y="2296348"/>
            <a:ext cx="6731165" cy="735041"/>
          </a:xfrm>
          <a:prstGeom prst="triangle">
            <a:avLst>
              <a:gd name="adj" fmla="val 30670"/>
            </a:avLst>
          </a:prstGeom>
          <a:solidFill>
            <a:srgbClr val="0078D4">
              <a:alpha val="80000"/>
            </a:srgb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Arrow: Curved Down 3">
            <a:extLst>
              <a:ext uri="{FF2B5EF4-FFF2-40B4-BE49-F238E27FC236}">
                <a16:creationId xmlns:a16="http://schemas.microsoft.com/office/drawing/2014/main" id="{83E3FE02-30A8-4D7E-852D-9ED1CD2BE70E}"/>
              </a:ext>
            </a:extLst>
          </p:cNvPr>
          <p:cNvSpPr/>
          <p:nvPr/>
        </p:nvSpPr>
        <p:spPr bwMode="auto">
          <a:xfrm rot="16200000">
            <a:off x="3885863" y="4109255"/>
            <a:ext cx="764983" cy="510187"/>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84073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FB954E3B-15EC-48F3-9FE6-9F40EE857548}"/>
              </a:ext>
            </a:extLst>
          </p:cNvPr>
          <p:cNvSpPr/>
          <p:nvPr/>
        </p:nvSpPr>
        <p:spPr bwMode="auto">
          <a:xfrm>
            <a:off x="3744829" y="1271732"/>
            <a:ext cx="4718482" cy="1060139"/>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algn="ctr" defTabSz="1242566">
              <a:defRPr/>
            </a:pPr>
            <a:r>
              <a:rPr lang="en-US" sz="1400" b="1">
                <a:gradFill>
                  <a:gsLst>
                    <a:gs pos="2917">
                      <a:srgbClr val="353535"/>
                    </a:gs>
                    <a:gs pos="30000">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Azure Data Factory Service</a:t>
            </a:r>
          </a:p>
          <a:p>
            <a:pPr algn="ctr" defTabSz="1242566">
              <a:defRPr/>
            </a:pPr>
            <a:r>
              <a:rPr lang="en-US" sz="1400" i="1" kern="0">
                <a:gradFill>
                  <a:gsLst>
                    <a:gs pos="2917">
                      <a:srgbClr val="404040"/>
                    </a:gs>
                    <a:gs pos="30000">
                      <a:srgbClr val="404040"/>
                    </a:gs>
                  </a:gsLst>
                  <a:lin ang="5400000" scaled="0"/>
                </a:gradFill>
                <a:latin typeface="Segoe UI Semilight"/>
              </a:rPr>
              <a:t>Scheduling | Orchestration </a:t>
            </a:r>
          </a:p>
          <a:p>
            <a:pPr algn="ctr" defTabSz="1242566">
              <a:defRPr/>
            </a:pPr>
            <a:endParaRPr lang="en-US" sz="1400" b="1">
              <a:gradFill>
                <a:gsLst>
                  <a:gs pos="2917">
                    <a:srgbClr val="353535"/>
                  </a:gs>
                  <a:gs pos="30000">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endParaRPr>
          </a:p>
          <a:p>
            <a:pPr algn="ctr" defTabSz="1242566">
              <a:defRPr/>
            </a:pPr>
            <a:r>
              <a:rPr lang="en-US" sz="1400" b="1">
                <a:gradFill>
                  <a:gsLst>
                    <a:gs pos="2917">
                      <a:srgbClr val="353535"/>
                    </a:gs>
                    <a:gs pos="30000">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a:t>
            </a:r>
          </a:p>
          <a:p>
            <a:pPr algn="ctr" defTabSz="1242566">
              <a:defRPr/>
            </a:pPr>
            <a:endParaRPr lang="en-US" sz="1400" b="1">
              <a:gradFill>
                <a:gsLst>
                  <a:gs pos="2917">
                    <a:srgbClr val="353535"/>
                  </a:gs>
                  <a:gs pos="30000">
                    <a:srgbClr val="353535"/>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110" name="Group 109">
            <a:extLst>
              <a:ext uri="{FF2B5EF4-FFF2-40B4-BE49-F238E27FC236}">
                <a16:creationId xmlns:a16="http://schemas.microsoft.com/office/drawing/2014/main" id="{425AD996-A5E5-4143-A886-3342628CCF61}"/>
              </a:ext>
            </a:extLst>
          </p:cNvPr>
          <p:cNvGrpSpPr/>
          <p:nvPr/>
        </p:nvGrpSpPr>
        <p:grpSpPr>
          <a:xfrm>
            <a:off x="3884713" y="1846356"/>
            <a:ext cx="1921341" cy="414459"/>
            <a:chOff x="5983138" y="1820696"/>
            <a:chExt cx="1921341" cy="414459"/>
          </a:xfrm>
        </p:grpSpPr>
        <p:sp>
          <p:nvSpPr>
            <p:cNvPr id="20" name="Rectangle 19">
              <a:extLst>
                <a:ext uri="{FF2B5EF4-FFF2-40B4-BE49-F238E27FC236}">
                  <a16:creationId xmlns:a16="http://schemas.microsoft.com/office/drawing/2014/main" id="{B668D1B4-4A6A-4472-ABA2-D3E088C167BB}"/>
                </a:ext>
              </a:extLst>
            </p:cNvPr>
            <p:cNvSpPr/>
            <p:nvPr/>
          </p:nvSpPr>
          <p:spPr bwMode="auto">
            <a:xfrm>
              <a:off x="5983138" y="1820696"/>
              <a:ext cx="1921341" cy="414459"/>
            </a:xfrm>
            <a:prstGeom prst="rect">
              <a:avLst/>
            </a:prstGeom>
            <a:solidFill>
              <a:srgbClr val="FFFFFF">
                <a:lumMod val="85000"/>
              </a:srgbClr>
            </a:solidFill>
            <a:ln w="9525" cap="flat" cmpd="sng" algn="ctr">
              <a:no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79CD336F-400C-42F9-8BC4-259E99C9B9C7}"/>
                </a:ext>
              </a:extLst>
            </p:cNvPr>
            <p:cNvSpPr/>
            <p:nvPr/>
          </p:nvSpPr>
          <p:spPr bwMode="auto">
            <a:xfrm>
              <a:off x="6302140" y="1986796"/>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FC8E2A31-04A7-444F-AEB7-DCA74C3A0630}"/>
                </a:ext>
              </a:extLst>
            </p:cNvPr>
            <p:cNvSpPr/>
            <p:nvPr/>
          </p:nvSpPr>
          <p:spPr bwMode="auto">
            <a:xfrm>
              <a:off x="6718784" y="1982788"/>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33FAF4A0-788F-42BD-A8C1-5A5EDFEEC837}"/>
                </a:ext>
              </a:extLst>
            </p:cNvPr>
            <p:cNvSpPr/>
            <p:nvPr/>
          </p:nvSpPr>
          <p:spPr bwMode="auto">
            <a:xfrm>
              <a:off x="7151261" y="1891655"/>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336C663-F4F3-438F-AFF0-66AA1F36C1EC}"/>
                </a:ext>
              </a:extLst>
            </p:cNvPr>
            <p:cNvSpPr/>
            <p:nvPr/>
          </p:nvSpPr>
          <p:spPr bwMode="auto">
            <a:xfrm>
              <a:off x="7151261" y="2093961"/>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622B0196-AEB8-4968-94C4-3A328A4A4D72}"/>
                </a:ext>
              </a:extLst>
            </p:cNvPr>
            <p:cNvCxnSpPr>
              <a:cxnSpLocks/>
              <a:endCxn id="22" idx="1"/>
            </p:cNvCxnSpPr>
            <p:nvPr/>
          </p:nvCxnSpPr>
          <p:spPr>
            <a:xfrm>
              <a:off x="6532752" y="2039889"/>
              <a:ext cx="186032" cy="0"/>
            </a:xfrm>
            <a:prstGeom prst="straightConnector1">
              <a:avLst/>
            </a:prstGeom>
            <a:noFill/>
            <a:ln w="9525" cap="flat" cmpd="sng" algn="ctr">
              <a:solidFill>
                <a:srgbClr val="FFFFFF">
                  <a:lumMod val="50000"/>
                </a:srgbClr>
              </a:solidFill>
              <a:prstDash val="solid"/>
              <a:headEnd type="none"/>
              <a:tailEnd type="triangle"/>
            </a:ln>
            <a:effectLst/>
          </p:spPr>
        </p:cxnSp>
        <p:cxnSp>
          <p:nvCxnSpPr>
            <p:cNvPr id="26" name="Straight Arrow Connector 25">
              <a:extLst>
                <a:ext uri="{FF2B5EF4-FFF2-40B4-BE49-F238E27FC236}">
                  <a16:creationId xmlns:a16="http://schemas.microsoft.com/office/drawing/2014/main" id="{2A491306-FC60-4E30-8A57-C8503ADA9F5A}"/>
                </a:ext>
              </a:extLst>
            </p:cNvPr>
            <p:cNvCxnSpPr>
              <a:cxnSpLocks/>
              <a:endCxn id="23" idx="1"/>
            </p:cNvCxnSpPr>
            <p:nvPr/>
          </p:nvCxnSpPr>
          <p:spPr>
            <a:xfrm flipV="1">
              <a:off x="6968105" y="1948756"/>
              <a:ext cx="183156" cy="104628"/>
            </a:xfrm>
            <a:prstGeom prst="straightConnector1">
              <a:avLst/>
            </a:prstGeom>
            <a:noFill/>
            <a:ln w="9525" cap="flat" cmpd="sng" algn="ctr">
              <a:solidFill>
                <a:srgbClr val="FFFFFF">
                  <a:lumMod val="50000"/>
                </a:srgbClr>
              </a:solidFill>
              <a:prstDash val="solid"/>
              <a:headEnd type="none"/>
              <a:tailEnd type="triangle"/>
            </a:ln>
            <a:effectLst/>
          </p:spPr>
        </p:cxnSp>
        <p:cxnSp>
          <p:nvCxnSpPr>
            <p:cNvPr id="27" name="Straight Arrow Connector 26">
              <a:extLst>
                <a:ext uri="{FF2B5EF4-FFF2-40B4-BE49-F238E27FC236}">
                  <a16:creationId xmlns:a16="http://schemas.microsoft.com/office/drawing/2014/main" id="{C633D926-7C57-4002-8DB4-69F1A6B77F0B}"/>
                </a:ext>
              </a:extLst>
            </p:cNvPr>
            <p:cNvCxnSpPr>
              <a:cxnSpLocks/>
              <a:stCxn id="22" idx="3"/>
              <a:endCxn id="24" idx="1"/>
            </p:cNvCxnSpPr>
            <p:nvPr/>
          </p:nvCxnSpPr>
          <p:spPr>
            <a:xfrm>
              <a:off x="6945824" y="2039889"/>
              <a:ext cx="205437" cy="111173"/>
            </a:xfrm>
            <a:prstGeom prst="straightConnector1">
              <a:avLst/>
            </a:prstGeom>
            <a:noFill/>
            <a:ln w="9525" cap="flat" cmpd="sng" algn="ctr">
              <a:solidFill>
                <a:srgbClr val="FFFFFF">
                  <a:lumMod val="50000"/>
                </a:srgbClr>
              </a:solidFill>
              <a:prstDash val="solid"/>
              <a:headEnd type="none"/>
              <a:tailEnd type="triangle"/>
            </a:ln>
            <a:effectLst/>
          </p:spPr>
        </p:cxnSp>
        <p:sp>
          <p:nvSpPr>
            <p:cNvPr id="28" name="Rectangle: Rounded Corners 27">
              <a:extLst>
                <a:ext uri="{FF2B5EF4-FFF2-40B4-BE49-F238E27FC236}">
                  <a16:creationId xmlns:a16="http://schemas.microsoft.com/office/drawing/2014/main" id="{FCC8A222-7F80-4388-BE8F-C4481A24260A}"/>
                </a:ext>
              </a:extLst>
            </p:cNvPr>
            <p:cNvSpPr/>
            <p:nvPr/>
          </p:nvSpPr>
          <p:spPr bwMode="auto">
            <a:xfrm>
              <a:off x="7544723" y="2090762"/>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3975EE79-2B47-447D-8E13-681B5FF1799F}"/>
                </a:ext>
              </a:extLst>
            </p:cNvPr>
            <p:cNvCxnSpPr>
              <a:cxnSpLocks/>
            </p:cNvCxnSpPr>
            <p:nvPr/>
          </p:nvCxnSpPr>
          <p:spPr>
            <a:xfrm>
              <a:off x="7395318" y="2161359"/>
              <a:ext cx="155147" cy="1"/>
            </a:xfrm>
            <a:prstGeom prst="straightConnector1">
              <a:avLst/>
            </a:prstGeom>
            <a:noFill/>
            <a:ln w="9525" cap="flat" cmpd="sng" algn="ctr">
              <a:solidFill>
                <a:srgbClr val="FFFFFF">
                  <a:lumMod val="50000"/>
                </a:srgbClr>
              </a:solidFill>
              <a:prstDash val="solid"/>
              <a:headEnd type="none"/>
              <a:tailEnd type="triangle"/>
            </a:ln>
            <a:effectLst/>
          </p:spPr>
        </p:cxnSp>
        <p:sp>
          <p:nvSpPr>
            <p:cNvPr id="30" name="TextBox 29">
              <a:extLst>
                <a:ext uri="{FF2B5EF4-FFF2-40B4-BE49-F238E27FC236}">
                  <a16:creationId xmlns:a16="http://schemas.microsoft.com/office/drawing/2014/main" id="{8DFD1A6A-535F-4706-8013-6DA7D54DC2A4}"/>
                </a:ext>
              </a:extLst>
            </p:cNvPr>
            <p:cNvSpPr txBox="1"/>
            <p:nvPr/>
          </p:nvSpPr>
          <p:spPr>
            <a:xfrm>
              <a:off x="5990263" y="1822205"/>
              <a:ext cx="1554459" cy="162932"/>
            </a:xfrm>
            <a:prstGeom prst="rect">
              <a:avLst/>
            </a:prstGeom>
            <a:noFill/>
          </p:spPr>
          <p:txBody>
            <a:bodyPr wrap="square" lIns="0" tIns="0" rIns="0" bIns="0" rtlCol="0">
              <a:spAutoFit/>
            </a:bodyPr>
            <a:lstStyle/>
            <a:p>
              <a:pPr defTabSz="914367">
                <a:lnSpc>
                  <a:spcPct val="90000"/>
                </a:lnSpc>
                <a:spcAft>
                  <a:spcPts val="588"/>
                </a:spcAft>
                <a:defRPr/>
              </a:pPr>
              <a:r>
                <a:rPr lang="en-US" sz="1176" dirty="0">
                  <a:solidFill>
                    <a:srgbClr val="737373"/>
                  </a:solidFill>
                  <a:latin typeface="Segoe UI Semilight"/>
                  <a:cs typeface="Segoe UI" pitchFamily="34" charset="0"/>
                </a:rPr>
                <a:t>Pipeline</a:t>
              </a:r>
            </a:p>
          </p:txBody>
        </p:sp>
      </p:grpSp>
      <p:grpSp>
        <p:nvGrpSpPr>
          <p:cNvPr id="111" name="Group 110">
            <a:extLst>
              <a:ext uri="{FF2B5EF4-FFF2-40B4-BE49-F238E27FC236}">
                <a16:creationId xmlns:a16="http://schemas.microsoft.com/office/drawing/2014/main" id="{4C1235BF-97A0-4993-98E8-822DF8CA17A9}"/>
              </a:ext>
            </a:extLst>
          </p:cNvPr>
          <p:cNvGrpSpPr/>
          <p:nvPr/>
        </p:nvGrpSpPr>
        <p:grpSpPr>
          <a:xfrm>
            <a:off x="6424529" y="1825934"/>
            <a:ext cx="1921341" cy="414459"/>
            <a:chOff x="5983138" y="1820696"/>
            <a:chExt cx="1921341" cy="414459"/>
          </a:xfrm>
        </p:grpSpPr>
        <p:sp>
          <p:nvSpPr>
            <p:cNvPr id="112" name="Rectangle 111">
              <a:extLst>
                <a:ext uri="{FF2B5EF4-FFF2-40B4-BE49-F238E27FC236}">
                  <a16:creationId xmlns:a16="http://schemas.microsoft.com/office/drawing/2014/main" id="{81C47CCA-0E9D-42AF-8BBA-E26F4F65BB7F}"/>
                </a:ext>
              </a:extLst>
            </p:cNvPr>
            <p:cNvSpPr/>
            <p:nvPr/>
          </p:nvSpPr>
          <p:spPr bwMode="auto">
            <a:xfrm>
              <a:off x="5983138" y="1820696"/>
              <a:ext cx="1921341" cy="414459"/>
            </a:xfrm>
            <a:prstGeom prst="rect">
              <a:avLst/>
            </a:prstGeom>
            <a:solidFill>
              <a:srgbClr val="FFFFFF">
                <a:lumMod val="85000"/>
              </a:srgbClr>
            </a:solidFill>
            <a:ln w="9525" cap="flat" cmpd="sng" algn="ctr">
              <a:no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4BBF7A39-0C4F-483B-B46F-7FEBC9E9B5EC}"/>
                </a:ext>
              </a:extLst>
            </p:cNvPr>
            <p:cNvSpPr/>
            <p:nvPr/>
          </p:nvSpPr>
          <p:spPr bwMode="auto">
            <a:xfrm>
              <a:off x="6302140" y="1986796"/>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43047A10-702C-449C-B855-D2263CD84410}"/>
                </a:ext>
              </a:extLst>
            </p:cNvPr>
            <p:cNvSpPr/>
            <p:nvPr/>
          </p:nvSpPr>
          <p:spPr bwMode="auto">
            <a:xfrm>
              <a:off x="6718784" y="1982788"/>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6E4EA150-3E1C-4803-B911-25030E1F26A6}"/>
                </a:ext>
              </a:extLst>
            </p:cNvPr>
            <p:cNvSpPr/>
            <p:nvPr/>
          </p:nvSpPr>
          <p:spPr bwMode="auto">
            <a:xfrm>
              <a:off x="7151261" y="1891655"/>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367A447F-5E02-499E-8338-9E149859E7B3}"/>
                </a:ext>
              </a:extLst>
            </p:cNvPr>
            <p:cNvSpPr/>
            <p:nvPr/>
          </p:nvSpPr>
          <p:spPr bwMode="auto">
            <a:xfrm>
              <a:off x="7151261" y="2093961"/>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7" name="Straight Arrow Connector 116">
              <a:extLst>
                <a:ext uri="{FF2B5EF4-FFF2-40B4-BE49-F238E27FC236}">
                  <a16:creationId xmlns:a16="http://schemas.microsoft.com/office/drawing/2014/main" id="{48D95E92-4830-48B7-B158-EA838DE0E3A4}"/>
                </a:ext>
              </a:extLst>
            </p:cNvPr>
            <p:cNvCxnSpPr>
              <a:cxnSpLocks/>
              <a:endCxn id="114" idx="1"/>
            </p:cNvCxnSpPr>
            <p:nvPr/>
          </p:nvCxnSpPr>
          <p:spPr>
            <a:xfrm>
              <a:off x="6532752" y="2039889"/>
              <a:ext cx="186032" cy="0"/>
            </a:xfrm>
            <a:prstGeom prst="straightConnector1">
              <a:avLst/>
            </a:prstGeom>
            <a:noFill/>
            <a:ln w="9525" cap="flat" cmpd="sng" algn="ctr">
              <a:solidFill>
                <a:srgbClr val="FFFFFF">
                  <a:lumMod val="50000"/>
                </a:srgbClr>
              </a:solidFill>
              <a:prstDash val="solid"/>
              <a:headEnd type="none"/>
              <a:tailEnd type="triangle"/>
            </a:ln>
            <a:effectLst/>
          </p:spPr>
        </p:cxnSp>
        <p:cxnSp>
          <p:nvCxnSpPr>
            <p:cNvPr id="118" name="Straight Arrow Connector 117">
              <a:extLst>
                <a:ext uri="{FF2B5EF4-FFF2-40B4-BE49-F238E27FC236}">
                  <a16:creationId xmlns:a16="http://schemas.microsoft.com/office/drawing/2014/main" id="{C0D8E23E-AF6D-4852-9A98-348C82C21389}"/>
                </a:ext>
              </a:extLst>
            </p:cNvPr>
            <p:cNvCxnSpPr>
              <a:cxnSpLocks/>
              <a:endCxn id="115" idx="1"/>
            </p:cNvCxnSpPr>
            <p:nvPr/>
          </p:nvCxnSpPr>
          <p:spPr>
            <a:xfrm flipV="1">
              <a:off x="6968105" y="1948756"/>
              <a:ext cx="183156" cy="104628"/>
            </a:xfrm>
            <a:prstGeom prst="straightConnector1">
              <a:avLst/>
            </a:prstGeom>
            <a:noFill/>
            <a:ln w="9525" cap="flat" cmpd="sng" algn="ctr">
              <a:solidFill>
                <a:srgbClr val="FFFFFF">
                  <a:lumMod val="50000"/>
                </a:srgbClr>
              </a:solidFill>
              <a:prstDash val="solid"/>
              <a:headEnd type="none"/>
              <a:tailEnd type="triangle"/>
            </a:ln>
            <a:effectLst/>
          </p:spPr>
        </p:cxnSp>
        <p:cxnSp>
          <p:nvCxnSpPr>
            <p:cNvPr id="119" name="Straight Arrow Connector 118">
              <a:extLst>
                <a:ext uri="{FF2B5EF4-FFF2-40B4-BE49-F238E27FC236}">
                  <a16:creationId xmlns:a16="http://schemas.microsoft.com/office/drawing/2014/main" id="{33814D99-3B87-4C31-873A-F12807842D17}"/>
                </a:ext>
              </a:extLst>
            </p:cNvPr>
            <p:cNvCxnSpPr>
              <a:cxnSpLocks/>
              <a:stCxn id="114" idx="3"/>
              <a:endCxn id="116" idx="1"/>
            </p:cNvCxnSpPr>
            <p:nvPr/>
          </p:nvCxnSpPr>
          <p:spPr>
            <a:xfrm>
              <a:off x="6945824" y="2039889"/>
              <a:ext cx="205437" cy="111173"/>
            </a:xfrm>
            <a:prstGeom prst="straightConnector1">
              <a:avLst/>
            </a:prstGeom>
            <a:noFill/>
            <a:ln w="9525" cap="flat" cmpd="sng" algn="ctr">
              <a:solidFill>
                <a:srgbClr val="FFFFFF">
                  <a:lumMod val="50000"/>
                </a:srgbClr>
              </a:solidFill>
              <a:prstDash val="solid"/>
              <a:headEnd type="none"/>
              <a:tailEnd type="triangle"/>
            </a:ln>
            <a:effectLst/>
          </p:spPr>
        </p:cxnSp>
        <p:sp>
          <p:nvSpPr>
            <p:cNvPr id="120" name="Rectangle: Rounded Corners 119">
              <a:extLst>
                <a:ext uri="{FF2B5EF4-FFF2-40B4-BE49-F238E27FC236}">
                  <a16:creationId xmlns:a16="http://schemas.microsoft.com/office/drawing/2014/main" id="{9457FBE7-FDE7-4C07-8010-7F8E26CE3C65}"/>
                </a:ext>
              </a:extLst>
            </p:cNvPr>
            <p:cNvSpPr/>
            <p:nvPr/>
          </p:nvSpPr>
          <p:spPr bwMode="auto">
            <a:xfrm>
              <a:off x="7544723" y="2090762"/>
              <a:ext cx="227040" cy="114202"/>
            </a:xfrm>
            <a:prstGeom prst="roundRect">
              <a:avLst/>
            </a:prstGeom>
            <a:solidFill>
              <a:srgbClr val="737373"/>
            </a:solidFill>
            <a:ln w="10795" cap="flat" cmpd="sng" algn="ctr">
              <a:solidFill>
                <a:srgbClr val="737373">
                  <a:shade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D68CB0B2-F53A-4FBE-A06B-268AD1BF7412}"/>
                </a:ext>
              </a:extLst>
            </p:cNvPr>
            <p:cNvCxnSpPr>
              <a:cxnSpLocks/>
            </p:cNvCxnSpPr>
            <p:nvPr/>
          </p:nvCxnSpPr>
          <p:spPr>
            <a:xfrm>
              <a:off x="7395318" y="2161359"/>
              <a:ext cx="155147" cy="1"/>
            </a:xfrm>
            <a:prstGeom prst="straightConnector1">
              <a:avLst/>
            </a:prstGeom>
            <a:noFill/>
            <a:ln w="9525" cap="flat" cmpd="sng" algn="ctr">
              <a:solidFill>
                <a:srgbClr val="FFFFFF">
                  <a:lumMod val="50000"/>
                </a:srgbClr>
              </a:solidFill>
              <a:prstDash val="solid"/>
              <a:headEnd type="none"/>
              <a:tailEnd type="triangle"/>
            </a:ln>
            <a:effectLst/>
          </p:spPr>
        </p:cxnSp>
        <p:sp>
          <p:nvSpPr>
            <p:cNvPr id="122" name="TextBox 121">
              <a:extLst>
                <a:ext uri="{FF2B5EF4-FFF2-40B4-BE49-F238E27FC236}">
                  <a16:creationId xmlns:a16="http://schemas.microsoft.com/office/drawing/2014/main" id="{94C71EBC-4E77-4558-A98B-0ADE9AA35F66}"/>
                </a:ext>
              </a:extLst>
            </p:cNvPr>
            <p:cNvSpPr txBox="1"/>
            <p:nvPr/>
          </p:nvSpPr>
          <p:spPr>
            <a:xfrm>
              <a:off x="5990263" y="1822205"/>
              <a:ext cx="1554459" cy="162932"/>
            </a:xfrm>
            <a:prstGeom prst="rect">
              <a:avLst/>
            </a:prstGeom>
            <a:noFill/>
          </p:spPr>
          <p:txBody>
            <a:bodyPr wrap="square" lIns="0" tIns="0" rIns="0" bIns="0" rtlCol="0">
              <a:spAutoFit/>
            </a:bodyPr>
            <a:lstStyle/>
            <a:p>
              <a:pPr defTabSz="914367">
                <a:lnSpc>
                  <a:spcPct val="90000"/>
                </a:lnSpc>
                <a:spcAft>
                  <a:spcPts val="588"/>
                </a:spcAft>
                <a:defRPr/>
              </a:pPr>
              <a:r>
                <a:rPr lang="en-US" sz="1176" dirty="0">
                  <a:solidFill>
                    <a:srgbClr val="737373"/>
                  </a:solidFill>
                  <a:latin typeface="Segoe UI Semilight"/>
                  <a:cs typeface="Segoe UI" pitchFamily="34" charset="0"/>
                </a:rPr>
                <a:t>Pipeline</a:t>
              </a:r>
            </a:p>
          </p:txBody>
        </p:sp>
      </p:grpSp>
      <p:cxnSp>
        <p:nvCxnSpPr>
          <p:cNvPr id="124" name="Straight Arrow Connector 123">
            <a:extLst>
              <a:ext uri="{FF2B5EF4-FFF2-40B4-BE49-F238E27FC236}">
                <a16:creationId xmlns:a16="http://schemas.microsoft.com/office/drawing/2014/main" id="{C40E4853-C03E-458D-A9F1-B8AB399109D5}"/>
              </a:ext>
            </a:extLst>
          </p:cNvPr>
          <p:cNvCxnSpPr>
            <a:cxnSpLocks/>
            <a:stCxn id="78" idx="0"/>
            <a:endCxn id="21" idx="2"/>
          </p:cNvCxnSpPr>
          <p:nvPr/>
        </p:nvCxnSpPr>
        <p:spPr>
          <a:xfrm flipH="1" flipV="1">
            <a:off x="4317235" y="2126658"/>
            <a:ext cx="1881997" cy="2236076"/>
          </a:xfrm>
          <a:prstGeom prst="straightConnector1">
            <a:avLst/>
          </a:prstGeom>
          <a:noFill/>
          <a:ln w="12700" cap="flat" cmpd="sng" algn="ctr">
            <a:solidFill>
              <a:srgbClr val="353535"/>
            </a:solidFill>
            <a:prstDash val="dash"/>
            <a:headEnd type="none" w="med" len="med"/>
            <a:tailEnd type="triangle" w="med" len="med"/>
          </a:ln>
          <a:effectLst/>
        </p:spPr>
      </p:cxnSp>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dirty="0"/>
              <a:t>Understand How ADF Copy Scales</a:t>
            </a:r>
          </a:p>
        </p:txBody>
      </p:sp>
      <p:pic>
        <p:nvPicPr>
          <p:cNvPr id="31" name="Picture 30">
            <a:extLst>
              <a:ext uri="{FF2B5EF4-FFF2-40B4-BE49-F238E27FC236}">
                <a16:creationId xmlns:a16="http://schemas.microsoft.com/office/drawing/2014/main" id="{A47C28E5-8C5B-4B39-B96E-DCDB34A2C035}"/>
              </a:ext>
            </a:extLst>
          </p:cNvPr>
          <p:cNvPicPr>
            <a:picLocks noChangeAspect="1"/>
          </p:cNvPicPr>
          <p:nvPr/>
        </p:nvPicPr>
        <p:blipFill>
          <a:blip r:embed="rId3"/>
          <a:stretch>
            <a:fillRect/>
          </a:stretch>
        </p:blipFill>
        <p:spPr>
          <a:xfrm>
            <a:off x="3884473" y="1376146"/>
            <a:ext cx="425197" cy="425655"/>
          </a:xfrm>
          <a:prstGeom prst="rect">
            <a:avLst/>
          </a:prstGeom>
        </p:spPr>
      </p:pic>
      <p:grpSp>
        <p:nvGrpSpPr>
          <p:cNvPr id="69" name="Group 68">
            <a:extLst>
              <a:ext uri="{FF2B5EF4-FFF2-40B4-BE49-F238E27FC236}">
                <a16:creationId xmlns:a16="http://schemas.microsoft.com/office/drawing/2014/main" id="{B295DE56-F62A-4237-9C29-D697FEED2241}"/>
              </a:ext>
            </a:extLst>
          </p:cNvPr>
          <p:cNvGrpSpPr/>
          <p:nvPr/>
        </p:nvGrpSpPr>
        <p:grpSpPr>
          <a:xfrm>
            <a:off x="1837189" y="3037002"/>
            <a:ext cx="2472481" cy="996641"/>
            <a:chOff x="5739564" y="5734361"/>
            <a:chExt cx="2472481" cy="996641"/>
          </a:xfrm>
        </p:grpSpPr>
        <p:sp>
          <p:nvSpPr>
            <p:cNvPr id="38" name="Rounded Rectangle 8">
              <a:extLst>
                <a:ext uri="{FF2B5EF4-FFF2-40B4-BE49-F238E27FC236}">
                  <a16:creationId xmlns:a16="http://schemas.microsoft.com/office/drawing/2014/main" id="{0872CCDE-A67A-4BB6-9D7C-158212283242}"/>
                </a:ext>
              </a:extLst>
            </p:cNvPr>
            <p:cNvSpPr/>
            <p:nvPr/>
          </p:nvSpPr>
          <p:spPr bwMode="auto">
            <a:xfrm>
              <a:off x="5913581" y="6262015"/>
              <a:ext cx="2250267" cy="468987"/>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Data Stores</a:t>
              </a:r>
            </a:p>
          </p:txBody>
        </p:sp>
        <p:pic>
          <p:nvPicPr>
            <p:cNvPr id="39" name="Picture 8" descr="Image result for Amazon AWS">
              <a:extLst>
                <a:ext uri="{FF2B5EF4-FFF2-40B4-BE49-F238E27FC236}">
                  <a16:creationId xmlns:a16="http://schemas.microsoft.com/office/drawing/2014/main" id="{A90E9C38-AB6A-43EB-842A-FFCB70907D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39564" y="5779610"/>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5CD59131-AD0D-42B1-93E2-98004BD5489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895474" y="5734361"/>
              <a:ext cx="524811" cy="366463"/>
            </a:xfrm>
            <a:prstGeom prst="rect">
              <a:avLst/>
            </a:prstGeom>
          </p:spPr>
        </p:pic>
        <p:pic>
          <p:nvPicPr>
            <p:cNvPr id="41" name="Picture 40">
              <a:extLst>
                <a:ext uri="{FF2B5EF4-FFF2-40B4-BE49-F238E27FC236}">
                  <a16:creationId xmlns:a16="http://schemas.microsoft.com/office/drawing/2014/main" id="{6C770284-93C2-451B-AFA6-8C175DDF0D9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463819" y="5779610"/>
              <a:ext cx="748226" cy="293667"/>
            </a:xfrm>
            <a:prstGeom prst="rect">
              <a:avLst/>
            </a:prstGeom>
          </p:spPr>
        </p:pic>
        <p:pic>
          <p:nvPicPr>
            <p:cNvPr id="42" name="Picture 41" descr="A drawing of a cartoon character&#10;&#10;Description generated with high confidence">
              <a:extLst>
                <a:ext uri="{FF2B5EF4-FFF2-40B4-BE49-F238E27FC236}">
                  <a16:creationId xmlns:a16="http://schemas.microsoft.com/office/drawing/2014/main" id="{DF898901-FFBF-4DF2-96E6-E941096506F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5697" y="5734361"/>
              <a:ext cx="340285" cy="344883"/>
            </a:xfrm>
            <a:prstGeom prst="rect">
              <a:avLst/>
            </a:prstGeom>
          </p:spPr>
        </p:pic>
      </p:grpSp>
      <p:sp>
        <p:nvSpPr>
          <p:cNvPr id="55" name="TextBox 54">
            <a:extLst>
              <a:ext uri="{FF2B5EF4-FFF2-40B4-BE49-F238E27FC236}">
                <a16:creationId xmlns:a16="http://schemas.microsoft.com/office/drawing/2014/main" id="{A1A09635-2E22-49B9-A34A-A50EAF8549E9}"/>
              </a:ext>
            </a:extLst>
          </p:cNvPr>
          <p:cNvSpPr txBox="1"/>
          <p:nvPr/>
        </p:nvSpPr>
        <p:spPr>
          <a:xfrm>
            <a:off x="223703" y="3624077"/>
            <a:ext cx="1328860" cy="511256"/>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600" b="1" i="0" u="none" strike="noStrike" kern="0" cap="none" spc="0" normalizeH="0" baseline="0" noProof="0">
                <a:ln>
                  <a:noFill/>
                </a:ln>
                <a:gradFill>
                  <a:gsLst>
                    <a:gs pos="2917">
                      <a:srgbClr val="353535"/>
                    </a:gs>
                    <a:gs pos="30000">
                      <a:srgbClr val="353535"/>
                    </a:gs>
                  </a:gsLst>
                  <a:lin ang="5400000" scaled="0"/>
                </a:gradFill>
                <a:effectLst/>
                <a:uLnTx/>
                <a:uFillTx/>
              </a:rPr>
              <a:t>Cloud</a:t>
            </a:r>
          </a:p>
        </p:txBody>
      </p:sp>
      <p:cxnSp>
        <p:nvCxnSpPr>
          <p:cNvPr id="56" name="Straight Connector 55">
            <a:extLst>
              <a:ext uri="{FF2B5EF4-FFF2-40B4-BE49-F238E27FC236}">
                <a16:creationId xmlns:a16="http://schemas.microsoft.com/office/drawing/2014/main" id="{63D6B634-A506-4F6E-BCF7-0D64CB004015}"/>
              </a:ext>
            </a:extLst>
          </p:cNvPr>
          <p:cNvCxnSpPr/>
          <p:nvPr/>
        </p:nvCxnSpPr>
        <p:spPr>
          <a:xfrm>
            <a:off x="269240" y="4147924"/>
            <a:ext cx="1150587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C845CF5-9F75-4DFA-AE88-B55DD25B4EF9}"/>
              </a:ext>
            </a:extLst>
          </p:cNvPr>
          <p:cNvSpPr txBox="1"/>
          <p:nvPr/>
        </p:nvSpPr>
        <p:spPr>
          <a:xfrm>
            <a:off x="223703" y="4147924"/>
            <a:ext cx="1328860" cy="511256"/>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600" b="1" i="0" u="none" strike="noStrike" kern="0" cap="none" spc="0" normalizeH="0" baseline="0" noProof="0">
                <a:ln>
                  <a:noFill/>
                </a:ln>
                <a:gradFill>
                  <a:gsLst>
                    <a:gs pos="2917">
                      <a:srgbClr val="353535"/>
                    </a:gs>
                    <a:gs pos="30000">
                      <a:srgbClr val="353535"/>
                    </a:gs>
                  </a:gsLst>
                  <a:lin ang="5400000" scaled="0"/>
                </a:gradFill>
                <a:effectLst/>
                <a:uLnTx/>
                <a:uFillTx/>
              </a:rPr>
              <a:t>On-prem</a:t>
            </a:r>
          </a:p>
        </p:txBody>
      </p:sp>
      <p:grpSp>
        <p:nvGrpSpPr>
          <p:cNvPr id="63" name="Group 62">
            <a:extLst>
              <a:ext uri="{FF2B5EF4-FFF2-40B4-BE49-F238E27FC236}">
                <a16:creationId xmlns:a16="http://schemas.microsoft.com/office/drawing/2014/main" id="{27A4992C-6448-4566-BC4A-AD82E65BD988}"/>
              </a:ext>
            </a:extLst>
          </p:cNvPr>
          <p:cNvGrpSpPr/>
          <p:nvPr/>
        </p:nvGrpSpPr>
        <p:grpSpPr>
          <a:xfrm>
            <a:off x="526915" y="1312421"/>
            <a:ext cx="2703268" cy="850219"/>
            <a:chOff x="321768" y="5771417"/>
            <a:chExt cx="2703268" cy="850219"/>
          </a:xfrm>
        </p:grpSpPr>
        <p:cxnSp>
          <p:nvCxnSpPr>
            <p:cNvPr id="64" name="Straight Arrow Connector 63">
              <a:extLst>
                <a:ext uri="{FF2B5EF4-FFF2-40B4-BE49-F238E27FC236}">
                  <a16:creationId xmlns:a16="http://schemas.microsoft.com/office/drawing/2014/main" id="{D18BB692-1E37-4272-8532-263A14CCE459}"/>
                </a:ext>
              </a:extLst>
            </p:cNvPr>
            <p:cNvCxnSpPr>
              <a:cxnSpLocks/>
            </p:cNvCxnSpPr>
            <p:nvPr/>
          </p:nvCxnSpPr>
          <p:spPr>
            <a:xfrm flipH="1">
              <a:off x="321768" y="6016881"/>
              <a:ext cx="467743" cy="7987"/>
            </a:xfrm>
            <a:prstGeom prst="straightConnector1">
              <a:avLst/>
            </a:prstGeom>
            <a:noFill/>
            <a:ln w="12700" cap="flat" cmpd="sng" algn="ctr">
              <a:solidFill>
                <a:srgbClr val="353535"/>
              </a:solidFill>
              <a:prstDash val="dash"/>
              <a:headEnd type="triangle"/>
              <a:tailEnd type="triangle"/>
            </a:ln>
            <a:effectLst/>
          </p:spPr>
        </p:cxnSp>
        <p:cxnSp>
          <p:nvCxnSpPr>
            <p:cNvPr id="65" name="Straight Arrow Connector 64">
              <a:extLst>
                <a:ext uri="{FF2B5EF4-FFF2-40B4-BE49-F238E27FC236}">
                  <a16:creationId xmlns:a16="http://schemas.microsoft.com/office/drawing/2014/main" id="{42A0C9A0-E510-4634-AF12-E554ECB4CB2F}"/>
                </a:ext>
              </a:extLst>
            </p:cNvPr>
            <p:cNvCxnSpPr>
              <a:cxnSpLocks/>
            </p:cNvCxnSpPr>
            <p:nvPr/>
          </p:nvCxnSpPr>
          <p:spPr>
            <a:xfrm flipH="1">
              <a:off x="321768" y="6353416"/>
              <a:ext cx="480283" cy="0"/>
            </a:xfrm>
            <a:prstGeom prst="straightConnector1">
              <a:avLst/>
            </a:prstGeom>
            <a:noFill/>
            <a:ln w="19050" cap="flat" cmpd="sng" algn="ctr">
              <a:solidFill>
                <a:srgbClr val="FF8C00"/>
              </a:solidFill>
              <a:prstDash val="solid"/>
              <a:headEnd type="triangle"/>
              <a:tailEnd type="triangle"/>
            </a:ln>
            <a:effectLst/>
          </p:spPr>
        </p:cxnSp>
        <p:sp>
          <p:nvSpPr>
            <p:cNvPr id="66" name="TextBox 65">
              <a:extLst>
                <a:ext uri="{FF2B5EF4-FFF2-40B4-BE49-F238E27FC236}">
                  <a16:creationId xmlns:a16="http://schemas.microsoft.com/office/drawing/2014/main" id="{BF02C41F-BC64-40AB-B6E5-5B2DDC83CA50}"/>
                </a:ext>
              </a:extLst>
            </p:cNvPr>
            <p:cNvSpPr txBox="1"/>
            <p:nvPr/>
          </p:nvSpPr>
          <p:spPr>
            <a:xfrm>
              <a:off x="683682" y="5771417"/>
              <a:ext cx="2341354"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kern="0">
                  <a:gradFill>
                    <a:gsLst>
                      <a:gs pos="2917">
                        <a:srgbClr val="353535"/>
                      </a:gs>
                      <a:gs pos="30000">
                        <a:srgbClr val="353535"/>
                      </a:gs>
                    </a:gsLst>
                    <a:lin ang="5400000" scaled="0"/>
                  </a:gradFill>
                  <a:latin typeface="Segoe UI Semilight"/>
                </a:rPr>
                <a:t>Command and Control</a:t>
              </a:r>
            </a:p>
          </p:txBody>
        </p:sp>
        <p:sp>
          <p:nvSpPr>
            <p:cNvPr id="67" name="TextBox 66">
              <a:extLst>
                <a:ext uri="{FF2B5EF4-FFF2-40B4-BE49-F238E27FC236}">
                  <a16:creationId xmlns:a16="http://schemas.microsoft.com/office/drawing/2014/main" id="{E2C8D5BD-935E-4F44-A0AA-BC69D2DE11A1}"/>
                </a:ext>
              </a:extLst>
            </p:cNvPr>
            <p:cNvSpPr txBox="1"/>
            <p:nvPr/>
          </p:nvSpPr>
          <p:spPr>
            <a:xfrm>
              <a:off x="663330" y="6114735"/>
              <a:ext cx="2309945"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kern="0">
                  <a:gradFill>
                    <a:gsLst>
                      <a:gs pos="2917">
                        <a:srgbClr val="353535"/>
                      </a:gs>
                      <a:gs pos="30000">
                        <a:srgbClr val="353535"/>
                      </a:gs>
                    </a:gsLst>
                    <a:lin ang="5400000" scaled="0"/>
                  </a:gradFill>
                  <a:latin typeface="Segoe UI Semilight"/>
                </a:rPr>
                <a:t>Data</a:t>
              </a:r>
            </a:p>
          </p:txBody>
        </p:sp>
      </p:grpSp>
      <p:grpSp>
        <p:nvGrpSpPr>
          <p:cNvPr id="77" name="Group 76">
            <a:extLst>
              <a:ext uri="{FF2B5EF4-FFF2-40B4-BE49-F238E27FC236}">
                <a16:creationId xmlns:a16="http://schemas.microsoft.com/office/drawing/2014/main" id="{652948D0-C120-486C-8725-B5644345354B}"/>
              </a:ext>
            </a:extLst>
          </p:cNvPr>
          <p:cNvGrpSpPr/>
          <p:nvPr/>
        </p:nvGrpSpPr>
        <p:grpSpPr>
          <a:xfrm>
            <a:off x="1911023" y="4257861"/>
            <a:ext cx="2399050" cy="1089886"/>
            <a:chOff x="2285685" y="4765490"/>
            <a:chExt cx="2399050" cy="1089886"/>
          </a:xfrm>
        </p:grpSpPr>
        <p:pic>
          <p:nvPicPr>
            <p:cNvPr id="70" name="Picture 69">
              <a:extLst>
                <a:ext uri="{FF2B5EF4-FFF2-40B4-BE49-F238E27FC236}">
                  <a16:creationId xmlns:a16="http://schemas.microsoft.com/office/drawing/2014/main" id="{DAC61B7B-02EF-4567-BDD4-4FE249752E9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701" y="5320411"/>
              <a:ext cx="417206" cy="211384"/>
            </a:xfrm>
            <a:prstGeom prst="rect">
              <a:avLst/>
            </a:prstGeom>
          </p:spPr>
        </p:pic>
        <p:pic>
          <p:nvPicPr>
            <p:cNvPr id="71" name="Picture 70">
              <a:extLst>
                <a:ext uri="{FF2B5EF4-FFF2-40B4-BE49-F238E27FC236}">
                  <a16:creationId xmlns:a16="http://schemas.microsoft.com/office/drawing/2014/main" id="{3C718FDA-CF0B-4C76-940E-978B773903CE}"/>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203139" y="5617729"/>
              <a:ext cx="527901" cy="226964"/>
            </a:xfrm>
            <a:prstGeom prst="rect">
              <a:avLst/>
            </a:prstGeom>
          </p:spPr>
        </p:pic>
        <p:pic>
          <p:nvPicPr>
            <p:cNvPr id="72" name="Picture 71">
              <a:extLst>
                <a:ext uri="{FF2B5EF4-FFF2-40B4-BE49-F238E27FC236}">
                  <a16:creationId xmlns:a16="http://schemas.microsoft.com/office/drawing/2014/main" id="{4ED277BF-12FF-4A42-8F1C-6C273066BBE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3914532" y="5730610"/>
              <a:ext cx="450827" cy="124766"/>
            </a:xfrm>
            <a:prstGeom prst="rect">
              <a:avLst/>
            </a:prstGeom>
          </p:spPr>
        </p:pic>
        <p:pic>
          <p:nvPicPr>
            <p:cNvPr id="73" name="Picture 72">
              <a:extLst>
                <a:ext uri="{FF2B5EF4-FFF2-40B4-BE49-F238E27FC236}">
                  <a16:creationId xmlns:a16="http://schemas.microsoft.com/office/drawing/2014/main" id="{4BDA6E08-0F4E-4ECA-8658-879E03CF9C58}"/>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055887" y="5320412"/>
              <a:ext cx="782944" cy="211383"/>
            </a:xfrm>
            <a:prstGeom prst="rect">
              <a:avLst/>
            </a:prstGeom>
          </p:spPr>
        </p:pic>
        <p:pic>
          <p:nvPicPr>
            <p:cNvPr id="74" name="Picture 73">
              <a:extLst>
                <a:ext uri="{FF2B5EF4-FFF2-40B4-BE49-F238E27FC236}">
                  <a16:creationId xmlns:a16="http://schemas.microsoft.com/office/drawing/2014/main" id="{CB10D53E-DD88-4DDB-B98A-BAC6BD2B881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364990" y="5679509"/>
              <a:ext cx="690897" cy="131599"/>
            </a:xfrm>
            <a:prstGeom prst="rect">
              <a:avLst/>
            </a:prstGeom>
          </p:spPr>
        </p:pic>
        <p:pic>
          <p:nvPicPr>
            <p:cNvPr id="75" name="Picture 74">
              <a:extLst>
                <a:ext uri="{FF2B5EF4-FFF2-40B4-BE49-F238E27FC236}">
                  <a16:creationId xmlns:a16="http://schemas.microsoft.com/office/drawing/2014/main" id="{A4385786-AA80-4B90-AF7E-554DE8505CF0}"/>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05811" y="5282755"/>
              <a:ext cx="491661" cy="399578"/>
            </a:xfrm>
            <a:prstGeom prst="rect">
              <a:avLst/>
            </a:prstGeom>
          </p:spPr>
        </p:pic>
        <p:sp>
          <p:nvSpPr>
            <p:cNvPr id="76" name="Rounded Rectangle 8">
              <a:extLst>
                <a:ext uri="{FF2B5EF4-FFF2-40B4-BE49-F238E27FC236}">
                  <a16:creationId xmlns:a16="http://schemas.microsoft.com/office/drawing/2014/main" id="{5913E948-6EC0-4E89-B1EB-FBF3B63C140F}"/>
                </a:ext>
              </a:extLst>
            </p:cNvPr>
            <p:cNvSpPr/>
            <p:nvPr/>
          </p:nvSpPr>
          <p:spPr bwMode="auto">
            <a:xfrm>
              <a:off x="2285685" y="4765490"/>
              <a:ext cx="2399050" cy="468987"/>
            </a:xfrm>
            <a:prstGeom prst="roundRect">
              <a:avLst/>
            </a:prstGeom>
            <a:solidFill>
              <a:srgbClr val="4EB1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On-prem Data Stores</a:t>
              </a:r>
            </a:p>
          </p:txBody>
        </p:sp>
      </p:grpSp>
      <p:grpSp>
        <p:nvGrpSpPr>
          <p:cNvPr id="17" name="Group 16">
            <a:extLst>
              <a:ext uri="{FF2B5EF4-FFF2-40B4-BE49-F238E27FC236}">
                <a16:creationId xmlns:a16="http://schemas.microsoft.com/office/drawing/2014/main" id="{EF159343-0392-4F2A-9275-B57A39AC0A99}"/>
              </a:ext>
            </a:extLst>
          </p:cNvPr>
          <p:cNvGrpSpPr/>
          <p:nvPr/>
        </p:nvGrpSpPr>
        <p:grpSpPr>
          <a:xfrm>
            <a:off x="5081335" y="4362734"/>
            <a:ext cx="2235793" cy="1258851"/>
            <a:chOff x="5541518" y="4362734"/>
            <a:chExt cx="2235793" cy="1258851"/>
          </a:xfrm>
        </p:grpSpPr>
        <p:sp>
          <p:nvSpPr>
            <p:cNvPr id="78" name="Rectangle 77">
              <a:extLst>
                <a:ext uri="{FF2B5EF4-FFF2-40B4-BE49-F238E27FC236}">
                  <a16:creationId xmlns:a16="http://schemas.microsoft.com/office/drawing/2014/main" id="{63C00A57-5D22-42BC-9135-7C153CFB59D7}"/>
                </a:ext>
              </a:extLst>
            </p:cNvPr>
            <p:cNvSpPr/>
            <p:nvPr/>
          </p:nvSpPr>
          <p:spPr bwMode="auto">
            <a:xfrm>
              <a:off x="5541518" y="4362734"/>
              <a:ext cx="2235793" cy="125885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t" anchorCtr="0"/>
            <a:lstStyle/>
            <a:p>
              <a:pPr lvl="1" algn="ctr" defTabSz="1242566">
                <a:defRPr/>
              </a:pPr>
              <a:r>
                <a:rPr lang="en-US" sz="1600" b="1" dirty="0">
                  <a:solidFill>
                    <a:srgbClr val="FFFFFF"/>
                  </a:solidFill>
                  <a:latin typeface="Segoe UI Semibold" panose="020B0702040204020203" pitchFamily="34" charset="0"/>
                  <a:cs typeface="Segoe UI Semibold" panose="020B0702040204020203" pitchFamily="34" charset="0"/>
                </a:rPr>
                <a:t>Self-hosted IR</a:t>
              </a:r>
            </a:p>
          </p:txBody>
        </p:sp>
        <p:pic>
          <p:nvPicPr>
            <p:cNvPr id="79" name="Picture 78">
              <a:extLst>
                <a:ext uri="{FF2B5EF4-FFF2-40B4-BE49-F238E27FC236}">
                  <a16:creationId xmlns:a16="http://schemas.microsoft.com/office/drawing/2014/main" id="{16C7B2BE-3D3B-4D25-A0FE-868BE41DF3C8}"/>
                </a:ext>
              </a:extLst>
            </p:cNvPr>
            <p:cNvPicPr>
              <a:picLocks noChangeAspect="1"/>
            </p:cNvPicPr>
            <p:nvPr/>
          </p:nvPicPr>
          <p:blipFill>
            <a:blip r:embed="rId14"/>
            <a:stretch>
              <a:fillRect/>
            </a:stretch>
          </p:blipFill>
          <p:spPr>
            <a:xfrm>
              <a:off x="5553464" y="4372260"/>
              <a:ext cx="594378" cy="505700"/>
            </a:xfrm>
            <a:prstGeom prst="rect">
              <a:avLst/>
            </a:prstGeom>
          </p:spPr>
        </p:pic>
        <p:grpSp>
          <p:nvGrpSpPr>
            <p:cNvPr id="10" name="Group 9">
              <a:extLst>
                <a:ext uri="{FF2B5EF4-FFF2-40B4-BE49-F238E27FC236}">
                  <a16:creationId xmlns:a16="http://schemas.microsoft.com/office/drawing/2014/main" id="{7A2745B1-5BB7-4C96-AB00-2C78720791E9}"/>
                </a:ext>
              </a:extLst>
            </p:cNvPr>
            <p:cNvGrpSpPr/>
            <p:nvPr/>
          </p:nvGrpSpPr>
          <p:grpSpPr>
            <a:xfrm>
              <a:off x="6206705" y="4698143"/>
              <a:ext cx="1060201" cy="840903"/>
              <a:chOff x="6206705" y="4698143"/>
              <a:chExt cx="1060201" cy="840903"/>
            </a:xfrm>
          </p:grpSpPr>
          <p:grpSp>
            <p:nvGrpSpPr>
              <p:cNvPr id="89" name="Group 88">
                <a:extLst>
                  <a:ext uri="{FF2B5EF4-FFF2-40B4-BE49-F238E27FC236}">
                    <a16:creationId xmlns:a16="http://schemas.microsoft.com/office/drawing/2014/main" id="{2BAA19DA-407E-4CBA-8222-38806946F567}"/>
                  </a:ext>
                </a:extLst>
              </p:cNvPr>
              <p:cNvGrpSpPr/>
              <p:nvPr/>
            </p:nvGrpSpPr>
            <p:grpSpPr>
              <a:xfrm>
                <a:off x="6206705" y="4698143"/>
                <a:ext cx="499574" cy="409182"/>
                <a:chOff x="6625052" y="4698143"/>
                <a:chExt cx="499574" cy="409182"/>
              </a:xfrm>
            </p:grpSpPr>
            <p:sp>
              <p:nvSpPr>
                <p:cNvPr id="88" name="Rectangle 87">
                  <a:extLst>
                    <a:ext uri="{FF2B5EF4-FFF2-40B4-BE49-F238E27FC236}">
                      <a16:creationId xmlns:a16="http://schemas.microsoft.com/office/drawing/2014/main" id="{7FE51449-001B-4C0C-9CCA-F02EE2525085}"/>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4" name="Picture 83">
                  <a:extLst>
                    <a:ext uri="{FF2B5EF4-FFF2-40B4-BE49-F238E27FC236}">
                      <a16:creationId xmlns:a16="http://schemas.microsoft.com/office/drawing/2014/main" id="{78226DE6-ECC2-4E5A-BA51-B48FD210AC04}"/>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nvGrpSpPr>
              <p:cNvPr id="93" name="Group 92">
                <a:extLst>
                  <a:ext uri="{FF2B5EF4-FFF2-40B4-BE49-F238E27FC236}">
                    <a16:creationId xmlns:a16="http://schemas.microsoft.com/office/drawing/2014/main" id="{794A7BB1-0772-4CE2-B216-0E12D743E178}"/>
                  </a:ext>
                </a:extLst>
              </p:cNvPr>
              <p:cNvGrpSpPr/>
              <p:nvPr/>
            </p:nvGrpSpPr>
            <p:grpSpPr>
              <a:xfrm>
                <a:off x="6217845" y="5128986"/>
                <a:ext cx="499574" cy="409182"/>
                <a:chOff x="6625052" y="4698143"/>
                <a:chExt cx="499574" cy="409182"/>
              </a:xfrm>
            </p:grpSpPr>
            <p:sp>
              <p:nvSpPr>
                <p:cNvPr id="94" name="Rectangle 93">
                  <a:extLst>
                    <a:ext uri="{FF2B5EF4-FFF2-40B4-BE49-F238E27FC236}">
                      <a16:creationId xmlns:a16="http://schemas.microsoft.com/office/drawing/2014/main" id="{50C6A674-CD78-4C95-94E9-D245066EFA8D}"/>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a:extLst>
                    <a:ext uri="{FF2B5EF4-FFF2-40B4-BE49-F238E27FC236}">
                      <a16:creationId xmlns:a16="http://schemas.microsoft.com/office/drawing/2014/main" id="{AEE8A02E-2BA0-484D-820C-07ADBDBAE54E}"/>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nvGrpSpPr>
              <p:cNvPr id="99" name="Group 98">
                <a:extLst>
                  <a:ext uri="{FF2B5EF4-FFF2-40B4-BE49-F238E27FC236}">
                    <a16:creationId xmlns:a16="http://schemas.microsoft.com/office/drawing/2014/main" id="{FB4CF4E7-9523-419E-9F55-73BC8C1C9429}"/>
                  </a:ext>
                </a:extLst>
              </p:cNvPr>
              <p:cNvGrpSpPr/>
              <p:nvPr/>
            </p:nvGrpSpPr>
            <p:grpSpPr>
              <a:xfrm>
                <a:off x="6756192" y="4699021"/>
                <a:ext cx="499574" cy="409182"/>
                <a:chOff x="6625052" y="4698143"/>
                <a:chExt cx="499574" cy="409182"/>
              </a:xfrm>
            </p:grpSpPr>
            <p:sp>
              <p:nvSpPr>
                <p:cNvPr id="100" name="Rectangle 99">
                  <a:extLst>
                    <a:ext uri="{FF2B5EF4-FFF2-40B4-BE49-F238E27FC236}">
                      <a16:creationId xmlns:a16="http://schemas.microsoft.com/office/drawing/2014/main" id="{6A75F993-19DD-4864-93F6-D812FF51F01B}"/>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1" name="Picture 100">
                  <a:extLst>
                    <a:ext uri="{FF2B5EF4-FFF2-40B4-BE49-F238E27FC236}">
                      <a16:creationId xmlns:a16="http://schemas.microsoft.com/office/drawing/2014/main" id="{75BB9047-C537-44FC-BB4C-CD6B8BD1D8AC}"/>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nvGrpSpPr>
              <p:cNvPr id="102" name="Group 101">
                <a:extLst>
                  <a:ext uri="{FF2B5EF4-FFF2-40B4-BE49-F238E27FC236}">
                    <a16:creationId xmlns:a16="http://schemas.microsoft.com/office/drawing/2014/main" id="{B2ADF7D7-4B3F-48DE-B805-C28859D7BC75}"/>
                  </a:ext>
                </a:extLst>
              </p:cNvPr>
              <p:cNvGrpSpPr/>
              <p:nvPr/>
            </p:nvGrpSpPr>
            <p:grpSpPr>
              <a:xfrm>
                <a:off x="6767332" y="5129864"/>
                <a:ext cx="499574" cy="409182"/>
                <a:chOff x="6625052" y="4698143"/>
                <a:chExt cx="499574" cy="409182"/>
              </a:xfrm>
            </p:grpSpPr>
            <p:sp>
              <p:nvSpPr>
                <p:cNvPr id="103" name="Rectangle 102">
                  <a:extLst>
                    <a:ext uri="{FF2B5EF4-FFF2-40B4-BE49-F238E27FC236}">
                      <a16:creationId xmlns:a16="http://schemas.microsoft.com/office/drawing/2014/main" id="{693A87AD-48FF-484B-83F5-5714C62C391A}"/>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a:extLst>
                    <a:ext uri="{FF2B5EF4-FFF2-40B4-BE49-F238E27FC236}">
                      <a16:creationId xmlns:a16="http://schemas.microsoft.com/office/drawing/2014/main" id="{F8A4F10E-F3A5-4132-A6DF-AD600456C547}"/>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grpSp>
      <p:cxnSp>
        <p:nvCxnSpPr>
          <p:cNvPr id="106" name="Straight Arrow Connector 105">
            <a:extLst>
              <a:ext uri="{FF2B5EF4-FFF2-40B4-BE49-F238E27FC236}">
                <a16:creationId xmlns:a16="http://schemas.microsoft.com/office/drawing/2014/main" id="{BBD4A932-1278-4BAF-8840-9E4C4674E7D1}"/>
              </a:ext>
            </a:extLst>
          </p:cNvPr>
          <p:cNvCxnSpPr>
            <a:cxnSpLocks/>
            <a:stCxn id="33" idx="0"/>
            <a:endCxn id="113" idx="2"/>
          </p:cNvCxnSpPr>
          <p:nvPr/>
        </p:nvCxnSpPr>
        <p:spPr>
          <a:xfrm flipV="1">
            <a:off x="6191995" y="2106236"/>
            <a:ext cx="665056" cy="574454"/>
          </a:xfrm>
          <a:prstGeom prst="straightConnector1">
            <a:avLst/>
          </a:prstGeom>
          <a:noFill/>
          <a:ln w="12700" cap="flat" cmpd="sng" algn="ctr">
            <a:solidFill>
              <a:srgbClr val="353535"/>
            </a:solidFill>
            <a:prstDash val="dash"/>
            <a:headEnd type="triangle" w="med" len="med"/>
            <a:tailEnd type="triangle" w="med" len="med"/>
          </a:ln>
          <a:effectLst/>
        </p:spPr>
      </p:cxnSp>
      <p:cxnSp>
        <p:nvCxnSpPr>
          <p:cNvPr id="128" name="Straight Arrow Connector 127">
            <a:extLst>
              <a:ext uri="{FF2B5EF4-FFF2-40B4-BE49-F238E27FC236}">
                <a16:creationId xmlns:a16="http://schemas.microsoft.com/office/drawing/2014/main" id="{1B1E348D-74E2-4E32-88D4-BE4230B7A28B}"/>
              </a:ext>
            </a:extLst>
          </p:cNvPr>
          <p:cNvCxnSpPr>
            <a:cxnSpLocks/>
            <a:stCxn id="78" idx="1"/>
            <a:endCxn id="75" idx="3"/>
          </p:cNvCxnSpPr>
          <p:nvPr/>
        </p:nvCxnSpPr>
        <p:spPr>
          <a:xfrm flipH="1" flipV="1">
            <a:off x="4022810" y="4974915"/>
            <a:ext cx="1058525" cy="17245"/>
          </a:xfrm>
          <a:prstGeom prst="straightConnector1">
            <a:avLst/>
          </a:prstGeom>
          <a:ln w="28575">
            <a:solidFill>
              <a:srgbClr val="FFA94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1" name="Straight Arrow Connector 130">
            <a:extLst>
              <a:ext uri="{FF2B5EF4-FFF2-40B4-BE49-F238E27FC236}">
                <a16:creationId xmlns:a16="http://schemas.microsoft.com/office/drawing/2014/main" id="{D60996AD-4ACE-4DF5-9C83-306EA665DE90}"/>
              </a:ext>
            </a:extLst>
          </p:cNvPr>
          <p:cNvCxnSpPr>
            <a:cxnSpLocks/>
            <a:stCxn id="33" idx="1"/>
            <a:endCxn id="41" idx="3"/>
          </p:cNvCxnSpPr>
          <p:nvPr/>
        </p:nvCxnSpPr>
        <p:spPr>
          <a:xfrm flipH="1" flipV="1">
            <a:off x="4309670" y="3229085"/>
            <a:ext cx="757191" cy="70715"/>
          </a:xfrm>
          <a:prstGeom prst="straightConnector1">
            <a:avLst/>
          </a:prstGeom>
          <a:ln w="28575">
            <a:solidFill>
              <a:srgbClr val="FFA94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3" name="Straight Arrow Connector 132">
            <a:extLst>
              <a:ext uri="{FF2B5EF4-FFF2-40B4-BE49-F238E27FC236}">
                <a16:creationId xmlns:a16="http://schemas.microsoft.com/office/drawing/2014/main" id="{EF246FD1-EAEE-48EB-8E78-8A95C68C7E56}"/>
              </a:ext>
            </a:extLst>
          </p:cNvPr>
          <p:cNvCxnSpPr>
            <a:cxnSpLocks/>
            <a:stCxn id="50" idx="1"/>
            <a:endCxn id="33" idx="3"/>
          </p:cNvCxnSpPr>
          <p:nvPr/>
        </p:nvCxnSpPr>
        <p:spPr>
          <a:xfrm flipH="1">
            <a:off x="7317128" y="3119463"/>
            <a:ext cx="1113087" cy="180337"/>
          </a:xfrm>
          <a:prstGeom prst="straightConnector1">
            <a:avLst/>
          </a:prstGeom>
          <a:ln w="28575">
            <a:solidFill>
              <a:srgbClr val="FFA94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6" name="Straight Arrow Connector 135">
            <a:extLst>
              <a:ext uri="{FF2B5EF4-FFF2-40B4-BE49-F238E27FC236}">
                <a16:creationId xmlns:a16="http://schemas.microsoft.com/office/drawing/2014/main" id="{616AB769-CDFC-4CCA-BC70-4F9182615725}"/>
              </a:ext>
            </a:extLst>
          </p:cNvPr>
          <p:cNvCxnSpPr>
            <a:cxnSpLocks/>
            <a:stCxn id="50" idx="2"/>
            <a:endCxn id="78" idx="3"/>
          </p:cNvCxnSpPr>
          <p:nvPr/>
        </p:nvCxnSpPr>
        <p:spPr>
          <a:xfrm flipH="1">
            <a:off x="7317128" y="3298082"/>
            <a:ext cx="1327430" cy="1694078"/>
          </a:xfrm>
          <a:prstGeom prst="straightConnector1">
            <a:avLst/>
          </a:prstGeom>
          <a:ln w="28575">
            <a:solidFill>
              <a:srgbClr val="FFA94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0" name="Straight Arrow Connector 139">
            <a:extLst>
              <a:ext uri="{FF2B5EF4-FFF2-40B4-BE49-F238E27FC236}">
                <a16:creationId xmlns:a16="http://schemas.microsoft.com/office/drawing/2014/main" id="{486B4653-BE27-4AA3-A554-63BFD1B8AE01}"/>
              </a:ext>
            </a:extLst>
          </p:cNvPr>
          <p:cNvCxnSpPr>
            <a:cxnSpLocks/>
            <a:stCxn id="78" idx="1"/>
            <a:endCxn id="72" idx="3"/>
          </p:cNvCxnSpPr>
          <p:nvPr/>
        </p:nvCxnSpPr>
        <p:spPr>
          <a:xfrm flipH="1">
            <a:off x="3990697" y="4992160"/>
            <a:ext cx="1090638" cy="293204"/>
          </a:xfrm>
          <a:prstGeom prst="straightConnector1">
            <a:avLst/>
          </a:prstGeom>
          <a:ln w="28575">
            <a:solidFill>
              <a:srgbClr val="FFA94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2" name="Straight Arrow Connector 141">
            <a:extLst>
              <a:ext uri="{FF2B5EF4-FFF2-40B4-BE49-F238E27FC236}">
                <a16:creationId xmlns:a16="http://schemas.microsoft.com/office/drawing/2014/main" id="{75B6B009-2979-4653-9216-12A20F5B1BB7}"/>
              </a:ext>
            </a:extLst>
          </p:cNvPr>
          <p:cNvCxnSpPr>
            <a:cxnSpLocks/>
            <a:stCxn id="78" idx="1"/>
            <a:endCxn id="73" idx="0"/>
          </p:cNvCxnSpPr>
          <p:nvPr/>
        </p:nvCxnSpPr>
        <p:spPr>
          <a:xfrm flipH="1" flipV="1">
            <a:off x="3072697" y="4812783"/>
            <a:ext cx="2008638" cy="179377"/>
          </a:xfrm>
          <a:prstGeom prst="straightConnector1">
            <a:avLst/>
          </a:prstGeom>
          <a:ln w="28575">
            <a:solidFill>
              <a:srgbClr val="FFA94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7" name="Straight Arrow Connector 146">
            <a:extLst>
              <a:ext uri="{FF2B5EF4-FFF2-40B4-BE49-F238E27FC236}">
                <a16:creationId xmlns:a16="http://schemas.microsoft.com/office/drawing/2014/main" id="{67FD4F96-3855-4E8C-A7AF-C2C5DE2BDE47}"/>
              </a:ext>
            </a:extLst>
          </p:cNvPr>
          <p:cNvCxnSpPr>
            <a:cxnSpLocks/>
            <a:stCxn id="53" idx="2"/>
            <a:endCxn id="78" idx="3"/>
          </p:cNvCxnSpPr>
          <p:nvPr/>
        </p:nvCxnSpPr>
        <p:spPr>
          <a:xfrm flipH="1">
            <a:off x="7317128" y="3330759"/>
            <a:ext cx="3741507" cy="1661401"/>
          </a:xfrm>
          <a:prstGeom prst="straightConnector1">
            <a:avLst/>
          </a:prstGeom>
          <a:ln w="28575">
            <a:solidFill>
              <a:srgbClr val="FFA94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48" name="Group 47">
            <a:extLst>
              <a:ext uri="{FF2B5EF4-FFF2-40B4-BE49-F238E27FC236}">
                <a16:creationId xmlns:a16="http://schemas.microsoft.com/office/drawing/2014/main" id="{5566F41D-82DB-4D9A-88AE-EC1F786B48DD}"/>
              </a:ext>
            </a:extLst>
          </p:cNvPr>
          <p:cNvGrpSpPr/>
          <p:nvPr/>
        </p:nvGrpSpPr>
        <p:grpSpPr>
          <a:xfrm>
            <a:off x="8430215" y="2898945"/>
            <a:ext cx="2813001" cy="1060110"/>
            <a:chOff x="7123297" y="2424494"/>
            <a:chExt cx="2813001" cy="1060110"/>
          </a:xfrm>
        </p:grpSpPr>
        <p:sp>
          <p:nvSpPr>
            <p:cNvPr id="49" name="Rounded Rectangle 8">
              <a:extLst>
                <a:ext uri="{FF2B5EF4-FFF2-40B4-BE49-F238E27FC236}">
                  <a16:creationId xmlns:a16="http://schemas.microsoft.com/office/drawing/2014/main" id="{82069DE2-7227-49B0-941C-82E3F6C9DA1C}"/>
                </a:ext>
              </a:extLst>
            </p:cNvPr>
            <p:cNvSpPr/>
            <p:nvPr/>
          </p:nvSpPr>
          <p:spPr bwMode="auto">
            <a:xfrm>
              <a:off x="7402846" y="3015617"/>
              <a:ext cx="2250267" cy="468987"/>
            </a:xfrm>
            <a:prstGeom prst="roundRect">
              <a:avLst/>
            </a:prstGeom>
            <a:solidFill>
              <a:srgbClr val="4EB1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Azure Data Stores</a:t>
              </a:r>
            </a:p>
          </p:txBody>
        </p:sp>
        <p:pic>
          <p:nvPicPr>
            <p:cNvPr id="50" name="Picture 49">
              <a:extLst>
                <a:ext uri="{FF2B5EF4-FFF2-40B4-BE49-F238E27FC236}">
                  <a16:creationId xmlns:a16="http://schemas.microsoft.com/office/drawing/2014/main" id="{07F104FD-5B6A-4D08-899A-B74438F02479}"/>
                </a:ext>
              </a:extLst>
            </p:cNvPr>
            <p:cNvPicPr>
              <a:picLocks noChangeAspect="1"/>
            </p:cNvPicPr>
            <p:nvPr/>
          </p:nvPicPr>
          <p:blipFill>
            <a:blip r:embed="rId16"/>
            <a:stretch>
              <a:fillRect/>
            </a:stretch>
          </p:blipFill>
          <p:spPr>
            <a:xfrm>
              <a:off x="7123297" y="2466393"/>
              <a:ext cx="428685" cy="357238"/>
            </a:xfrm>
            <a:prstGeom prst="rect">
              <a:avLst/>
            </a:prstGeom>
          </p:spPr>
        </p:pic>
        <p:pic>
          <p:nvPicPr>
            <p:cNvPr id="51" name="Picture 50">
              <a:extLst>
                <a:ext uri="{FF2B5EF4-FFF2-40B4-BE49-F238E27FC236}">
                  <a16:creationId xmlns:a16="http://schemas.microsoft.com/office/drawing/2014/main" id="{9424D2CE-B7D5-4F85-801D-9345D3AC7D5F}"/>
                </a:ext>
              </a:extLst>
            </p:cNvPr>
            <p:cNvPicPr>
              <a:picLocks noChangeAspect="1"/>
            </p:cNvPicPr>
            <p:nvPr/>
          </p:nvPicPr>
          <p:blipFill>
            <a:blip r:embed="rId17"/>
            <a:stretch>
              <a:fillRect/>
            </a:stretch>
          </p:blipFill>
          <p:spPr>
            <a:xfrm>
              <a:off x="7898914" y="2459079"/>
              <a:ext cx="480283" cy="448616"/>
            </a:xfrm>
            <a:prstGeom prst="rect">
              <a:avLst/>
            </a:prstGeom>
          </p:spPr>
        </p:pic>
        <p:pic>
          <p:nvPicPr>
            <p:cNvPr id="52" name="Picture 51">
              <a:extLst>
                <a:ext uri="{FF2B5EF4-FFF2-40B4-BE49-F238E27FC236}">
                  <a16:creationId xmlns:a16="http://schemas.microsoft.com/office/drawing/2014/main" id="{409EAB4E-8E05-458F-BA7B-938813A5097F}"/>
                </a:ext>
              </a:extLst>
            </p:cNvPr>
            <p:cNvPicPr>
              <a:picLocks noChangeAspect="1"/>
            </p:cNvPicPr>
            <p:nvPr/>
          </p:nvPicPr>
          <p:blipFill>
            <a:blip r:embed="rId18"/>
            <a:stretch>
              <a:fillRect/>
            </a:stretch>
          </p:blipFill>
          <p:spPr>
            <a:xfrm>
              <a:off x="8732029" y="2424494"/>
              <a:ext cx="480283" cy="428078"/>
            </a:xfrm>
            <a:prstGeom prst="rect">
              <a:avLst/>
            </a:prstGeom>
          </p:spPr>
        </p:pic>
        <p:pic>
          <p:nvPicPr>
            <p:cNvPr id="53" name="Picture 52">
              <a:extLst>
                <a:ext uri="{FF2B5EF4-FFF2-40B4-BE49-F238E27FC236}">
                  <a16:creationId xmlns:a16="http://schemas.microsoft.com/office/drawing/2014/main" id="{4D09D950-9671-42AF-BADA-32073164568E}"/>
                </a:ext>
              </a:extLst>
            </p:cNvPr>
            <p:cNvPicPr>
              <a:picLocks noChangeAspect="1"/>
            </p:cNvPicPr>
            <p:nvPr/>
          </p:nvPicPr>
          <p:blipFill>
            <a:blip r:embed="rId19"/>
            <a:stretch>
              <a:fillRect/>
            </a:stretch>
          </p:blipFill>
          <p:spPr>
            <a:xfrm>
              <a:off x="9567136" y="2433715"/>
              <a:ext cx="369162" cy="422593"/>
            </a:xfrm>
            <a:prstGeom prst="rect">
              <a:avLst/>
            </a:prstGeom>
          </p:spPr>
        </p:pic>
      </p:grpSp>
      <p:cxnSp>
        <p:nvCxnSpPr>
          <p:cNvPr id="150" name="Straight Arrow Connector 149">
            <a:extLst>
              <a:ext uri="{FF2B5EF4-FFF2-40B4-BE49-F238E27FC236}">
                <a16:creationId xmlns:a16="http://schemas.microsoft.com/office/drawing/2014/main" id="{5326FDD8-0EB2-4B69-B739-D0838AE8C627}"/>
              </a:ext>
            </a:extLst>
          </p:cNvPr>
          <p:cNvCxnSpPr>
            <a:cxnSpLocks/>
            <a:stCxn id="33" idx="1"/>
            <a:endCxn id="39" idx="2"/>
          </p:cNvCxnSpPr>
          <p:nvPr/>
        </p:nvCxnSpPr>
        <p:spPr>
          <a:xfrm flipH="1">
            <a:off x="2142878" y="3299800"/>
            <a:ext cx="2923983" cy="4322"/>
          </a:xfrm>
          <a:prstGeom prst="straightConnector1">
            <a:avLst/>
          </a:prstGeom>
          <a:ln w="28575">
            <a:solidFill>
              <a:srgbClr val="FFA94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3" name="Straight Arrow Connector 152">
            <a:extLst>
              <a:ext uri="{FF2B5EF4-FFF2-40B4-BE49-F238E27FC236}">
                <a16:creationId xmlns:a16="http://schemas.microsoft.com/office/drawing/2014/main" id="{E32A429F-2BCD-4709-876C-2A587AD7FD6F}"/>
              </a:ext>
            </a:extLst>
          </p:cNvPr>
          <p:cNvCxnSpPr>
            <a:cxnSpLocks/>
            <a:stCxn id="51" idx="2"/>
            <a:endCxn id="33" idx="3"/>
          </p:cNvCxnSpPr>
          <p:nvPr/>
        </p:nvCxnSpPr>
        <p:spPr>
          <a:xfrm flipH="1" flipV="1">
            <a:off x="7317128" y="3299800"/>
            <a:ext cx="2128846" cy="82346"/>
          </a:xfrm>
          <a:prstGeom prst="straightConnector1">
            <a:avLst/>
          </a:prstGeom>
          <a:ln w="28575">
            <a:solidFill>
              <a:srgbClr val="FFA940"/>
            </a:solidFill>
            <a:headEnd type="triangle" w="med" len="med"/>
            <a:tailEnd type="none" w="med" len="med"/>
          </a:ln>
        </p:spPr>
        <p:style>
          <a:lnRef idx="1">
            <a:schemeClr val="accent2"/>
          </a:lnRef>
          <a:fillRef idx="0">
            <a:schemeClr val="accent2"/>
          </a:fillRef>
          <a:effectRef idx="0">
            <a:schemeClr val="accent2"/>
          </a:effectRef>
          <a:fontRef idx="minor">
            <a:schemeClr val="tx1"/>
          </a:fontRef>
        </p:style>
      </p:cxnSp>
      <p:sp>
        <p:nvSpPr>
          <p:cNvPr id="9" name="Speech Bubble: Rectangle with Corners Rounded 8">
            <a:extLst>
              <a:ext uri="{FF2B5EF4-FFF2-40B4-BE49-F238E27FC236}">
                <a16:creationId xmlns:a16="http://schemas.microsoft.com/office/drawing/2014/main" id="{9EC1781F-ADCE-4789-9ABF-ABE89536C49E}"/>
              </a:ext>
            </a:extLst>
          </p:cNvPr>
          <p:cNvSpPr/>
          <p:nvPr/>
        </p:nvSpPr>
        <p:spPr bwMode="auto">
          <a:xfrm>
            <a:off x="8709765" y="1096911"/>
            <a:ext cx="3003680" cy="1332677"/>
          </a:xfrm>
          <a:prstGeom prst="wedgeRoundRectCallout">
            <a:avLst>
              <a:gd name="adj1" fmla="val -88575"/>
              <a:gd name="adj2" fmla="val -723"/>
              <a:gd name="adj3" fmla="val 16667"/>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dirty="0">
                <a:solidFill>
                  <a:schemeClr val="tx1"/>
                </a:solidFill>
                <a:ea typeface="Segoe UI" pitchFamily="34" charset="0"/>
                <a:cs typeface="Segoe UI" pitchFamily="34" charset="0"/>
              </a:rPr>
              <a:t>Flexible control flow &amp; scheduling to scale out.</a:t>
            </a:r>
          </a:p>
          <a:p>
            <a:pPr algn="ctr" defTabSz="932472" fontAlgn="base">
              <a:spcBef>
                <a:spcPct val="0"/>
              </a:spcBef>
              <a:spcAft>
                <a:spcPct val="0"/>
              </a:spcAft>
            </a:pPr>
            <a:r>
              <a:rPr lang="en-US" altLang="zh-CN" i="1" dirty="0">
                <a:solidFill>
                  <a:schemeClr val="tx1"/>
                </a:solidFill>
                <a:ea typeface="Segoe UI" pitchFamily="34" charset="0"/>
                <a:cs typeface="Segoe UI" pitchFamily="34" charset="0"/>
              </a:rPr>
              <a:t>(concurrency, partitions)</a:t>
            </a:r>
            <a:endParaRPr lang="en-US" i="1" dirty="0">
              <a:solidFill>
                <a:schemeClr val="tx1"/>
              </a:solidFill>
              <a:ea typeface="Segoe UI" pitchFamily="34" charset="0"/>
              <a:cs typeface="Segoe UI" pitchFamily="34" charset="0"/>
            </a:endParaRPr>
          </a:p>
        </p:txBody>
      </p:sp>
      <p:sp>
        <p:nvSpPr>
          <p:cNvPr id="158" name="Speech Bubble: Rectangle with Corners Rounded 157">
            <a:extLst>
              <a:ext uri="{FF2B5EF4-FFF2-40B4-BE49-F238E27FC236}">
                <a16:creationId xmlns:a16="http://schemas.microsoft.com/office/drawing/2014/main" id="{FE29F1A1-C4FA-47F0-9093-F6FE65BC0699}"/>
              </a:ext>
            </a:extLst>
          </p:cNvPr>
          <p:cNvSpPr/>
          <p:nvPr/>
        </p:nvSpPr>
        <p:spPr bwMode="auto">
          <a:xfrm>
            <a:off x="8717928" y="5538168"/>
            <a:ext cx="2995517" cy="980030"/>
          </a:xfrm>
          <a:prstGeom prst="wedgeRoundRectCallout">
            <a:avLst>
              <a:gd name="adj1" fmla="val -95757"/>
              <a:gd name="adj2" fmla="val -60358"/>
              <a:gd name="adj3" fmla="val 16667"/>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dirty="0">
                <a:solidFill>
                  <a:schemeClr val="tx1"/>
                </a:solidFill>
                <a:ea typeface="Segoe UI" pitchFamily="34" charset="0"/>
                <a:cs typeface="Segoe UI" pitchFamily="34" charset="0"/>
              </a:rPr>
              <a:t>Customer managed infra with scaling options.</a:t>
            </a:r>
          </a:p>
          <a:p>
            <a:pPr algn="ctr" defTabSz="932472" fontAlgn="base">
              <a:spcBef>
                <a:spcPct val="0"/>
              </a:spcBef>
              <a:spcAft>
                <a:spcPct val="0"/>
              </a:spcAft>
            </a:pPr>
            <a:r>
              <a:rPr lang="en-US" altLang="zh-CN" i="1" dirty="0">
                <a:solidFill>
                  <a:schemeClr val="tx1"/>
                </a:solidFill>
                <a:ea typeface="Segoe UI" pitchFamily="34" charset="0"/>
                <a:cs typeface="Segoe UI" pitchFamily="34" charset="0"/>
              </a:rPr>
              <a:t>(powerfulness, concurrency)</a:t>
            </a:r>
            <a:endParaRPr lang="en-US" i="1" dirty="0">
              <a:solidFill>
                <a:schemeClr val="tx1"/>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2D793FBD-BDE0-411A-AF05-C5B4BBCE751B}"/>
              </a:ext>
            </a:extLst>
          </p:cNvPr>
          <p:cNvGrpSpPr/>
          <p:nvPr/>
        </p:nvGrpSpPr>
        <p:grpSpPr>
          <a:xfrm>
            <a:off x="5066861" y="2680690"/>
            <a:ext cx="2250267" cy="1238219"/>
            <a:chOff x="5180410" y="2680690"/>
            <a:chExt cx="2250267" cy="1238219"/>
          </a:xfrm>
        </p:grpSpPr>
        <p:grpSp>
          <p:nvGrpSpPr>
            <p:cNvPr id="54" name="Group 53">
              <a:extLst>
                <a:ext uri="{FF2B5EF4-FFF2-40B4-BE49-F238E27FC236}">
                  <a16:creationId xmlns:a16="http://schemas.microsoft.com/office/drawing/2014/main" id="{7E4A9C18-E9B2-4A15-97CB-3A1B8DB41281}"/>
                </a:ext>
              </a:extLst>
            </p:cNvPr>
            <p:cNvGrpSpPr/>
            <p:nvPr/>
          </p:nvGrpSpPr>
          <p:grpSpPr>
            <a:xfrm>
              <a:off x="5180410" y="2680690"/>
              <a:ext cx="2250267" cy="1238219"/>
              <a:chOff x="6096000" y="1856524"/>
              <a:chExt cx="2250267" cy="1238219"/>
            </a:xfrm>
          </p:grpSpPr>
          <p:sp>
            <p:nvSpPr>
              <p:cNvPr id="33" name="Rectangle 32">
                <a:extLst>
                  <a:ext uri="{FF2B5EF4-FFF2-40B4-BE49-F238E27FC236}">
                    <a16:creationId xmlns:a16="http://schemas.microsoft.com/office/drawing/2014/main" id="{FEA365B9-E6CB-459C-892E-0EA6F9F97153}"/>
                  </a:ext>
                </a:extLst>
              </p:cNvPr>
              <p:cNvSpPr/>
              <p:nvPr/>
            </p:nvSpPr>
            <p:spPr bwMode="auto">
              <a:xfrm>
                <a:off x="6096000" y="1856524"/>
                <a:ext cx="2250267" cy="123821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IR</a:t>
                </a:r>
              </a:p>
            </p:txBody>
          </p:sp>
          <p:pic>
            <p:nvPicPr>
              <p:cNvPr id="34" name="Picture 33">
                <a:extLst>
                  <a:ext uri="{FF2B5EF4-FFF2-40B4-BE49-F238E27FC236}">
                    <a16:creationId xmlns:a16="http://schemas.microsoft.com/office/drawing/2014/main" id="{42EC53EB-85AB-45F8-A7C2-6F72BACE4697}"/>
                  </a:ext>
                </a:extLst>
              </p:cNvPr>
              <p:cNvPicPr>
                <a:picLocks noChangeAspect="1"/>
              </p:cNvPicPr>
              <p:nvPr/>
            </p:nvPicPr>
            <p:blipFill>
              <a:blip r:embed="rId20"/>
              <a:stretch>
                <a:fillRect/>
              </a:stretch>
            </p:blipFill>
            <p:spPr>
              <a:xfrm>
                <a:off x="6110474" y="1877968"/>
                <a:ext cx="548640" cy="436828"/>
              </a:xfrm>
              <a:prstGeom prst="rect">
                <a:avLst/>
              </a:prstGeom>
            </p:spPr>
          </p:pic>
        </p:grpSp>
        <p:grpSp>
          <p:nvGrpSpPr>
            <p:cNvPr id="143" name="Group 142">
              <a:extLst>
                <a:ext uri="{FF2B5EF4-FFF2-40B4-BE49-F238E27FC236}">
                  <a16:creationId xmlns:a16="http://schemas.microsoft.com/office/drawing/2014/main" id="{BBF75849-F73B-4A85-8896-799BD1F9723F}"/>
                </a:ext>
              </a:extLst>
            </p:cNvPr>
            <p:cNvGrpSpPr/>
            <p:nvPr/>
          </p:nvGrpSpPr>
          <p:grpSpPr>
            <a:xfrm>
              <a:off x="5808730" y="3032590"/>
              <a:ext cx="499574" cy="409182"/>
              <a:chOff x="6625052" y="4698143"/>
              <a:chExt cx="499574" cy="409182"/>
            </a:xfrm>
          </p:grpSpPr>
          <p:sp>
            <p:nvSpPr>
              <p:cNvPr id="156" name="Rectangle 155">
                <a:extLst>
                  <a:ext uri="{FF2B5EF4-FFF2-40B4-BE49-F238E27FC236}">
                    <a16:creationId xmlns:a16="http://schemas.microsoft.com/office/drawing/2014/main" id="{3AB3FAC4-B81F-4691-84B5-54F1A72EDA79}"/>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7" name="Picture 156">
                <a:extLst>
                  <a:ext uri="{FF2B5EF4-FFF2-40B4-BE49-F238E27FC236}">
                    <a16:creationId xmlns:a16="http://schemas.microsoft.com/office/drawing/2014/main" id="{8288086F-0430-4A66-93C8-0DD8372928E7}"/>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nvGrpSpPr>
            <p:cNvPr id="144" name="Group 143">
              <a:extLst>
                <a:ext uri="{FF2B5EF4-FFF2-40B4-BE49-F238E27FC236}">
                  <a16:creationId xmlns:a16="http://schemas.microsoft.com/office/drawing/2014/main" id="{7EF8C58A-B2C8-4E28-9F25-6120418B8B4F}"/>
                </a:ext>
              </a:extLst>
            </p:cNvPr>
            <p:cNvGrpSpPr/>
            <p:nvPr/>
          </p:nvGrpSpPr>
          <p:grpSpPr>
            <a:xfrm>
              <a:off x="5819870" y="3463433"/>
              <a:ext cx="499574" cy="409182"/>
              <a:chOff x="6625052" y="4698143"/>
              <a:chExt cx="499574" cy="409182"/>
            </a:xfrm>
          </p:grpSpPr>
          <p:sp>
            <p:nvSpPr>
              <p:cNvPr id="154" name="Rectangle 153">
                <a:extLst>
                  <a:ext uri="{FF2B5EF4-FFF2-40B4-BE49-F238E27FC236}">
                    <a16:creationId xmlns:a16="http://schemas.microsoft.com/office/drawing/2014/main" id="{061A322B-A064-44F4-8A68-16D75426A854}"/>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5" name="Picture 154">
                <a:extLst>
                  <a:ext uri="{FF2B5EF4-FFF2-40B4-BE49-F238E27FC236}">
                    <a16:creationId xmlns:a16="http://schemas.microsoft.com/office/drawing/2014/main" id="{8B018B52-547F-40AE-B3DF-88F16AC7FE05}"/>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nvGrpSpPr>
            <p:cNvPr id="145" name="Group 144">
              <a:extLst>
                <a:ext uri="{FF2B5EF4-FFF2-40B4-BE49-F238E27FC236}">
                  <a16:creationId xmlns:a16="http://schemas.microsoft.com/office/drawing/2014/main" id="{F78913F4-9A09-4FB6-931A-F52824FE8089}"/>
                </a:ext>
              </a:extLst>
            </p:cNvPr>
            <p:cNvGrpSpPr/>
            <p:nvPr/>
          </p:nvGrpSpPr>
          <p:grpSpPr>
            <a:xfrm>
              <a:off x="6358217" y="3033468"/>
              <a:ext cx="499574" cy="409182"/>
              <a:chOff x="6625052" y="4698143"/>
              <a:chExt cx="499574" cy="409182"/>
            </a:xfrm>
          </p:grpSpPr>
          <p:sp>
            <p:nvSpPr>
              <p:cNvPr id="151" name="Rectangle 150">
                <a:extLst>
                  <a:ext uri="{FF2B5EF4-FFF2-40B4-BE49-F238E27FC236}">
                    <a16:creationId xmlns:a16="http://schemas.microsoft.com/office/drawing/2014/main" id="{67BADD52-CC21-42E3-9F9A-293090593645}"/>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151">
                <a:extLst>
                  <a:ext uri="{FF2B5EF4-FFF2-40B4-BE49-F238E27FC236}">
                    <a16:creationId xmlns:a16="http://schemas.microsoft.com/office/drawing/2014/main" id="{5D938BD4-39BA-4C70-8A90-1B758F812EB6}"/>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nvGrpSpPr>
            <p:cNvPr id="146" name="Group 145">
              <a:extLst>
                <a:ext uri="{FF2B5EF4-FFF2-40B4-BE49-F238E27FC236}">
                  <a16:creationId xmlns:a16="http://schemas.microsoft.com/office/drawing/2014/main" id="{26CDAB20-30E5-42FC-9F1E-1CB11797E054}"/>
                </a:ext>
              </a:extLst>
            </p:cNvPr>
            <p:cNvGrpSpPr/>
            <p:nvPr/>
          </p:nvGrpSpPr>
          <p:grpSpPr>
            <a:xfrm>
              <a:off x="6369357" y="3464311"/>
              <a:ext cx="499574" cy="409182"/>
              <a:chOff x="6625052" y="4698143"/>
              <a:chExt cx="499574" cy="409182"/>
            </a:xfrm>
          </p:grpSpPr>
          <p:sp>
            <p:nvSpPr>
              <p:cNvPr id="148" name="Rectangle 147">
                <a:extLst>
                  <a:ext uri="{FF2B5EF4-FFF2-40B4-BE49-F238E27FC236}">
                    <a16:creationId xmlns:a16="http://schemas.microsoft.com/office/drawing/2014/main" id="{BDD3B18A-338F-48FC-A96C-DDD311034E50}"/>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9" name="Picture 148">
                <a:extLst>
                  <a:ext uri="{FF2B5EF4-FFF2-40B4-BE49-F238E27FC236}">
                    <a16:creationId xmlns:a16="http://schemas.microsoft.com/office/drawing/2014/main" id="{966E60ED-B977-4A3A-9405-C1F6B7CC387C}"/>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nvGrpSpPr>
            <p:cNvPr id="159" name="Group 158">
              <a:extLst>
                <a:ext uri="{FF2B5EF4-FFF2-40B4-BE49-F238E27FC236}">
                  <a16:creationId xmlns:a16="http://schemas.microsoft.com/office/drawing/2014/main" id="{245FC3E1-679B-46D8-B0EF-EC4AB6A3C394}"/>
                </a:ext>
              </a:extLst>
            </p:cNvPr>
            <p:cNvGrpSpPr/>
            <p:nvPr/>
          </p:nvGrpSpPr>
          <p:grpSpPr>
            <a:xfrm>
              <a:off x="6898610" y="3032590"/>
              <a:ext cx="499574" cy="409182"/>
              <a:chOff x="6625052" y="4698143"/>
              <a:chExt cx="499574" cy="409182"/>
            </a:xfrm>
          </p:grpSpPr>
          <p:sp>
            <p:nvSpPr>
              <p:cNvPr id="160" name="Rectangle 159">
                <a:extLst>
                  <a:ext uri="{FF2B5EF4-FFF2-40B4-BE49-F238E27FC236}">
                    <a16:creationId xmlns:a16="http://schemas.microsoft.com/office/drawing/2014/main" id="{0CBFFD23-EDAB-4545-80BE-E16FC7FD009C}"/>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1" name="Picture 160">
                <a:extLst>
                  <a:ext uri="{FF2B5EF4-FFF2-40B4-BE49-F238E27FC236}">
                    <a16:creationId xmlns:a16="http://schemas.microsoft.com/office/drawing/2014/main" id="{7E8C51F4-F7C7-4771-B599-D1DC1A423E02}"/>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nvGrpSpPr>
            <p:cNvPr id="162" name="Group 161">
              <a:extLst>
                <a:ext uri="{FF2B5EF4-FFF2-40B4-BE49-F238E27FC236}">
                  <a16:creationId xmlns:a16="http://schemas.microsoft.com/office/drawing/2014/main" id="{F7EAC12A-B241-4085-BC5F-FEA7062A28A4}"/>
                </a:ext>
              </a:extLst>
            </p:cNvPr>
            <p:cNvGrpSpPr/>
            <p:nvPr/>
          </p:nvGrpSpPr>
          <p:grpSpPr>
            <a:xfrm>
              <a:off x="6909750" y="3463433"/>
              <a:ext cx="499574" cy="409182"/>
              <a:chOff x="6625052" y="4698143"/>
              <a:chExt cx="499574" cy="409182"/>
            </a:xfrm>
          </p:grpSpPr>
          <p:sp>
            <p:nvSpPr>
              <p:cNvPr id="163" name="Rectangle 162">
                <a:extLst>
                  <a:ext uri="{FF2B5EF4-FFF2-40B4-BE49-F238E27FC236}">
                    <a16:creationId xmlns:a16="http://schemas.microsoft.com/office/drawing/2014/main" id="{5E025E14-4697-46D9-B009-8A4B0F026F65}"/>
                  </a:ext>
                </a:extLst>
              </p:cNvPr>
              <p:cNvSpPr/>
              <p:nvPr/>
            </p:nvSpPr>
            <p:spPr bwMode="auto">
              <a:xfrm>
                <a:off x="6761319" y="4729102"/>
                <a:ext cx="249321" cy="3472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4" name="Picture 163">
                <a:extLst>
                  <a:ext uri="{FF2B5EF4-FFF2-40B4-BE49-F238E27FC236}">
                    <a16:creationId xmlns:a16="http://schemas.microsoft.com/office/drawing/2014/main" id="{63E81576-9864-4AF7-9CDC-A0258C0FABB3}"/>
                  </a:ext>
                </a:extLst>
              </p:cNvPr>
              <p:cNvPicPr>
                <a:picLocks noChangeAspect="1"/>
              </p:cNvPicPr>
              <p:nvPr/>
            </p:nvPicPr>
            <p:blipFill>
              <a:blip r:embed="rId15">
                <a:duotone>
                  <a:srgbClr val="FF8C00">
                    <a:shade val="45000"/>
                    <a:satMod val="135000"/>
                  </a:srgbClr>
                  <a:prstClr val="white"/>
                </a:duotone>
              </a:blip>
              <a:stretch>
                <a:fillRect/>
              </a:stretch>
            </p:blipFill>
            <p:spPr>
              <a:xfrm>
                <a:off x="6625052" y="4698143"/>
                <a:ext cx="499574" cy="409182"/>
              </a:xfrm>
              <a:prstGeom prst="rect">
                <a:avLst/>
              </a:prstGeom>
            </p:spPr>
          </p:pic>
        </p:grpSp>
      </p:grpSp>
      <p:sp>
        <p:nvSpPr>
          <p:cNvPr id="96" name="Speech Bubble: Rectangle with Corners Rounded 95">
            <a:extLst>
              <a:ext uri="{FF2B5EF4-FFF2-40B4-BE49-F238E27FC236}">
                <a16:creationId xmlns:a16="http://schemas.microsoft.com/office/drawing/2014/main" id="{04E4C74C-60E5-4B88-BA09-35EF5A19AA04}"/>
              </a:ext>
            </a:extLst>
          </p:cNvPr>
          <p:cNvSpPr/>
          <p:nvPr/>
        </p:nvSpPr>
        <p:spPr bwMode="auto">
          <a:xfrm>
            <a:off x="8709764" y="4331761"/>
            <a:ext cx="2995517" cy="1082989"/>
          </a:xfrm>
          <a:prstGeom prst="wedgeRoundRectCallout">
            <a:avLst>
              <a:gd name="adj1" fmla="val -94960"/>
              <a:gd name="adj2" fmla="val -111583"/>
              <a:gd name="adj3" fmla="val 16667"/>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dirty="0">
                <a:solidFill>
                  <a:schemeClr val="tx1"/>
                </a:solidFill>
                <a:ea typeface="Segoe UI" pitchFamily="34" charset="0"/>
                <a:cs typeface="Segoe UI" pitchFamily="34" charset="0"/>
              </a:rPr>
              <a:t>Elastic managed infra to handle data at scale.</a:t>
            </a:r>
          </a:p>
          <a:p>
            <a:pPr algn="ctr" defTabSz="932472" fontAlgn="base">
              <a:spcBef>
                <a:spcPct val="0"/>
              </a:spcBef>
              <a:spcAft>
                <a:spcPct val="0"/>
              </a:spcAft>
            </a:pPr>
            <a:r>
              <a:rPr lang="en-US" altLang="zh-CN" i="1" dirty="0">
                <a:solidFill>
                  <a:schemeClr val="tx1"/>
                </a:solidFill>
                <a:ea typeface="Segoe UI" pitchFamily="34" charset="0"/>
                <a:cs typeface="Segoe UI" pitchFamily="34" charset="0"/>
              </a:rPr>
              <a:t>(configurable DIUs per run) </a:t>
            </a:r>
            <a:endParaRPr lang="en-US" i="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077112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158" grpId="0" animBg="1"/>
      <p:bldP spid="9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Identity the Perf Bottleneck and Tune </a:t>
            </a:r>
          </a:p>
        </p:txBody>
      </p:sp>
      <p:graphicFrame>
        <p:nvGraphicFramePr>
          <p:cNvPr id="12" name="Content Placeholder 14">
            <a:extLst>
              <a:ext uri="{FF2B5EF4-FFF2-40B4-BE49-F238E27FC236}">
                <a16:creationId xmlns:a16="http://schemas.microsoft.com/office/drawing/2014/main" id="{846C6C73-1928-476C-910F-2DCFF47A1AD1}"/>
              </a:ext>
            </a:extLst>
          </p:cNvPr>
          <p:cNvGraphicFramePr>
            <a:graphicFrameLocks/>
          </p:cNvGraphicFramePr>
          <p:nvPr>
            <p:extLst>
              <p:ext uri="{D42A27DB-BD31-4B8C-83A1-F6EECF244321}">
                <p14:modId xmlns:p14="http://schemas.microsoft.com/office/powerpoint/2010/main" val="4035032422"/>
              </p:ext>
            </p:extLst>
          </p:nvPr>
        </p:nvGraphicFramePr>
        <p:xfrm>
          <a:off x="528954" y="1371995"/>
          <a:ext cx="11247662" cy="4858057"/>
        </p:xfrm>
        <a:graphic>
          <a:graphicData uri="http://schemas.openxmlformats.org/drawingml/2006/table">
            <a:tbl>
              <a:tblPr firstRow="1" bandRow="1">
                <a:tableStyleId>{5C22544A-7EE6-4342-B048-85BDC9FD1C3A}</a:tableStyleId>
              </a:tblPr>
              <a:tblGrid>
                <a:gridCol w="1091125">
                  <a:extLst>
                    <a:ext uri="{9D8B030D-6E8A-4147-A177-3AD203B41FA5}">
                      <a16:colId xmlns:a16="http://schemas.microsoft.com/office/drawing/2014/main" val="109555093"/>
                    </a:ext>
                  </a:extLst>
                </a:gridCol>
                <a:gridCol w="1693893">
                  <a:extLst>
                    <a:ext uri="{9D8B030D-6E8A-4147-A177-3AD203B41FA5}">
                      <a16:colId xmlns:a16="http://schemas.microsoft.com/office/drawing/2014/main" val="2617722402"/>
                    </a:ext>
                  </a:extLst>
                </a:gridCol>
                <a:gridCol w="4545543">
                  <a:extLst>
                    <a:ext uri="{9D8B030D-6E8A-4147-A177-3AD203B41FA5}">
                      <a16:colId xmlns:a16="http://schemas.microsoft.com/office/drawing/2014/main" val="1806414067"/>
                    </a:ext>
                  </a:extLst>
                </a:gridCol>
                <a:gridCol w="3917101">
                  <a:extLst>
                    <a:ext uri="{9D8B030D-6E8A-4147-A177-3AD203B41FA5}">
                      <a16:colId xmlns:a16="http://schemas.microsoft.com/office/drawing/2014/main" val="4149358483"/>
                    </a:ext>
                  </a:extLst>
                </a:gridCol>
              </a:tblGrid>
              <a:tr h="0">
                <a:tc gridSpan="2">
                  <a:txBody>
                    <a:bodyPr/>
                    <a:lstStyle/>
                    <a:p>
                      <a:pPr>
                        <a:buNone/>
                      </a:pPr>
                      <a:r>
                        <a:rPr lang="en-US" sz="1800" b="1" i="0" dirty="0">
                          <a:solidFill>
                            <a:srgbClr val="0078D7"/>
                          </a:solidFill>
                          <a:latin typeface="Segoe UI Semibold"/>
                          <a:ea typeface="Segoe UI Semilight" charset="0"/>
                          <a:cs typeface="Segoe UI Semibold"/>
                        </a:rPr>
                        <a:t>POTENTIAL BOTTLENECK</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buNone/>
                      </a:pPr>
                      <a:endParaRPr lang="en-US" sz="1800" b="1" i="0">
                        <a:solidFill>
                          <a:srgbClr val="0078D7"/>
                        </a:solidFill>
                        <a:latin typeface="Segoe UI Semibold"/>
                        <a:ea typeface="Segoe UI Semilight" charset="0"/>
                        <a:cs typeface="Segoe UI Semibold"/>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dirty="0">
                          <a:solidFill>
                            <a:srgbClr val="0078D7"/>
                          </a:solidFill>
                          <a:latin typeface="Segoe UI Semibold"/>
                          <a:ea typeface="Segoe UI Semilight" charset="0"/>
                          <a:cs typeface="Segoe UI Semibold"/>
                        </a:rPr>
                        <a:t>CHECK</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dirty="0">
                          <a:solidFill>
                            <a:srgbClr val="0078D7"/>
                          </a:solidFill>
                          <a:latin typeface="Segoe UI Semibold"/>
                          <a:ea typeface="Segoe UI Semilight" charset="0"/>
                          <a:cs typeface="Segoe UI Semibold"/>
                        </a:rPr>
                        <a:t>TUNING SUGGESTION</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1505090">
                <a:tc rowSpan="3">
                  <a:txBody>
                    <a:bodyPr/>
                    <a:lstStyle/>
                    <a:p>
                      <a:pPr marL="0" marR="0" lvl="0" indent="0" algn="ctr" defTabSz="914321" rtl="0" eaLnBrk="1" fontAlgn="auto" latinLnBrk="0" hangingPunct="1">
                        <a:lnSpc>
                          <a:spcPct val="100000"/>
                        </a:lnSpc>
                        <a:spcBef>
                          <a:spcPts val="0"/>
                        </a:spcBef>
                        <a:spcAft>
                          <a:spcPts val="600"/>
                        </a:spcAft>
                        <a:buClrTx/>
                        <a:buSzTx/>
                        <a:buFont typeface="+mj-lt"/>
                        <a:buNone/>
                        <a:tabLst/>
                        <a:defRPr/>
                      </a:pPr>
                      <a:r>
                        <a:rPr lang="en-US" sz="1800" b="1" i="0" kern="1200" noProof="0" dirty="0">
                          <a:solidFill>
                            <a:srgbClr val="0078D7"/>
                          </a:solidFill>
                          <a:latin typeface="Segoe UI Semibold"/>
                          <a:ea typeface="+mn-ea"/>
                          <a:cs typeface="Segoe UI Semibold"/>
                        </a:rPr>
                        <a:t>Within ADF</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21" rtl="0" eaLnBrk="1" fontAlgn="auto" latinLnBrk="0" hangingPunct="1">
                        <a:lnSpc>
                          <a:spcPct val="100000"/>
                        </a:lnSpc>
                        <a:spcBef>
                          <a:spcPts val="0"/>
                        </a:spcBef>
                        <a:spcAft>
                          <a:spcPts val="0"/>
                        </a:spcAft>
                        <a:buClrTx/>
                        <a:buSzTx/>
                        <a:buFont typeface="+mj-lt"/>
                        <a:buNone/>
                        <a:tabLst/>
                        <a:defRPr/>
                      </a:pPr>
                      <a:r>
                        <a:rPr lang="en-US" sz="1600" b="1" i="0" kern="1200" noProof="0" dirty="0">
                          <a:solidFill>
                            <a:srgbClr val="0078D7"/>
                          </a:solidFill>
                          <a:latin typeface="Segoe UI Semibold"/>
                          <a:ea typeface="+mn-ea"/>
                          <a:cs typeface="Segoe UI Semibold"/>
                        </a:rPr>
                        <a:t>Self-hosted IR</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ADF helper</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a:t>
                      </a:r>
                    </a:p>
                    <a:p>
                      <a:pPr marL="752121" marR="0" lvl="1" indent="-285750" algn="l" defTabSz="914321"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Queueing time </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in activity monitoring</a:t>
                      </a:r>
                    </a:p>
                    <a:p>
                      <a:pPr marL="752121" marR="0" lvl="1" indent="-285750" algn="l" defTabSz="914321"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IR metrics </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CPU/memory utilization, queue length </a:t>
                      </a:r>
                      <a:r>
                        <a:rPr lang="en-US" sz="1600" b="1" baseline="30000" dirty="0">
                          <a:solidFill>
                            <a:srgbClr val="F79A29"/>
                          </a:solidFill>
                        </a:rPr>
                        <a:t>upcoming</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queue time </a:t>
                      </a:r>
                      <a:r>
                        <a:rPr lang="en-US" sz="1600" b="1" baseline="30000" dirty="0">
                          <a:solidFill>
                            <a:srgbClr val="F79A29"/>
                          </a:solidFill>
                        </a:rPr>
                        <a:t>upcoming</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over time</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sym typeface="Wingdings" panose="05000000000000000000" pitchFamily="2" charset="2"/>
                        </a:rPr>
                        <a:t>Scale out</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sym typeface="Wingdings" panose="05000000000000000000" pitchFamily="2" charset="2"/>
                        </a:rPr>
                        <a:t> by adding nodes to bring in more machine power and </a:t>
                      </a:r>
                      <a:r>
                        <a:rPr kumimoji="0" lang="en-US" altLang="zh-CN"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sym typeface="Wingdings" panose="05000000000000000000" pitchFamily="2" charset="2"/>
                        </a:rPr>
                        <a:t>increase</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sym typeface="Wingdings" panose="05000000000000000000" pitchFamily="2" charset="2"/>
                        </a:rPr>
                        <a:t> concurrent slots.</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sym typeface="Wingdings" panose="05000000000000000000" pitchFamily="2" charset="2"/>
                        </a:rPr>
                        <a:t>Scale up</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sym typeface="Wingdings" panose="05000000000000000000" pitchFamily="2" charset="2"/>
                        </a:rPr>
                        <a:t> by increasing concurrent slots if</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CPU/memory are low but queue length/time are big.</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6119413"/>
                  </a:ext>
                </a:extLst>
              </a:tr>
              <a:tr h="1246177">
                <a:tc vMerge="1">
                  <a:txBody>
                    <a:bodyPr/>
                    <a:lstStyle/>
                    <a:p>
                      <a:endParaRPr lang="en-US"/>
                    </a:p>
                  </a:txBody>
                  <a:tcPr/>
                </a:tc>
                <a:tc>
                  <a:txBody>
                    <a:bodyPr/>
                    <a:lstStyle/>
                    <a:p>
                      <a:pPr marL="0" marR="0" lvl="0" indent="0" algn="ctr" defTabSz="914321" rtl="0" eaLnBrk="1" fontAlgn="auto" latinLnBrk="0" hangingPunct="1">
                        <a:lnSpc>
                          <a:spcPct val="100000"/>
                        </a:lnSpc>
                        <a:spcBef>
                          <a:spcPts val="0"/>
                        </a:spcBef>
                        <a:spcAft>
                          <a:spcPts val="0"/>
                        </a:spcAft>
                        <a:buClrTx/>
                        <a:buSzTx/>
                        <a:buFont typeface="+mj-lt"/>
                        <a:buNone/>
                        <a:tabLst/>
                        <a:defRPr/>
                      </a:pPr>
                      <a:r>
                        <a:rPr lang="en-US" sz="1600" b="1" i="0" kern="1200" noProof="0" dirty="0">
                          <a:solidFill>
                            <a:srgbClr val="0078D7"/>
                          </a:solidFill>
                          <a:latin typeface="Segoe UI Semibold"/>
                          <a:ea typeface="+mn-ea"/>
                          <a:cs typeface="Segoe UI Semibold"/>
                        </a:rPr>
                        <a:t>Azure IR</a:t>
                      </a:r>
                    </a:p>
                  </a:txBody>
                  <a:tcPr marT="91440" marB="91440" anchor="ctr">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Esp. helpful for file-to-file copy and copy to Cosmos DB/Azure SQL DB.</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Default DIUs by “Auto” uses up to 32; max allowed is 256.</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Default auto DIUs meets normal need. To get higher throughput, </a:t>
                      </a: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specify larger DIU</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to scale up each copy execution.</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0094229"/>
                  </a:ext>
                </a:extLst>
              </a:tr>
              <a:tr h="1246177">
                <a:tc vMerge="1">
                  <a:txBody>
                    <a:bodyPr/>
                    <a:lstStyle/>
                    <a:p>
                      <a:pPr marL="0" marR="0" lvl="0" indent="0" algn="ctr" defTabSz="914321" rtl="0" eaLnBrk="1" fontAlgn="auto" latinLnBrk="0" hangingPunct="1">
                        <a:lnSpc>
                          <a:spcPct val="100000"/>
                        </a:lnSpc>
                        <a:spcBef>
                          <a:spcPts val="0"/>
                        </a:spcBef>
                        <a:spcAft>
                          <a:spcPts val="600"/>
                        </a:spcAft>
                        <a:buClrTx/>
                        <a:buSzTx/>
                        <a:buFont typeface="+mj-lt"/>
                        <a:buNone/>
                        <a:tabLst/>
                        <a:defRPr/>
                      </a:pPr>
                      <a:endParaRPr lang="en-US" sz="1800" b="1" i="0" kern="1200" noProof="0" dirty="0">
                        <a:solidFill>
                          <a:srgbClr val="0078D7"/>
                        </a:solidFill>
                        <a:latin typeface="Segoe UI Semibold"/>
                        <a:ea typeface="+mn-ea"/>
                        <a:cs typeface="Segoe UI Semibold"/>
                      </a:endParaRPr>
                    </a:p>
                  </a:txBody>
                  <a:tcPr marT="91440" marB="91440" anchor="ctr">
                    <a:lnL w="19050" cap="flat" cmpd="sng" algn="ctr">
                      <a:noFill/>
                      <a:prstDash val="solid"/>
                      <a:round/>
                      <a:headEnd type="none" w="med" len="med"/>
                      <a:tailEnd type="none" w="med" len="med"/>
                    </a:lnL>
                    <a:lnT w="12700" cap="flat" cmpd="sng" algn="ctr">
                      <a:solidFill>
                        <a:srgbClr val="0078D7"/>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21" rtl="0" eaLnBrk="1" fontAlgn="auto" latinLnBrk="0" hangingPunct="1">
                        <a:lnSpc>
                          <a:spcPct val="100000"/>
                        </a:lnSpc>
                        <a:spcBef>
                          <a:spcPts val="0"/>
                        </a:spcBef>
                        <a:spcAft>
                          <a:spcPts val="0"/>
                        </a:spcAft>
                        <a:buClrTx/>
                        <a:buSzTx/>
                        <a:buFont typeface="+mj-lt"/>
                        <a:buNone/>
                        <a:tabLst/>
                        <a:defRPr/>
                      </a:pPr>
                      <a:r>
                        <a:rPr lang="en-US" sz="1600" b="1" i="0" kern="1200" noProof="0" dirty="0">
                          <a:solidFill>
                            <a:srgbClr val="0078D7"/>
                          </a:solidFill>
                          <a:latin typeface="Segoe UI Semibold"/>
                          <a:ea typeface="+mn-ea"/>
                          <a:cs typeface="Segoe UI Semibold"/>
                        </a:rPr>
                        <a:t>Copy service running on IR</a:t>
                      </a:r>
                    </a:p>
                  </a:txBody>
                  <a:tcPr marT="91440" marB="91440" anchor="ctr">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dirty="0">
                          <a:ln>
                            <a:noFill/>
                          </a:ln>
                          <a:solidFill>
                            <a:srgbClr val="353535"/>
                          </a:solidFill>
                          <a:effectLst/>
                          <a:uLnTx/>
                          <a:uFillTx/>
                          <a:latin typeface="+mn-lt"/>
                          <a:ea typeface="+mn-ea"/>
                          <a:cs typeface="+mn-cs"/>
                        </a:rPr>
                        <a:t>ADF helper</a:t>
                      </a:r>
                      <a:r>
                        <a:rPr kumimoji="0" lang="en-US" sz="1600" b="0" i="0" u="none" strike="noStrike" kern="1200" cap="none" spc="0" normalizeH="0" baseline="0" dirty="0">
                          <a:ln>
                            <a:noFill/>
                          </a:ln>
                          <a:solidFill>
                            <a:srgbClr val="353535"/>
                          </a:solidFill>
                          <a:effectLst/>
                          <a:uLnTx/>
                          <a:uFillTx/>
                          <a:latin typeface="+mn-lt"/>
                          <a:ea typeface="+mn-ea"/>
                          <a:cs typeface="+mn-cs"/>
                        </a:rPr>
                        <a:t>: </a:t>
                      </a:r>
                    </a:p>
                    <a:p>
                      <a:pPr marL="752121" marR="0" lvl="1" indent="-285750" algn="l" defTabSz="914321"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600" b="1" i="0" u="none" strike="noStrike" kern="1200" cap="none" spc="0" normalizeH="0" baseline="0" dirty="0">
                          <a:ln>
                            <a:noFill/>
                          </a:ln>
                          <a:solidFill>
                            <a:srgbClr val="353535"/>
                          </a:solidFill>
                          <a:effectLst/>
                          <a:uLnTx/>
                          <a:uFillTx/>
                          <a:latin typeface="+mn-lt"/>
                          <a:ea typeface="+mn-ea"/>
                          <a:cs typeface="+mn-cs"/>
                        </a:rPr>
                        <a:t>Perf suggestion </a:t>
                      </a:r>
                      <a:r>
                        <a:rPr kumimoji="0" lang="en-US" sz="1600" b="0" i="0" u="none" strike="noStrike" kern="1200" cap="none" spc="0" normalizeH="0" baseline="0" dirty="0">
                          <a:ln>
                            <a:noFill/>
                          </a:ln>
                          <a:solidFill>
                            <a:srgbClr val="353535"/>
                          </a:solidFill>
                          <a:effectLst/>
                          <a:uLnTx/>
                          <a:uFillTx/>
                          <a:latin typeface="+mn-lt"/>
                          <a:ea typeface="+mn-ea"/>
                          <a:cs typeface="+mn-cs"/>
                        </a:rPr>
                        <a:t>to optimize config in activity monitoring</a:t>
                      </a:r>
                    </a:p>
                    <a:p>
                      <a:pPr marL="752121" marR="0" lvl="1" indent="-285750" algn="l" defTabSz="914321"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600" b="1" i="0" u="none" strike="noStrike" kern="1200" cap="none" spc="0" normalizeH="0" baseline="0" dirty="0">
                          <a:ln>
                            <a:noFill/>
                          </a:ln>
                          <a:solidFill>
                            <a:srgbClr val="353535"/>
                          </a:solidFill>
                          <a:effectLst/>
                          <a:uLnTx/>
                          <a:uFillTx/>
                          <a:latin typeface="+mn-lt"/>
                          <a:ea typeface="+mn-ea"/>
                          <a:cs typeface="+mn-cs"/>
                        </a:rPr>
                        <a:t>Perf reference #</a:t>
                      </a:r>
                      <a:r>
                        <a:rPr kumimoji="0" lang="en-US" sz="1600" b="0" i="0" u="none" strike="noStrike" kern="1200" cap="none" spc="0" normalizeH="0" baseline="0" dirty="0">
                          <a:ln>
                            <a:noFill/>
                          </a:ln>
                          <a:solidFill>
                            <a:srgbClr val="353535"/>
                          </a:solidFill>
                          <a:effectLst/>
                          <a:uLnTx/>
                          <a:uFillTx/>
                          <a:latin typeface="+mn-lt"/>
                          <a:ea typeface="+mn-ea"/>
                          <a:cs typeface="+mn-cs"/>
                        </a:rPr>
                        <a:t> for single copy run covering popular pairs/patterns</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Speed up w/ </a:t>
                      </a: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built-in parallel copies</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Apply the suggested config</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Partition the data and load concurrently</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 by combining with control flow operations (</a:t>
                      </a:r>
                      <a:r>
                        <a:rPr kumimoji="0" lang="en-US" sz="1600" b="0" i="1" u="none" strike="noStrike" kern="1200" cap="none" spc="0" normalizeH="0" baseline="0" dirty="0">
                          <a:ln>
                            <a:noFill/>
                          </a:ln>
                          <a:solidFill>
                            <a:srgbClr val="000000"/>
                          </a:solidFill>
                          <a:effectLst/>
                          <a:uLnTx/>
                          <a:uFillTx/>
                          <a:latin typeface="+mn-lt"/>
                          <a:ea typeface="+mn-ea"/>
                          <a:cs typeface="Segoe UI Light" panose="020B0502040204020203" pitchFamily="34" charset="0"/>
                          <a:hlinkClick r:id="rId3" action="ppaction://hlinksldjump"/>
                        </a:rPr>
                        <a:t>examples</a:t>
                      </a: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9588217"/>
                  </a:ext>
                </a:extLst>
              </a:tr>
            </a:tbl>
          </a:graphicData>
        </a:graphic>
      </p:graphicFrame>
    </p:spTree>
    <p:extLst>
      <p:ext uri="{BB962C8B-B14F-4D97-AF65-F5344CB8AC3E}">
        <p14:creationId xmlns:p14="http://schemas.microsoft.com/office/powerpoint/2010/main" val="1646819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Identity the Perf Bottleneck and Tune </a:t>
            </a:r>
          </a:p>
        </p:txBody>
      </p:sp>
      <p:graphicFrame>
        <p:nvGraphicFramePr>
          <p:cNvPr id="12" name="Content Placeholder 14">
            <a:extLst>
              <a:ext uri="{FF2B5EF4-FFF2-40B4-BE49-F238E27FC236}">
                <a16:creationId xmlns:a16="http://schemas.microsoft.com/office/drawing/2014/main" id="{846C6C73-1928-476C-910F-2DCFF47A1AD1}"/>
              </a:ext>
            </a:extLst>
          </p:cNvPr>
          <p:cNvGraphicFramePr>
            <a:graphicFrameLocks/>
          </p:cNvGraphicFramePr>
          <p:nvPr>
            <p:extLst>
              <p:ext uri="{D42A27DB-BD31-4B8C-83A1-F6EECF244321}">
                <p14:modId xmlns:p14="http://schemas.microsoft.com/office/powerpoint/2010/main" val="1769342883"/>
              </p:ext>
            </p:extLst>
          </p:nvPr>
        </p:nvGraphicFramePr>
        <p:xfrm>
          <a:off x="546427" y="1447207"/>
          <a:ext cx="10886560" cy="3531193"/>
        </p:xfrm>
        <a:graphic>
          <a:graphicData uri="http://schemas.openxmlformats.org/drawingml/2006/table">
            <a:tbl>
              <a:tblPr firstRow="1" bandRow="1">
                <a:tableStyleId>{5C22544A-7EE6-4342-B048-85BDC9FD1C3A}</a:tableStyleId>
              </a:tblPr>
              <a:tblGrid>
                <a:gridCol w="1075188">
                  <a:extLst>
                    <a:ext uri="{9D8B030D-6E8A-4147-A177-3AD203B41FA5}">
                      <a16:colId xmlns:a16="http://schemas.microsoft.com/office/drawing/2014/main" val="109555093"/>
                    </a:ext>
                  </a:extLst>
                </a:gridCol>
                <a:gridCol w="1721478">
                  <a:extLst>
                    <a:ext uri="{9D8B030D-6E8A-4147-A177-3AD203B41FA5}">
                      <a16:colId xmlns:a16="http://schemas.microsoft.com/office/drawing/2014/main" val="2617722402"/>
                    </a:ext>
                  </a:extLst>
                </a:gridCol>
                <a:gridCol w="4603500">
                  <a:extLst>
                    <a:ext uri="{9D8B030D-6E8A-4147-A177-3AD203B41FA5}">
                      <a16:colId xmlns:a16="http://schemas.microsoft.com/office/drawing/2014/main" val="1806414067"/>
                    </a:ext>
                  </a:extLst>
                </a:gridCol>
                <a:gridCol w="3486394">
                  <a:extLst>
                    <a:ext uri="{9D8B030D-6E8A-4147-A177-3AD203B41FA5}">
                      <a16:colId xmlns:a16="http://schemas.microsoft.com/office/drawing/2014/main" val="4149358483"/>
                    </a:ext>
                  </a:extLst>
                </a:gridCol>
              </a:tblGrid>
              <a:tr h="0">
                <a:tc gridSpan="2">
                  <a:txBody>
                    <a:bodyPr/>
                    <a:lstStyle/>
                    <a:p>
                      <a:pPr>
                        <a:buNone/>
                      </a:pPr>
                      <a:r>
                        <a:rPr lang="en-US" sz="1800" b="1" i="0" dirty="0">
                          <a:solidFill>
                            <a:srgbClr val="0078D7"/>
                          </a:solidFill>
                          <a:latin typeface="Segoe UI Semibold"/>
                          <a:ea typeface="Segoe UI Semilight" charset="0"/>
                          <a:cs typeface="Segoe UI Semibold"/>
                        </a:rPr>
                        <a:t>POTENTIAL BOTTLENECK</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buNone/>
                      </a:pPr>
                      <a:endParaRPr lang="en-US" sz="1800" b="1" i="0">
                        <a:solidFill>
                          <a:srgbClr val="0078D7"/>
                        </a:solidFill>
                        <a:latin typeface="Segoe UI Semibold"/>
                        <a:ea typeface="Segoe UI Semilight" charset="0"/>
                        <a:cs typeface="Segoe UI Semibold"/>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dirty="0">
                          <a:solidFill>
                            <a:srgbClr val="0078D7"/>
                          </a:solidFill>
                          <a:latin typeface="Segoe UI Semibold"/>
                          <a:ea typeface="Segoe UI Semilight" charset="0"/>
                          <a:cs typeface="Segoe UI Semibold"/>
                        </a:rPr>
                        <a:t>CHECK</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a:solidFill>
                            <a:srgbClr val="0078D7"/>
                          </a:solidFill>
                          <a:latin typeface="Segoe UI Semibold"/>
                          <a:ea typeface="Segoe UI Semilight" charset="0"/>
                          <a:cs typeface="Segoe UI Semibold"/>
                        </a:rPr>
                        <a:t>TUNING SUGGESTION</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1520111">
                <a:tc rowSpan="2">
                  <a:txBody>
                    <a:bodyPr/>
                    <a:lstStyle/>
                    <a:p>
                      <a:pPr marL="0" marR="0" lvl="0" indent="0" algn="ctr" defTabSz="914321" rtl="0" eaLnBrk="1" fontAlgn="auto" latinLnBrk="0" hangingPunct="1">
                        <a:lnSpc>
                          <a:spcPct val="100000"/>
                        </a:lnSpc>
                        <a:spcBef>
                          <a:spcPts val="0"/>
                        </a:spcBef>
                        <a:spcAft>
                          <a:spcPts val="600"/>
                        </a:spcAft>
                        <a:buClrTx/>
                        <a:buSzTx/>
                        <a:buFontTx/>
                        <a:buNone/>
                        <a:tabLst/>
                        <a:defRPr/>
                      </a:pPr>
                      <a:r>
                        <a:rPr lang="en-US" sz="1800" b="1" i="0" kern="1200" noProof="0">
                          <a:solidFill>
                            <a:srgbClr val="0078D7"/>
                          </a:solidFill>
                          <a:latin typeface="Segoe UI Semibold"/>
                          <a:ea typeface="+mn-ea"/>
                          <a:cs typeface="Segoe UI Semibold"/>
                        </a:rPr>
                        <a:t>Outside of ADF</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i="0" kern="1200" dirty="0">
                          <a:solidFill>
                            <a:srgbClr val="0078D7"/>
                          </a:solidFill>
                          <a:latin typeface="Segoe UI Semibold"/>
                          <a:ea typeface="+mn-ea"/>
                          <a:cs typeface="Segoe UI Semibold"/>
                        </a:rPr>
                        <a:t>Source/sink </a:t>
                      </a:r>
                    </a:p>
                    <a:p>
                      <a:pPr algn="ctr"/>
                      <a:r>
                        <a:rPr lang="en-US" sz="1600" b="1" i="0" kern="1200" dirty="0">
                          <a:solidFill>
                            <a:srgbClr val="0078D7"/>
                          </a:solidFill>
                          <a:latin typeface="Segoe UI Semibold"/>
                          <a:ea typeface="+mn-ea"/>
                          <a:cs typeface="Segoe UI Semibold"/>
                        </a:rPr>
                        <a:t>data store</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dirty="0">
                          <a:ln>
                            <a:noFill/>
                          </a:ln>
                          <a:solidFill>
                            <a:srgbClr val="353535"/>
                          </a:solidFill>
                          <a:effectLst/>
                          <a:uLnTx/>
                          <a:uFillTx/>
                          <a:latin typeface="+mn-lt"/>
                          <a:ea typeface="+mn-ea"/>
                          <a:cs typeface="+mn-cs"/>
                        </a:rPr>
                        <a:t>ADF helper</a:t>
                      </a:r>
                      <a:r>
                        <a:rPr kumimoji="0" lang="en-US" sz="1600" b="0" i="0" u="none" strike="noStrike" kern="1200" cap="none" spc="0" normalizeH="0" baseline="0" dirty="0">
                          <a:ln>
                            <a:noFill/>
                          </a:ln>
                          <a:solidFill>
                            <a:srgbClr val="353535"/>
                          </a:solidFill>
                          <a:effectLst/>
                          <a:uLnTx/>
                          <a:uFillTx/>
                          <a:latin typeface="+mn-lt"/>
                          <a:ea typeface="+mn-ea"/>
                          <a:cs typeface="+mn-cs"/>
                        </a:rPr>
                        <a:t>: </a:t>
                      </a:r>
                    </a:p>
                    <a:p>
                      <a:pPr marL="752121" marR="0" lvl="1" indent="-285750" algn="l" defTabSz="914321"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600" b="0" i="0" u="none" strike="noStrike" kern="1200" cap="none" spc="0" normalizeH="0" baseline="0" dirty="0">
                          <a:ln>
                            <a:noFill/>
                          </a:ln>
                          <a:solidFill>
                            <a:srgbClr val="353535"/>
                          </a:solidFill>
                          <a:effectLst/>
                          <a:uLnTx/>
                          <a:uFillTx/>
                          <a:latin typeface="+mn-lt"/>
                          <a:ea typeface="+mn-ea"/>
                          <a:cs typeface="+mn-cs"/>
                        </a:rPr>
                        <a:t>Perf suggestion in activity monitoring (e.g. Azure SQL DB/Cosmos DB)</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353535"/>
                          </a:solidFill>
                          <a:effectLst/>
                          <a:uLnTx/>
                          <a:uFillTx/>
                          <a:latin typeface="+mn-lt"/>
                          <a:ea typeface="+mn-ea"/>
                          <a:cs typeface="+mn-cs"/>
                        </a:rPr>
                        <a:t>IO/CPU utilization on data store side</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srgbClr val="000000"/>
                          </a:solidFill>
                        </a:rPr>
                        <a:t>Upgrade data store tier</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dirty="0">
                          <a:solidFill>
                            <a:srgbClr val="000000"/>
                          </a:solidFill>
                        </a:rPr>
                        <a:t>Request higher IO limits</a:t>
                      </a:r>
                      <a:endParaRPr kumimoji="0" lang="en-US" sz="1600" b="0" i="0" u="none" strike="noStrike" kern="1200" cap="none" spc="0" normalizeH="0" baseline="0" dirty="0">
                        <a:ln>
                          <a:noFill/>
                        </a:ln>
                        <a:solidFill>
                          <a:srgbClr val="353535"/>
                        </a:solidFill>
                        <a:effectLst/>
                        <a:uLnTx/>
                        <a:uFillTx/>
                        <a:latin typeface="+mn-lt"/>
                        <a:ea typeface="+mn-ea"/>
                        <a:cs typeface="+mn-cs"/>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196387"/>
                  </a:ext>
                </a:extLst>
              </a:tr>
              <a:tr h="1553882">
                <a:tc vMerge="1">
                  <a:txBody>
                    <a:bodyPr/>
                    <a:lstStyle/>
                    <a:p>
                      <a:pPr marL="0" marR="0" lvl="0" indent="0" algn="l" defTabSz="914321" rtl="0" eaLnBrk="1" fontAlgn="auto" latinLnBrk="0" hangingPunct="1">
                        <a:lnSpc>
                          <a:spcPct val="100000"/>
                        </a:lnSpc>
                        <a:spcBef>
                          <a:spcPts val="0"/>
                        </a:spcBef>
                        <a:spcAft>
                          <a:spcPts val="600"/>
                        </a:spcAft>
                        <a:buClrTx/>
                        <a:buSzTx/>
                        <a:buFont typeface="+mj-lt"/>
                        <a:buNone/>
                        <a:tabLst/>
                        <a:defRPr/>
                      </a:pPr>
                      <a:endParaRPr kumimoji="0" lang="en-US" sz="1800" b="0" i="0" u="none" strike="noStrike" kern="1200" cap="none" spc="0" normalizeH="0" baseline="0" noProof="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21" rtl="0" eaLnBrk="1" fontAlgn="auto" latinLnBrk="0" hangingPunct="1">
                        <a:lnSpc>
                          <a:spcPct val="100000"/>
                        </a:lnSpc>
                        <a:spcBef>
                          <a:spcPts val="0"/>
                        </a:spcBef>
                        <a:spcAft>
                          <a:spcPts val="0"/>
                        </a:spcAft>
                        <a:buClrTx/>
                        <a:buSzTx/>
                        <a:buFont typeface="+mj-lt"/>
                        <a:buNone/>
                        <a:tabLst/>
                        <a:defRPr/>
                      </a:pPr>
                      <a:r>
                        <a:rPr lang="en-US" sz="1600" b="1" i="0" kern="1200" noProof="0">
                          <a:solidFill>
                            <a:srgbClr val="0078D7"/>
                          </a:solidFill>
                          <a:latin typeface="Segoe UI Semibold"/>
                          <a:ea typeface="+mn-ea"/>
                          <a:cs typeface="Segoe UI Semibold"/>
                        </a:rPr>
                        <a:t>Network </a:t>
                      </a:r>
                    </a:p>
                    <a:p>
                      <a:pPr marL="0" marR="0" lvl="0" indent="0" algn="ctr" defTabSz="914321" rtl="0" eaLnBrk="1" fontAlgn="auto" latinLnBrk="0" hangingPunct="1">
                        <a:lnSpc>
                          <a:spcPct val="100000"/>
                        </a:lnSpc>
                        <a:spcBef>
                          <a:spcPts val="0"/>
                        </a:spcBef>
                        <a:spcAft>
                          <a:spcPts val="0"/>
                        </a:spcAft>
                        <a:buClrTx/>
                        <a:buSzTx/>
                        <a:buFont typeface="+mj-lt"/>
                        <a:buNone/>
                        <a:tabLst/>
                        <a:defRPr/>
                      </a:pPr>
                      <a:r>
                        <a:rPr lang="en-US" sz="1600" b="1" i="0" kern="1200" noProof="0">
                          <a:solidFill>
                            <a:srgbClr val="0078D7"/>
                          </a:solidFill>
                          <a:latin typeface="Segoe UI Semibold"/>
                          <a:ea typeface="+mn-ea"/>
                          <a:cs typeface="Segoe UI Semibold"/>
                        </a:rPr>
                        <a:t>bandwidth</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Esp. applicable for ExpressRoute, utilization on ER circuit </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dirty="0">
                          <a:ln>
                            <a:noFill/>
                          </a:ln>
                          <a:solidFill>
                            <a:srgbClr val="000000"/>
                          </a:solidFill>
                          <a:effectLst/>
                          <a:uLnTx/>
                          <a:uFillTx/>
                          <a:latin typeface="+mn-lt"/>
                          <a:ea typeface="+mn-ea"/>
                          <a:cs typeface="Segoe UI Light" panose="020B0502040204020203" pitchFamily="34" charset="0"/>
                        </a:rPr>
                        <a:t>Scale up ER</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6374216"/>
                  </a:ext>
                </a:extLst>
              </a:tr>
            </a:tbl>
          </a:graphicData>
        </a:graphic>
      </p:graphicFrame>
      <p:sp>
        <p:nvSpPr>
          <p:cNvPr id="4" name="Rectangle 3">
            <a:extLst>
              <a:ext uri="{FF2B5EF4-FFF2-40B4-BE49-F238E27FC236}">
                <a16:creationId xmlns:a16="http://schemas.microsoft.com/office/drawing/2014/main" id="{11AAB25C-2E9A-498F-89BB-F7FDA57EF107}"/>
              </a:ext>
            </a:extLst>
          </p:cNvPr>
          <p:cNvSpPr/>
          <p:nvPr/>
        </p:nvSpPr>
        <p:spPr bwMode="auto">
          <a:xfrm>
            <a:off x="588263" y="5368958"/>
            <a:ext cx="10844724" cy="76290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i="1" dirty="0">
                <a:solidFill>
                  <a:schemeClr val="tx1"/>
                </a:solidFill>
                <a:ea typeface="Segoe UI" pitchFamily="34" charset="0"/>
                <a:cs typeface="Segoe UI" pitchFamily="34" charset="0"/>
              </a:rPr>
              <a:t>Tips: if you have need on limiting the load on source/sink/network bandwidth, scale down the ADF config.</a:t>
            </a:r>
            <a:endParaRPr lang="en-US" sz="1600" i="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1182887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Performance Monitoring</a:t>
            </a:r>
          </a:p>
        </p:txBody>
      </p:sp>
      <p:pic>
        <p:nvPicPr>
          <p:cNvPr id="2" name="Picture 1">
            <a:extLst>
              <a:ext uri="{FF2B5EF4-FFF2-40B4-BE49-F238E27FC236}">
                <a16:creationId xmlns:a16="http://schemas.microsoft.com/office/drawing/2014/main" id="{D39BE9DC-2388-4C14-8F6E-E299C843E94D}"/>
              </a:ext>
            </a:extLst>
          </p:cNvPr>
          <p:cNvPicPr>
            <a:picLocks noChangeAspect="1"/>
          </p:cNvPicPr>
          <p:nvPr/>
        </p:nvPicPr>
        <p:blipFill>
          <a:blip r:embed="rId3"/>
          <a:stretch>
            <a:fillRect/>
          </a:stretch>
        </p:blipFill>
        <p:spPr>
          <a:xfrm>
            <a:off x="588263" y="1236835"/>
            <a:ext cx="9787009" cy="4886361"/>
          </a:xfrm>
          <a:prstGeom prst="rect">
            <a:avLst/>
          </a:prstGeom>
          <a:ln>
            <a:noFill/>
          </a:ln>
        </p:spPr>
      </p:pic>
      <p:sp>
        <p:nvSpPr>
          <p:cNvPr id="4" name="TextBox 3">
            <a:extLst>
              <a:ext uri="{FF2B5EF4-FFF2-40B4-BE49-F238E27FC236}">
                <a16:creationId xmlns:a16="http://schemas.microsoft.com/office/drawing/2014/main" id="{11470ECC-A911-4CD6-9016-2A9D2F47FC00}"/>
              </a:ext>
            </a:extLst>
          </p:cNvPr>
          <p:cNvSpPr txBox="1"/>
          <p:nvPr/>
        </p:nvSpPr>
        <p:spPr>
          <a:xfrm>
            <a:off x="980142" y="5973615"/>
            <a:ext cx="8098117" cy="246221"/>
          </a:xfrm>
          <a:prstGeom prst="rect">
            <a:avLst/>
          </a:prstGeom>
          <a:noFill/>
        </p:spPr>
        <p:txBody>
          <a:bodyPr wrap="square" lIns="0" tIns="0" rIns="0" bIns="0" rtlCol="0">
            <a:spAutoFit/>
          </a:bodyPr>
          <a:lstStyle/>
          <a:p>
            <a:pPr algn="l"/>
            <a:r>
              <a:rPr lang="en-US" sz="1600" i="1" dirty="0">
                <a:solidFill>
                  <a:schemeClr val="accent1"/>
                </a:solidFill>
              </a:rPr>
              <a:t>More: used DIUs, used parallel copies, </a:t>
            </a:r>
            <a:r>
              <a:rPr lang="en-US" sz="1600" i="1" dirty="0" err="1">
                <a:solidFill>
                  <a:schemeClr val="accent1"/>
                </a:solidFill>
              </a:rPr>
              <a:t>PolyBase</a:t>
            </a:r>
            <a:r>
              <a:rPr lang="en-US" sz="1600" i="1" dirty="0">
                <a:solidFill>
                  <a:schemeClr val="accent1"/>
                </a:solidFill>
              </a:rPr>
              <a:t> true/false, staged copy w/ metrics, etc.</a:t>
            </a:r>
          </a:p>
        </p:txBody>
      </p:sp>
      <p:sp>
        <p:nvSpPr>
          <p:cNvPr id="8" name="Rectangle 7">
            <a:extLst>
              <a:ext uri="{FF2B5EF4-FFF2-40B4-BE49-F238E27FC236}">
                <a16:creationId xmlns:a16="http://schemas.microsoft.com/office/drawing/2014/main" id="{6DE9EC9B-456F-4D73-B402-E0FD6531249B}"/>
              </a:ext>
            </a:extLst>
          </p:cNvPr>
          <p:cNvSpPr/>
          <p:nvPr/>
        </p:nvSpPr>
        <p:spPr bwMode="auto">
          <a:xfrm>
            <a:off x="588263" y="1236835"/>
            <a:ext cx="9787009" cy="5104204"/>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Speech Bubble: Rectangle with Corners Rounded 4">
            <a:extLst>
              <a:ext uri="{FF2B5EF4-FFF2-40B4-BE49-F238E27FC236}">
                <a16:creationId xmlns:a16="http://schemas.microsoft.com/office/drawing/2014/main" id="{73893F7D-B1C5-49F3-8B9B-617A0F4D926C}"/>
              </a:ext>
            </a:extLst>
          </p:cNvPr>
          <p:cNvSpPr/>
          <p:nvPr/>
        </p:nvSpPr>
        <p:spPr bwMode="auto">
          <a:xfrm>
            <a:off x="8954801" y="2543222"/>
            <a:ext cx="3003680" cy="648217"/>
          </a:xfrm>
          <a:prstGeom prst="wedgeRoundRectCallout">
            <a:avLst>
              <a:gd name="adj1" fmla="val -57934"/>
              <a:gd name="adj2" fmla="val -94712"/>
              <a:gd name="adj3" fmla="val 16667"/>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dirty="0">
                <a:solidFill>
                  <a:schemeClr val="tx1"/>
                </a:solidFill>
                <a:ea typeface="Segoe UI" pitchFamily="34" charset="0"/>
                <a:cs typeface="Segoe UI" pitchFamily="34" charset="0"/>
              </a:rPr>
              <a:t>Follow performance tips</a:t>
            </a:r>
            <a:endParaRPr lang="en-US" i="1" dirty="0">
              <a:solidFill>
                <a:schemeClr val="tx1"/>
              </a:solidFill>
              <a:ea typeface="Segoe UI" pitchFamily="34" charset="0"/>
              <a:cs typeface="Segoe UI" pitchFamily="34" charset="0"/>
            </a:endParaRPr>
          </a:p>
        </p:txBody>
      </p:sp>
      <p:sp>
        <p:nvSpPr>
          <p:cNvPr id="7" name="Speech Bubble: Rectangle with Corners Rounded 6">
            <a:extLst>
              <a:ext uri="{FF2B5EF4-FFF2-40B4-BE49-F238E27FC236}">
                <a16:creationId xmlns:a16="http://schemas.microsoft.com/office/drawing/2014/main" id="{38161B4F-B929-466B-B797-DB7D324DB600}"/>
              </a:ext>
            </a:extLst>
          </p:cNvPr>
          <p:cNvSpPr/>
          <p:nvPr/>
        </p:nvSpPr>
        <p:spPr bwMode="auto">
          <a:xfrm>
            <a:off x="8396942" y="4723463"/>
            <a:ext cx="3561540" cy="1199291"/>
          </a:xfrm>
          <a:prstGeom prst="wedgeRoundRectCallout">
            <a:avLst>
              <a:gd name="adj1" fmla="val -81081"/>
              <a:gd name="adj2" fmla="val 29433"/>
              <a:gd name="adj3" fmla="val 16667"/>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dirty="0">
                <a:solidFill>
                  <a:schemeClr val="tx1"/>
                </a:solidFill>
                <a:ea typeface="Segoe UI" pitchFamily="34" charset="0"/>
                <a:cs typeface="Segoe UI" pitchFamily="34" charset="0"/>
              </a:rPr>
              <a:t>More execution details, e.g.</a:t>
            </a:r>
          </a:p>
          <a:p>
            <a:pPr marL="285750" indent="-285750" algn="ctr" defTabSz="932472" fontAlgn="base">
              <a:spcBef>
                <a:spcPct val="0"/>
              </a:spcBef>
              <a:spcAft>
                <a:spcPct val="0"/>
              </a:spcAft>
              <a:buFont typeface="Arial" panose="020B0604020202020204" pitchFamily="34" charset="0"/>
              <a:buChar char="•"/>
            </a:pPr>
            <a:r>
              <a:rPr lang="en-US" i="1" dirty="0">
                <a:solidFill>
                  <a:schemeClr val="tx1"/>
                </a:solidFill>
                <a:ea typeface="Segoe UI" pitchFamily="34" charset="0"/>
                <a:cs typeface="Segoe UI" pitchFamily="34" charset="0"/>
              </a:rPr>
              <a:t>Queue time – scale IR</a:t>
            </a:r>
          </a:p>
          <a:p>
            <a:pPr marL="285750" indent="-285750" algn="ctr" defTabSz="932472" fontAlgn="base">
              <a:spcBef>
                <a:spcPct val="0"/>
              </a:spcBef>
              <a:spcAft>
                <a:spcPct val="0"/>
              </a:spcAft>
              <a:buFont typeface="Arial" panose="020B0604020202020204" pitchFamily="34" charset="0"/>
              <a:buChar char="•"/>
            </a:pPr>
            <a:r>
              <a:rPr lang="en-US" i="1" dirty="0">
                <a:solidFill>
                  <a:schemeClr val="tx1"/>
                </a:solidFill>
                <a:ea typeface="Segoe UI" pitchFamily="34" charset="0"/>
                <a:cs typeface="Segoe UI" pitchFamily="34" charset="0"/>
              </a:rPr>
              <a:t>Time to first byte – tweak query</a:t>
            </a:r>
          </a:p>
        </p:txBody>
      </p:sp>
    </p:spTree>
    <p:extLst>
      <p:ext uri="{BB962C8B-B14F-4D97-AF65-F5344CB8AC3E}">
        <p14:creationId xmlns:p14="http://schemas.microsoft.com/office/powerpoint/2010/main" val="5418817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07831"/>
          </a:xfrm>
        </p:spPr>
        <p:txBody>
          <a:bodyPr/>
          <a:lstStyle/>
          <a:p>
            <a:r>
              <a:rPr lang="en-US" sz="3300" dirty="0"/>
              <a:t>Data Lake Migration from AWS S3 </a:t>
            </a:r>
            <a:r>
              <a:rPr lang="en-US" sz="3300" dirty="0">
                <a:sym typeface="Wingdings" panose="05000000000000000000" pitchFamily="2" charset="2"/>
              </a:rPr>
              <a:t> Azure Blob</a:t>
            </a:r>
            <a:endParaRPr lang="en-US" sz="3300" dirty="0"/>
          </a:p>
        </p:txBody>
      </p:sp>
      <p:sp>
        <p:nvSpPr>
          <p:cNvPr id="46" name="Rectangle 45">
            <a:extLst>
              <a:ext uri="{FF2B5EF4-FFF2-40B4-BE49-F238E27FC236}">
                <a16:creationId xmlns:a16="http://schemas.microsoft.com/office/drawing/2014/main" id="{2E2FCD32-DBB2-4B69-9363-00D0FB11BE41}"/>
              </a:ext>
            </a:extLst>
          </p:cNvPr>
          <p:cNvSpPr/>
          <p:nvPr/>
        </p:nvSpPr>
        <p:spPr bwMode="auto">
          <a:xfrm>
            <a:off x="1940716" y="3142920"/>
            <a:ext cx="5872071" cy="1908988"/>
          </a:xfrm>
          <a:prstGeom prst="rect">
            <a:avLst/>
          </a:prstGeom>
          <a:noFill/>
          <a:ln w="9525" cap="flat" cmpd="sng" algn="ctr">
            <a:solidFill>
              <a:srgbClr val="4472C4"/>
            </a:solidFill>
            <a:prstDash val="dash"/>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555D0054-4BD8-4F17-919A-3DD726D1D781}"/>
              </a:ext>
            </a:extLst>
          </p:cNvPr>
          <p:cNvSpPr/>
          <p:nvPr/>
        </p:nvSpPr>
        <p:spPr bwMode="auto">
          <a:xfrm>
            <a:off x="4264927" y="5213265"/>
            <a:ext cx="3925359" cy="1418084"/>
          </a:xfrm>
          <a:prstGeom prst="roundRect">
            <a:avLst>
              <a:gd name="adj" fmla="val 9157"/>
            </a:avLst>
          </a:prstGeom>
          <a:solidFill>
            <a:srgbClr val="D83B01">
              <a:tint val="65000"/>
            </a:srgbClr>
          </a:solidFill>
          <a:ln w="9525" cap="flat" cmpd="sng" algn="ctr">
            <a:solidFill>
              <a:srgbClr val="D83B01"/>
            </a:solidFill>
            <a:prstDash val="soli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Azure Blob Storage</a:t>
            </a:r>
            <a:endParaRPr lang="en-US" sz="196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B8A10926-34C0-4FC7-A29B-2B1676220B97}"/>
              </a:ext>
            </a:extLst>
          </p:cNvPr>
          <p:cNvSpPr/>
          <p:nvPr/>
        </p:nvSpPr>
        <p:spPr bwMode="auto">
          <a:xfrm>
            <a:off x="4827287" y="3582706"/>
            <a:ext cx="1051560"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Copy</a:t>
            </a:r>
          </a:p>
        </p:txBody>
      </p:sp>
      <p:sp>
        <p:nvSpPr>
          <p:cNvPr id="49" name="Rectangle: Rounded Corners 48">
            <a:extLst>
              <a:ext uri="{FF2B5EF4-FFF2-40B4-BE49-F238E27FC236}">
                <a16:creationId xmlns:a16="http://schemas.microsoft.com/office/drawing/2014/main" id="{B64058C4-D597-4243-991C-D5CE51957DE5}"/>
              </a:ext>
            </a:extLst>
          </p:cNvPr>
          <p:cNvSpPr/>
          <p:nvPr/>
        </p:nvSpPr>
        <p:spPr bwMode="auto">
          <a:xfrm>
            <a:off x="199859" y="3582706"/>
            <a:ext cx="1307037"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cs typeface="Segoe UI" pitchFamily="34" charset="0"/>
              </a:rPr>
              <a:t>Manual</a:t>
            </a:r>
          </a:p>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cs typeface="Segoe UI" pitchFamily="34" charset="0"/>
              </a:rPr>
              <a:t>Trigger</a:t>
            </a:r>
          </a:p>
        </p:txBody>
      </p:sp>
      <p:cxnSp>
        <p:nvCxnSpPr>
          <p:cNvPr id="50" name="Straight Arrow Connector 49">
            <a:extLst>
              <a:ext uri="{FF2B5EF4-FFF2-40B4-BE49-F238E27FC236}">
                <a16:creationId xmlns:a16="http://schemas.microsoft.com/office/drawing/2014/main" id="{F53636A8-A6CA-4F10-89E4-0AB0AE919BD8}"/>
              </a:ext>
            </a:extLst>
          </p:cNvPr>
          <p:cNvCxnSpPr>
            <a:cxnSpLocks/>
            <a:stCxn id="48" idx="2"/>
          </p:cNvCxnSpPr>
          <p:nvPr/>
        </p:nvCxnSpPr>
        <p:spPr>
          <a:xfrm>
            <a:off x="5353067" y="4142079"/>
            <a:ext cx="0" cy="1071186"/>
          </a:xfrm>
          <a:prstGeom prst="straightConnector1">
            <a:avLst/>
          </a:prstGeom>
          <a:noFill/>
          <a:ln w="19050" cap="flat" cmpd="sng" algn="ctr">
            <a:solidFill>
              <a:sysClr val="windowText" lastClr="000000"/>
            </a:solidFill>
            <a:prstDash val="solid"/>
            <a:headEnd type="none"/>
            <a:tailEnd type="triangle"/>
          </a:ln>
          <a:effectLst/>
        </p:spPr>
      </p:cxnSp>
      <p:sp>
        <p:nvSpPr>
          <p:cNvPr id="51" name="Rectangle 50">
            <a:extLst>
              <a:ext uri="{FF2B5EF4-FFF2-40B4-BE49-F238E27FC236}">
                <a16:creationId xmlns:a16="http://schemas.microsoft.com/office/drawing/2014/main" id="{B24CB9A4-53EA-4037-8C47-5776E6B09DD8}"/>
              </a:ext>
            </a:extLst>
          </p:cNvPr>
          <p:cNvSpPr/>
          <p:nvPr/>
        </p:nvSpPr>
        <p:spPr>
          <a:xfrm>
            <a:off x="4521400" y="5672049"/>
            <a:ext cx="3291387"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52" name="Rectangle 51">
            <a:extLst>
              <a:ext uri="{FF2B5EF4-FFF2-40B4-BE49-F238E27FC236}">
                <a16:creationId xmlns:a16="http://schemas.microsoft.com/office/drawing/2014/main" id="{F1DE5DF7-369E-4192-B69A-20617863D565}"/>
              </a:ext>
            </a:extLst>
          </p:cNvPr>
          <p:cNvSpPr/>
          <p:nvPr/>
        </p:nvSpPr>
        <p:spPr>
          <a:xfrm>
            <a:off x="4628090" y="5778738"/>
            <a:ext cx="3291386"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53" name="Rectangle 52">
            <a:extLst>
              <a:ext uri="{FF2B5EF4-FFF2-40B4-BE49-F238E27FC236}">
                <a16:creationId xmlns:a16="http://schemas.microsoft.com/office/drawing/2014/main" id="{8E56BF3F-6842-43FB-9F88-AE4D51ED90F4}"/>
              </a:ext>
            </a:extLst>
          </p:cNvPr>
          <p:cNvSpPr/>
          <p:nvPr/>
        </p:nvSpPr>
        <p:spPr>
          <a:xfrm>
            <a:off x="4734778" y="5885426"/>
            <a:ext cx="3291388" cy="640477"/>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r>
              <a:rPr lang="en-US" sz="1568" kern="0" dirty="0">
                <a:solidFill>
                  <a:prstClr val="black"/>
                </a:solidFill>
                <a:latin typeface="Segoe UI Semilight"/>
              </a:rPr>
              <a:t>Destination Container:</a:t>
            </a:r>
          </a:p>
          <a:p>
            <a:pPr defTabSz="950779">
              <a:defRPr/>
            </a:pPr>
            <a:r>
              <a:rPr lang="en-US" sz="1568" kern="0" dirty="0">
                <a:solidFill>
                  <a:prstClr val="black"/>
                </a:solidFill>
                <a:latin typeface="Segoe UI Semilight"/>
              </a:rPr>
              <a:t>/container/&lt;prefix&gt;/files</a:t>
            </a:r>
          </a:p>
        </p:txBody>
      </p:sp>
      <p:sp>
        <p:nvSpPr>
          <p:cNvPr id="54" name="TextBox 53">
            <a:extLst>
              <a:ext uri="{FF2B5EF4-FFF2-40B4-BE49-F238E27FC236}">
                <a16:creationId xmlns:a16="http://schemas.microsoft.com/office/drawing/2014/main" id="{7D3A5BC5-6A6C-46AF-8EC6-72A49C13B698}"/>
              </a:ext>
            </a:extLst>
          </p:cNvPr>
          <p:cNvSpPr txBox="1"/>
          <p:nvPr/>
        </p:nvSpPr>
        <p:spPr>
          <a:xfrm>
            <a:off x="1988351" y="4746328"/>
            <a:ext cx="2057400" cy="307777"/>
          </a:xfrm>
          <a:prstGeom prst="rect">
            <a:avLst/>
          </a:prstGeom>
          <a:noFill/>
        </p:spPr>
        <p:txBody>
          <a:bodyPr wrap="square" rtlCol="0">
            <a:spAutoFit/>
          </a:bodyPr>
          <a:lstStyle/>
          <a:p>
            <a:pPr defTabSz="914093">
              <a:defRPr/>
            </a:pPr>
            <a:r>
              <a:rPr lang="en-US" sz="1400" i="1">
                <a:solidFill>
                  <a:srgbClr val="353535"/>
                </a:solidFill>
                <a:latin typeface="Segoe UI Semilight"/>
              </a:rPr>
              <a:t>Copy Pipeline</a:t>
            </a:r>
          </a:p>
        </p:txBody>
      </p:sp>
      <p:cxnSp>
        <p:nvCxnSpPr>
          <p:cNvPr id="55" name="Straight Arrow Connector 54">
            <a:extLst>
              <a:ext uri="{FF2B5EF4-FFF2-40B4-BE49-F238E27FC236}">
                <a16:creationId xmlns:a16="http://schemas.microsoft.com/office/drawing/2014/main" id="{0C91E002-FFCA-4CAE-A005-69290A7CB645}"/>
              </a:ext>
            </a:extLst>
          </p:cNvPr>
          <p:cNvCxnSpPr>
            <a:cxnSpLocks/>
          </p:cNvCxnSpPr>
          <p:nvPr/>
        </p:nvCxnSpPr>
        <p:spPr>
          <a:xfrm flipV="1">
            <a:off x="1531018" y="3887351"/>
            <a:ext cx="409698" cy="2"/>
          </a:xfrm>
          <a:prstGeom prst="straightConnector1">
            <a:avLst/>
          </a:prstGeom>
          <a:noFill/>
          <a:ln w="19050" cap="flat" cmpd="sng" algn="ctr">
            <a:solidFill>
              <a:sysClr val="windowText" lastClr="000000"/>
            </a:solidFill>
            <a:prstDash val="solid"/>
            <a:headEnd type="none"/>
            <a:tailEnd type="triangle"/>
          </a:ln>
          <a:effectLst/>
        </p:spPr>
      </p:cxnSp>
      <p:sp>
        <p:nvSpPr>
          <p:cNvPr id="56" name="Rectangle: Rounded Corners 55">
            <a:extLst>
              <a:ext uri="{FF2B5EF4-FFF2-40B4-BE49-F238E27FC236}">
                <a16:creationId xmlns:a16="http://schemas.microsoft.com/office/drawing/2014/main" id="{6A8ABE51-5554-46F3-A649-5077D32E0C8D}"/>
              </a:ext>
            </a:extLst>
          </p:cNvPr>
          <p:cNvSpPr/>
          <p:nvPr/>
        </p:nvSpPr>
        <p:spPr bwMode="auto">
          <a:xfrm>
            <a:off x="2086234" y="1088731"/>
            <a:ext cx="4360085" cy="1781624"/>
          </a:xfrm>
          <a:prstGeom prst="roundRect">
            <a:avLst>
              <a:gd name="adj" fmla="val 9982"/>
            </a:avLst>
          </a:prstGeom>
          <a:solidFill>
            <a:sysClr val="windowText" lastClr="000000">
              <a:lumMod val="40000"/>
              <a:lumOff val="60000"/>
            </a:sysClr>
          </a:solidFill>
          <a:ln w="9525" cap="flat" cmpd="sng" algn="ctr">
            <a:solidFill>
              <a:sysClr val="windowText" lastClr="000000">
                <a:lumMod val="60000"/>
                <a:lumOff val="40000"/>
              </a:sysClr>
            </a:solidFill>
            <a:prstDash val="soli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E14683F9-3352-4693-AD79-D7289A23E7D1}"/>
              </a:ext>
            </a:extLst>
          </p:cNvPr>
          <p:cNvSpPr txBox="1"/>
          <p:nvPr/>
        </p:nvSpPr>
        <p:spPr>
          <a:xfrm>
            <a:off x="4919772" y="1058201"/>
            <a:ext cx="1527950" cy="506769"/>
          </a:xfrm>
          <a:prstGeom prst="rect">
            <a:avLst/>
          </a:prstGeom>
          <a:noFill/>
        </p:spPr>
        <p:txBody>
          <a:bodyPr wrap="square" lIns="179238" tIns="143391" rIns="179238" bIns="143391" rtlCol="0">
            <a:spAutoFit/>
          </a:bodyPr>
          <a:lstStyle/>
          <a:p>
            <a:pPr defTabSz="896203">
              <a:lnSpc>
                <a:spcPct val="90000"/>
              </a:lnSpc>
              <a:spcAft>
                <a:spcPts val="588"/>
              </a:spcAft>
              <a:defRPr/>
            </a:pPr>
            <a:r>
              <a:rPr lang="en-US" sz="1568" kern="0">
                <a:solidFill>
                  <a:srgbClr val="505050"/>
                </a:solidFill>
                <a:latin typeface="Segoe UI Semilight"/>
              </a:rPr>
              <a:t>Control Table</a:t>
            </a:r>
          </a:p>
        </p:txBody>
      </p:sp>
      <p:graphicFrame>
        <p:nvGraphicFramePr>
          <p:cNvPr id="58" name="Table 57">
            <a:extLst>
              <a:ext uri="{FF2B5EF4-FFF2-40B4-BE49-F238E27FC236}">
                <a16:creationId xmlns:a16="http://schemas.microsoft.com/office/drawing/2014/main" id="{E5BE37C8-BFAF-4CB9-92D1-2A21D97FEEBC}"/>
              </a:ext>
            </a:extLst>
          </p:cNvPr>
          <p:cNvGraphicFramePr>
            <a:graphicFrameLocks noGrp="1"/>
          </p:cNvGraphicFramePr>
          <p:nvPr>
            <p:extLst>
              <p:ext uri="{D42A27DB-BD31-4B8C-83A1-F6EECF244321}">
                <p14:modId xmlns:p14="http://schemas.microsoft.com/office/powerpoint/2010/main" val="2207357719"/>
              </p:ext>
            </p:extLst>
          </p:nvPr>
        </p:nvGraphicFramePr>
        <p:xfrm>
          <a:off x="2224781" y="1564970"/>
          <a:ext cx="4084712" cy="1121380"/>
        </p:xfrm>
        <a:graphic>
          <a:graphicData uri="http://schemas.openxmlformats.org/drawingml/2006/table">
            <a:tbl>
              <a:tblPr firstRow="1" bandRow="1"/>
              <a:tblGrid>
                <a:gridCol w="881973">
                  <a:extLst>
                    <a:ext uri="{9D8B030D-6E8A-4147-A177-3AD203B41FA5}">
                      <a16:colId xmlns:a16="http://schemas.microsoft.com/office/drawing/2014/main" val="4132054368"/>
                    </a:ext>
                  </a:extLst>
                </a:gridCol>
                <a:gridCol w="2436413">
                  <a:extLst>
                    <a:ext uri="{9D8B030D-6E8A-4147-A177-3AD203B41FA5}">
                      <a16:colId xmlns:a16="http://schemas.microsoft.com/office/drawing/2014/main" val="322106283"/>
                    </a:ext>
                  </a:extLst>
                </a:gridCol>
                <a:gridCol w="766326">
                  <a:extLst>
                    <a:ext uri="{9D8B030D-6E8A-4147-A177-3AD203B41FA5}">
                      <a16:colId xmlns:a16="http://schemas.microsoft.com/office/drawing/2014/main" val="921836664"/>
                    </a:ext>
                  </a:extLst>
                </a:gridCol>
              </a:tblGrid>
              <a:tr h="28034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err="1"/>
                        <a:t>PartitionID</a:t>
                      </a:r>
                      <a:endParaRPr lang="en-US" sz="1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Prefix</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Status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63684583"/>
                  </a:ext>
                </a:extLst>
              </a:tr>
              <a:tr h="28034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kern="1200">
                          <a:solidFill>
                            <a:schemeClr val="tx1"/>
                          </a:solidFill>
                          <a:effectLst/>
                          <a:latin typeface="+mn-lt"/>
                          <a:ea typeface="+mn-ea"/>
                          <a:cs typeface="+mn-cs"/>
                        </a:rPr>
                        <a:t>booking/year=2019/month=01</a:t>
                      </a:r>
                      <a:endParaRPr lang="en-US" sz="1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Success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81130363"/>
                  </a:ext>
                </a:extLst>
              </a:tr>
              <a:tr h="28034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2</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booking/year=2019/month=02</a:t>
                      </a:r>
                      <a:endParaRPr lang="en-US" sz="1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Success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650204619"/>
                  </a:ext>
                </a:extLst>
              </a:tr>
              <a:tr h="28034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3</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booking/year=2019/month=03</a:t>
                      </a:r>
                      <a:endParaRPr lang="en-US" sz="1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Failed</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42139247"/>
                  </a:ext>
                </a:extLst>
              </a:tr>
            </a:tbl>
          </a:graphicData>
        </a:graphic>
      </p:graphicFrame>
      <p:sp>
        <p:nvSpPr>
          <p:cNvPr id="59" name="Rectangle: Rounded Corners 58">
            <a:extLst>
              <a:ext uri="{FF2B5EF4-FFF2-40B4-BE49-F238E27FC236}">
                <a16:creationId xmlns:a16="http://schemas.microsoft.com/office/drawing/2014/main" id="{DAFBA323-0A2F-4D91-9C26-1A26EA5954C2}"/>
              </a:ext>
            </a:extLst>
          </p:cNvPr>
          <p:cNvSpPr/>
          <p:nvPr/>
        </p:nvSpPr>
        <p:spPr bwMode="auto">
          <a:xfrm>
            <a:off x="2064419" y="3584972"/>
            <a:ext cx="1051560"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Lookup</a:t>
            </a:r>
          </a:p>
        </p:txBody>
      </p:sp>
      <p:sp>
        <p:nvSpPr>
          <p:cNvPr id="60" name="Rectangle 59">
            <a:extLst>
              <a:ext uri="{FF2B5EF4-FFF2-40B4-BE49-F238E27FC236}">
                <a16:creationId xmlns:a16="http://schemas.microsoft.com/office/drawing/2014/main" id="{16AD15C5-6490-41EB-93CA-5BB4224BA1DA}"/>
              </a:ext>
            </a:extLst>
          </p:cNvPr>
          <p:cNvSpPr/>
          <p:nvPr/>
        </p:nvSpPr>
        <p:spPr>
          <a:xfrm>
            <a:off x="4671330" y="3261576"/>
            <a:ext cx="3017754" cy="1685270"/>
          </a:xfrm>
          <a:prstGeom prst="rect">
            <a:avLst/>
          </a:prstGeom>
          <a:noFill/>
          <a:ln w="9525" cap="flat" cmpd="sng" algn="ctr">
            <a:solidFill>
              <a:srgbClr val="4472C4"/>
            </a:solidFill>
            <a:prstDash val="dash"/>
            <a:miter lim="800000"/>
          </a:ln>
          <a:effectLst/>
        </p:spPr>
        <p:txBody>
          <a:bodyPr rtlCol="0" anchor="t"/>
          <a:lstStyle/>
          <a:p>
            <a:pPr marL="0" marR="0" lvl="0" indent="0" defTabSz="914093"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353535"/>
                </a:solidFill>
                <a:effectLst/>
                <a:uLnTx/>
                <a:uFillTx/>
                <a:latin typeface="Segoe UI Semilight"/>
                <a:ea typeface="+mn-ea"/>
                <a:cs typeface="+mn-cs"/>
              </a:rPr>
              <a:t>For Each partition in control table…</a:t>
            </a:r>
          </a:p>
        </p:txBody>
      </p:sp>
      <p:sp>
        <p:nvSpPr>
          <p:cNvPr id="61" name="Rectangle: Rounded Corners 60">
            <a:extLst>
              <a:ext uri="{FF2B5EF4-FFF2-40B4-BE49-F238E27FC236}">
                <a16:creationId xmlns:a16="http://schemas.microsoft.com/office/drawing/2014/main" id="{646E22C2-3407-4659-8DE0-6FF7F471618C}"/>
              </a:ext>
            </a:extLst>
          </p:cNvPr>
          <p:cNvSpPr/>
          <p:nvPr/>
        </p:nvSpPr>
        <p:spPr bwMode="auto">
          <a:xfrm>
            <a:off x="6282224" y="3582706"/>
            <a:ext cx="1207517"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Stored Proc</a:t>
            </a:r>
          </a:p>
        </p:txBody>
      </p:sp>
      <p:cxnSp>
        <p:nvCxnSpPr>
          <p:cNvPr id="62" name="Straight Arrow Connector 61">
            <a:extLst>
              <a:ext uri="{FF2B5EF4-FFF2-40B4-BE49-F238E27FC236}">
                <a16:creationId xmlns:a16="http://schemas.microsoft.com/office/drawing/2014/main" id="{3CBBBE1D-7F19-401E-9FB8-FD4B3E64332E}"/>
              </a:ext>
            </a:extLst>
          </p:cNvPr>
          <p:cNvCxnSpPr>
            <a:cxnSpLocks/>
            <a:stCxn id="59" idx="0"/>
          </p:cNvCxnSpPr>
          <p:nvPr/>
        </p:nvCxnSpPr>
        <p:spPr>
          <a:xfrm flipV="1">
            <a:off x="2590199" y="2760145"/>
            <a:ext cx="0" cy="824827"/>
          </a:xfrm>
          <a:prstGeom prst="straightConnector1">
            <a:avLst/>
          </a:prstGeom>
          <a:noFill/>
          <a:ln w="19050" cap="flat" cmpd="sng" algn="ctr">
            <a:solidFill>
              <a:sysClr val="windowText" lastClr="000000"/>
            </a:solidFill>
            <a:prstDash val="solid"/>
            <a:headEnd type="none"/>
            <a:tailEnd type="triangle"/>
          </a:ln>
          <a:effectLst/>
        </p:spPr>
      </p:cxnSp>
      <p:cxnSp>
        <p:nvCxnSpPr>
          <p:cNvPr id="63" name="Connector: Curved 62">
            <a:extLst>
              <a:ext uri="{FF2B5EF4-FFF2-40B4-BE49-F238E27FC236}">
                <a16:creationId xmlns:a16="http://schemas.microsoft.com/office/drawing/2014/main" id="{8AC97E24-7AF6-4073-855E-590C45748088}"/>
              </a:ext>
            </a:extLst>
          </p:cNvPr>
          <p:cNvCxnSpPr>
            <a:cxnSpLocks/>
            <a:stCxn id="61" idx="3"/>
            <a:endCxn id="56" idx="3"/>
          </p:cNvCxnSpPr>
          <p:nvPr/>
        </p:nvCxnSpPr>
        <p:spPr>
          <a:xfrm flipH="1" flipV="1">
            <a:off x="6446319" y="1979543"/>
            <a:ext cx="1043422" cy="1882850"/>
          </a:xfrm>
          <a:prstGeom prst="curvedConnector3">
            <a:avLst>
              <a:gd name="adj1" fmla="val -21909"/>
            </a:avLst>
          </a:prstGeom>
          <a:noFill/>
          <a:ln w="19050" cap="flat" cmpd="sng" algn="ctr">
            <a:solidFill>
              <a:sysClr val="windowText" lastClr="000000"/>
            </a:solidFill>
            <a:prstDash val="solid"/>
            <a:miter lim="800000"/>
            <a:headEnd type="none"/>
            <a:tailEnd type="triangle"/>
          </a:ln>
          <a:effectLst/>
        </p:spPr>
      </p:cxnSp>
      <p:cxnSp>
        <p:nvCxnSpPr>
          <p:cNvPr id="64" name="Straight Arrow Connector 63">
            <a:extLst>
              <a:ext uri="{FF2B5EF4-FFF2-40B4-BE49-F238E27FC236}">
                <a16:creationId xmlns:a16="http://schemas.microsoft.com/office/drawing/2014/main" id="{47967EA9-1B52-495F-8985-B92957A40E46}"/>
              </a:ext>
            </a:extLst>
          </p:cNvPr>
          <p:cNvCxnSpPr>
            <a:cxnSpLocks/>
          </p:cNvCxnSpPr>
          <p:nvPr/>
        </p:nvCxnSpPr>
        <p:spPr>
          <a:xfrm flipV="1">
            <a:off x="5884871" y="3770030"/>
            <a:ext cx="388116" cy="496"/>
          </a:xfrm>
          <a:prstGeom prst="straightConnector1">
            <a:avLst/>
          </a:prstGeom>
          <a:noFill/>
          <a:ln w="25400" cap="flat" cmpd="sng" algn="ctr">
            <a:solidFill>
              <a:srgbClr val="107C10"/>
            </a:solidFill>
            <a:prstDash val="solid"/>
            <a:miter lim="800000"/>
            <a:tailEnd type="triangle"/>
          </a:ln>
          <a:effectLst/>
        </p:spPr>
      </p:cxnSp>
      <p:cxnSp>
        <p:nvCxnSpPr>
          <p:cNvPr id="65" name="Straight Arrow Connector 64">
            <a:extLst>
              <a:ext uri="{FF2B5EF4-FFF2-40B4-BE49-F238E27FC236}">
                <a16:creationId xmlns:a16="http://schemas.microsoft.com/office/drawing/2014/main" id="{A233FD3D-134F-4F0F-A1E4-4C246AED3743}"/>
              </a:ext>
            </a:extLst>
          </p:cNvPr>
          <p:cNvCxnSpPr>
            <a:cxnSpLocks/>
          </p:cNvCxnSpPr>
          <p:nvPr/>
        </p:nvCxnSpPr>
        <p:spPr>
          <a:xfrm flipV="1">
            <a:off x="3984303" y="3887351"/>
            <a:ext cx="249369" cy="1"/>
          </a:xfrm>
          <a:prstGeom prst="straightConnector1">
            <a:avLst/>
          </a:prstGeom>
          <a:noFill/>
          <a:ln w="25400" cap="flat" cmpd="sng" algn="ctr">
            <a:solidFill>
              <a:srgbClr val="107C10"/>
            </a:solidFill>
            <a:prstDash val="solid"/>
            <a:miter lim="800000"/>
            <a:tailEnd type="triangle"/>
          </a:ln>
          <a:effectLst/>
        </p:spPr>
      </p:cxnSp>
      <p:cxnSp>
        <p:nvCxnSpPr>
          <p:cNvPr id="66" name="Straight Arrow Connector 65">
            <a:extLst>
              <a:ext uri="{FF2B5EF4-FFF2-40B4-BE49-F238E27FC236}">
                <a16:creationId xmlns:a16="http://schemas.microsoft.com/office/drawing/2014/main" id="{8C1A3C9A-4C35-4BFE-BD49-FF0C72FC0D3C}"/>
              </a:ext>
            </a:extLst>
          </p:cNvPr>
          <p:cNvCxnSpPr>
            <a:cxnSpLocks/>
          </p:cNvCxnSpPr>
          <p:nvPr/>
        </p:nvCxnSpPr>
        <p:spPr>
          <a:xfrm flipV="1">
            <a:off x="3331056" y="4157290"/>
            <a:ext cx="1823323" cy="1055975"/>
          </a:xfrm>
          <a:prstGeom prst="straightConnector1">
            <a:avLst/>
          </a:prstGeom>
          <a:noFill/>
          <a:ln w="19050" cap="flat" cmpd="sng" algn="ctr">
            <a:solidFill>
              <a:sysClr val="windowText" lastClr="000000"/>
            </a:solidFill>
            <a:prstDash val="solid"/>
            <a:headEnd type="none"/>
            <a:tailEnd type="triangle"/>
          </a:ln>
          <a:effectLst/>
        </p:spPr>
      </p:cxnSp>
      <p:sp>
        <p:nvSpPr>
          <p:cNvPr id="67" name="Rectangle: Rounded Corners 66">
            <a:extLst>
              <a:ext uri="{FF2B5EF4-FFF2-40B4-BE49-F238E27FC236}">
                <a16:creationId xmlns:a16="http://schemas.microsoft.com/office/drawing/2014/main" id="{0F87B0ED-1C25-40D7-BF4C-5F1624AE4195}"/>
              </a:ext>
            </a:extLst>
          </p:cNvPr>
          <p:cNvSpPr/>
          <p:nvPr/>
        </p:nvSpPr>
        <p:spPr bwMode="auto">
          <a:xfrm>
            <a:off x="6282223" y="4333919"/>
            <a:ext cx="1208830"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Web</a:t>
            </a:r>
          </a:p>
          <a:p>
            <a:pPr algn="ctr" defTabSz="913916" fontAlgn="base">
              <a:lnSpc>
                <a:spcPct val="90000"/>
              </a:lnSpc>
              <a:spcBef>
                <a:spcPct val="0"/>
              </a:spcBef>
              <a:spcAft>
                <a:spcPct val="0"/>
              </a:spcAft>
              <a:defRPr/>
            </a:pPr>
            <a:r>
              <a:rPr lang="en-US" sz="1050" kern="0">
                <a:gradFill>
                  <a:gsLst>
                    <a:gs pos="0">
                      <a:srgbClr val="FFFFFF"/>
                    </a:gs>
                    <a:gs pos="100000">
                      <a:srgbClr val="FFFFFF"/>
                    </a:gs>
                  </a:gsLst>
                  <a:lin ang="5400000" scaled="0"/>
                </a:gradFill>
                <a:latin typeface="Segoe UI Semilight"/>
                <a:ea typeface="Segoe UI" pitchFamily="34" charset="0"/>
                <a:cs typeface="Segoe UI" pitchFamily="34" charset="0"/>
              </a:rPr>
              <a:t>(send email)</a:t>
            </a:r>
          </a:p>
        </p:txBody>
      </p:sp>
      <p:cxnSp>
        <p:nvCxnSpPr>
          <p:cNvPr id="69" name="Connector: Elbow 68">
            <a:extLst>
              <a:ext uri="{FF2B5EF4-FFF2-40B4-BE49-F238E27FC236}">
                <a16:creationId xmlns:a16="http://schemas.microsoft.com/office/drawing/2014/main" id="{B62D9189-9A2F-4608-ABF4-BFBF8482AC61}"/>
              </a:ext>
            </a:extLst>
          </p:cNvPr>
          <p:cNvCxnSpPr>
            <a:cxnSpLocks/>
            <a:stCxn id="48" idx="3"/>
            <a:endCxn id="67" idx="1"/>
          </p:cNvCxnSpPr>
          <p:nvPr/>
        </p:nvCxnSpPr>
        <p:spPr>
          <a:xfrm>
            <a:off x="5878847" y="3862393"/>
            <a:ext cx="403376" cy="751213"/>
          </a:xfrm>
          <a:prstGeom prst="bentConnector3">
            <a:avLst>
              <a:gd name="adj1" fmla="val 50000"/>
            </a:avLst>
          </a:prstGeom>
          <a:noFill/>
          <a:ln w="25400" cap="flat" cmpd="sng" algn="ctr">
            <a:solidFill>
              <a:srgbClr val="C00000"/>
            </a:solidFill>
            <a:prstDash val="solid"/>
            <a:miter lim="800000"/>
            <a:tailEnd type="triangle"/>
          </a:ln>
          <a:effectLst/>
        </p:spPr>
      </p:cxnSp>
      <p:sp>
        <p:nvSpPr>
          <p:cNvPr id="70" name="Rectangle: Rounded Corners 69">
            <a:extLst>
              <a:ext uri="{FF2B5EF4-FFF2-40B4-BE49-F238E27FC236}">
                <a16:creationId xmlns:a16="http://schemas.microsoft.com/office/drawing/2014/main" id="{85A3C806-D258-4B07-A24C-88BC18439C53}"/>
              </a:ext>
            </a:extLst>
          </p:cNvPr>
          <p:cNvSpPr/>
          <p:nvPr/>
        </p:nvSpPr>
        <p:spPr bwMode="auto">
          <a:xfrm>
            <a:off x="190607" y="5224188"/>
            <a:ext cx="3925359" cy="1418084"/>
          </a:xfrm>
          <a:prstGeom prst="roundRect">
            <a:avLst>
              <a:gd name="adj" fmla="val 9157"/>
            </a:avLst>
          </a:prstGeom>
          <a:solidFill>
            <a:srgbClr val="D83B01">
              <a:tint val="65000"/>
            </a:srgbClr>
          </a:solidFill>
          <a:ln w="9525" cap="flat" cmpd="sng" algn="ctr">
            <a:solidFill>
              <a:srgbClr val="D83B01"/>
            </a:solidFill>
            <a:prstDash val="soli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AWS S3</a:t>
            </a:r>
            <a:endParaRPr lang="en-US" sz="196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BE80B2B4-AC5A-48F4-921E-4A7B15B71CE7}"/>
              </a:ext>
            </a:extLst>
          </p:cNvPr>
          <p:cNvSpPr/>
          <p:nvPr/>
        </p:nvSpPr>
        <p:spPr>
          <a:xfrm>
            <a:off x="447080" y="5682972"/>
            <a:ext cx="3291387"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72" name="Rectangle 71">
            <a:extLst>
              <a:ext uri="{FF2B5EF4-FFF2-40B4-BE49-F238E27FC236}">
                <a16:creationId xmlns:a16="http://schemas.microsoft.com/office/drawing/2014/main" id="{403E9611-AD59-48DA-99FE-70228D61A8C6}"/>
              </a:ext>
            </a:extLst>
          </p:cNvPr>
          <p:cNvSpPr/>
          <p:nvPr/>
        </p:nvSpPr>
        <p:spPr>
          <a:xfrm>
            <a:off x="553770" y="5789661"/>
            <a:ext cx="3291386"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73" name="Rectangle 72">
            <a:extLst>
              <a:ext uri="{FF2B5EF4-FFF2-40B4-BE49-F238E27FC236}">
                <a16:creationId xmlns:a16="http://schemas.microsoft.com/office/drawing/2014/main" id="{BB4C7B59-ECBE-4217-9AD1-A0A497290D7E}"/>
              </a:ext>
            </a:extLst>
          </p:cNvPr>
          <p:cNvSpPr/>
          <p:nvPr/>
        </p:nvSpPr>
        <p:spPr>
          <a:xfrm>
            <a:off x="660458" y="5896349"/>
            <a:ext cx="3291388" cy="640477"/>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r>
              <a:rPr lang="en-US" sz="1568" kern="0" dirty="0">
                <a:solidFill>
                  <a:prstClr val="black"/>
                </a:solidFill>
                <a:latin typeface="Segoe UI Semilight"/>
              </a:rPr>
              <a:t>Source Bucket:</a:t>
            </a:r>
          </a:p>
          <a:p>
            <a:pPr defTabSz="950779">
              <a:defRPr/>
            </a:pPr>
            <a:r>
              <a:rPr lang="en-US" sz="1568" kern="0" dirty="0">
                <a:solidFill>
                  <a:prstClr val="black"/>
                </a:solidFill>
                <a:latin typeface="Segoe UI Semilight"/>
              </a:rPr>
              <a:t>/bucket/&lt;prefix&gt;/files</a:t>
            </a:r>
          </a:p>
        </p:txBody>
      </p:sp>
      <p:sp>
        <p:nvSpPr>
          <p:cNvPr id="74" name="TextBox 73">
            <a:extLst>
              <a:ext uri="{FF2B5EF4-FFF2-40B4-BE49-F238E27FC236}">
                <a16:creationId xmlns:a16="http://schemas.microsoft.com/office/drawing/2014/main" id="{686C92F7-5766-4FE8-8675-B4E2DE505721}"/>
              </a:ext>
            </a:extLst>
          </p:cNvPr>
          <p:cNvSpPr txBox="1"/>
          <p:nvPr/>
        </p:nvSpPr>
        <p:spPr>
          <a:xfrm>
            <a:off x="8338566" y="1088731"/>
            <a:ext cx="3707839" cy="5823133"/>
          </a:xfrm>
          <a:prstGeom prst="rect">
            <a:avLst/>
          </a:prstGeom>
          <a:noFill/>
        </p:spPr>
        <p:txBody>
          <a:bodyPr wrap="square" lIns="182880" tIns="146304" rIns="182880" bIns="146304" rtlCol="0">
            <a:spAutoFit/>
          </a:bodyPr>
          <a:lstStyle/>
          <a:p>
            <a:pPr>
              <a:lnSpc>
                <a:spcPct val="90000"/>
              </a:lnSpc>
              <a:spcAft>
                <a:spcPts val="600"/>
              </a:spcAft>
              <a:defRPr/>
            </a:pPr>
            <a:r>
              <a:rPr lang="en-US" b="1" dirty="0">
                <a:solidFill>
                  <a:schemeClr val="accent1"/>
                </a:solidFill>
              </a:rPr>
              <a:t>Suggestions:</a:t>
            </a:r>
          </a:p>
          <a:p>
            <a:pPr>
              <a:lnSpc>
                <a:spcPct val="90000"/>
              </a:lnSpc>
              <a:spcAft>
                <a:spcPts val="600"/>
              </a:spcAft>
              <a:defRPr/>
            </a:pPr>
            <a:r>
              <a:rPr lang="en-US" sz="1600" b="1" dirty="0">
                <a:gradFill>
                  <a:gsLst>
                    <a:gs pos="2917">
                      <a:prstClr val="black"/>
                    </a:gs>
                    <a:gs pos="30000">
                      <a:prstClr val="black"/>
                    </a:gs>
                  </a:gsLst>
                  <a:lin ang="5400000" scaled="0"/>
                </a:gradFill>
              </a:rPr>
              <a:t>Choose appropriate partition size</a:t>
            </a:r>
          </a:p>
          <a:p>
            <a:pPr marL="285750" indent="-285750">
              <a:lnSpc>
                <a:spcPct val="90000"/>
              </a:lnSpc>
              <a:spcAft>
                <a:spcPts val="600"/>
              </a:spcAft>
              <a:buFont typeface="Arial" panose="020B0604020202020204" pitchFamily="34" charset="0"/>
              <a:buChar char="•"/>
              <a:defRPr/>
            </a:pPr>
            <a:r>
              <a:rPr lang="en-US" sz="1600" dirty="0">
                <a:gradFill>
                  <a:gsLst>
                    <a:gs pos="2917">
                      <a:prstClr val="black"/>
                    </a:gs>
                    <a:gs pos="30000">
                      <a:prstClr val="black"/>
                    </a:gs>
                  </a:gsLst>
                  <a:lin ang="5400000" scaled="0"/>
                </a:gradFill>
              </a:rPr>
              <a:t>Measure the throughput for single partition using a sample dataset</a:t>
            </a:r>
          </a:p>
          <a:p>
            <a:pPr marL="285750" indent="-285750">
              <a:lnSpc>
                <a:spcPct val="90000"/>
              </a:lnSpc>
              <a:spcAft>
                <a:spcPts val="600"/>
              </a:spcAft>
              <a:buFont typeface="Arial" panose="020B0604020202020204" pitchFamily="34" charset="0"/>
              <a:buChar char="•"/>
              <a:defRPr/>
            </a:pPr>
            <a:r>
              <a:rPr lang="en-US" sz="1600" dirty="0">
                <a:gradFill>
                  <a:gsLst>
                    <a:gs pos="2917">
                      <a:prstClr val="black"/>
                    </a:gs>
                    <a:gs pos="30000">
                      <a:prstClr val="black"/>
                    </a:gs>
                  </a:gsLst>
                  <a:lin ang="5400000" scaled="0"/>
                </a:gradFill>
              </a:rPr>
              <a:t>Partition size = [throughput]x1hr</a:t>
            </a:r>
          </a:p>
          <a:p>
            <a:pPr marL="285750" indent="-285750">
              <a:lnSpc>
                <a:spcPct val="90000"/>
              </a:lnSpc>
              <a:spcAft>
                <a:spcPts val="600"/>
              </a:spcAft>
              <a:buFont typeface="Arial" panose="020B0604020202020204" pitchFamily="34" charset="0"/>
              <a:buChar char="•"/>
              <a:defRPr/>
            </a:pPr>
            <a:r>
              <a:rPr lang="en-US" sz="1600" dirty="0">
                <a:gradFill>
                  <a:gsLst>
                    <a:gs pos="2917">
                      <a:prstClr val="black"/>
                    </a:gs>
                    <a:gs pos="30000">
                      <a:prstClr val="black"/>
                    </a:gs>
                  </a:gsLst>
                  <a:lin ang="5400000" scaled="0"/>
                </a:gradFill>
              </a:rPr>
              <a:t>Use S3 prefix to partition instead of using </a:t>
            </a:r>
            <a:r>
              <a:rPr lang="en-US" sz="1600" dirty="0" err="1">
                <a:gradFill>
                  <a:gsLst>
                    <a:gs pos="2917">
                      <a:prstClr val="black"/>
                    </a:gs>
                    <a:gs pos="30000">
                      <a:prstClr val="black"/>
                    </a:gs>
                  </a:gsLst>
                  <a:lin ang="5400000" scaled="0"/>
                </a:gradFill>
              </a:rPr>
              <a:t>key+wildcard</a:t>
            </a:r>
            <a:endParaRPr lang="en-US" sz="1600" dirty="0">
              <a:gradFill>
                <a:gsLst>
                  <a:gs pos="2917">
                    <a:prstClr val="black"/>
                  </a:gs>
                  <a:gs pos="30000">
                    <a:prstClr val="black"/>
                  </a:gs>
                </a:gsLst>
                <a:lin ang="5400000" scaled="0"/>
              </a:gradFill>
            </a:endParaRPr>
          </a:p>
          <a:p>
            <a:pPr>
              <a:lnSpc>
                <a:spcPct val="90000"/>
              </a:lnSpc>
              <a:spcAft>
                <a:spcPts val="600"/>
              </a:spcAft>
              <a:defRPr/>
            </a:pPr>
            <a:endParaRPr lang="en-US" sz="1600" dirty="0">
              <a:gradFill>
                <a:gsLst>
                  <a:gs pos="2917">
                    <a:prstClr val="black"/>
                  </a:gs>
                  <a:gs pos="30000">
                    <a:prstClr val="black"/>
                  </a:gs>
                </a:gsLst>
                <a:lin ang="5400000" scaled="0"/>
              </a:gradFill>
            </a:endParaRPr>
          </a:p>
          <a:p>
            <a:pPr>
              <a:lnSpc>
                <a:spcPct val="90000"/>
              </a:lnSpc>
              <a:spcAft>
                <a:spcPts val="600"/>
              </a:spcAft>
              <a:defRPr/>
            </a:pPr>
            <a:r>
              <a:rPr lang="en-US" sz="1600" b="1" dirty="0">
                <a:gradFill>
                  <a:gsLst>
                    <a:gs pos="2917">
                      <a:prstClr val="black"/>
                    </a:gs>
                    <a:gs pos="30000">
                      <a:prstClr val="black"/>
                    </a:gs>
                  </a:gsLst>
                  <a:lin ang="5400000" scaled="0"/>
                </a:gradFill>
              </a:rPr>
              <a:t>Optimize single partition throughput</a:t>
            </a:r>
          </a:p>
          <a:p>
            <a:pPr marL="285750" indent="-285750">
              <a:lnSpc>
                <a:spcPct val="90000"/>
              </a:lnSpc>
              <a:spcAft>
                <a:spcPts val="600"/>
              </a:spcAft>
              <a:buFont typeface="Arial" panose="020B0604020202020204" pitchFamily="34" charset="0"/>
              <a:buChar char="•"/>
              <a:defRPr/>
            </a:pPr>
            <a:r>
              <a:rPr lang="en-US" sz="1600" dirty="0">
                <a:gradFill>
                  <a:gsLst>
                    <a:gs pos="2917">
                      <a:prstClr val="black"/>
                    </a:gs>
                    <a:gs pos="30000">
                      <a:prstClr val="black"/>
                    </a:gs>
                  </a:gsLst>
                  <a:lin ang="5400000" scaled="0"/>
                </a:gradFill>
              </a:rPr>
              <a:t>For Azure IR: set appropriate DIU setting (default=32 but can go up to 256)</a:t>
            </a:r>
          </a:p>
          <a:p>
            <a:pPr marL="285750" indent="-285750">
              <a:lnSpc>
                <a:spcPct val="90000"/>
              </a:lnSpc>
              <a:spcAft>
                <a:spcPts val="600"/>
              </a:spcAft>
              <a:buFont typeface="Arial" panose="020B0604020202020204" pitchFamily="34" charset="0"/>
              <a:buChar char="•"/>
              <a:defRPr/>
            </a:pPr>
            <a:r>
              <a:rPr lang="en-US" sz="1600" dirty="0">
                <a:gradFill>
                  <a:gsLst>
                    <a:gs pos="2917">
                      <a:prstClr val="black"/>
                    </a:gs>
                    <a:gs pos="30000">
                      <a:prstClr val="black"/>
                    </a:gs>
                  </a:gsLst>
                  <a:lin ang="5400000" scaled="0"/>
                </a:gradFill>
              </a:rPr>
              <a:t>For self-hosted IR: configure multiple nodes (up to 4)</a:t>
            </a:r>
          </a:p>
          <a:p>
            <a:pPr>
              <a:lnSpc>
                <a:spcPct val="90000"/>
              </a:lnSpc>
              <a:spcAft>
                <a:spcPts val="600"/>
              </a:spcAft>
              <a:defRPr/>
            </a:pPr>
            <a:endParaRPr lang="en-US" sz="1600" b="1" dirty="0">
              <a:gradFill>
                <a:gsLst>
                  <a:gs pos="2917">
                    <a:prstClr val="black"/>
                  </a:gs>
                  <a:gs pos="30000">
                    <a:prstClr val="black"/>
                  </a:gs>
                </a:gsLst>
                <a:lin ang="5400000" scaled="0"/>
              </a:gradFill>
            </a:endParaRPr>
          </a:p>
          <a:p>
            <a:pPr>
              <a:lnSpc>
                <a:spcPct val="90000"/>
              </a:lnSpc>
              <a:spcAft>
                <a:spcPts val="600"/>
              </a:spcAft>
              <a:defRPr/>
            </a:pPr>
            <a:r>
              <a:rPr lang="en-US" sz="1600" b="1" dirty="0">
                <a:gradFill>
                  <a:gsLst>
                    <a:gs pos="2917">
                      <a:prstClr val="black"/>
                    </a:gs>
                    <a:gs pos="30000">
                      <a:prstClr val="black"/>
                    </a:gs>
                  </a:gsLst>
                  <a:lin ang="5400000" scaled="0"/>
                </a:gradFill>
              </a:rPr>
              <a:t>Optimize aggregate throughput</a:t>
            </a:r>
          </a:p>
          <a:p>
            <a:pPr marL="285750" indent="-285750">
              <a:lnSpc>
                <a:spcPct val="90000"/>
              </a:lnSpc>
              <a:spcAft>
                <a:spcPts val="600"/>
              </a:spcAft>
              <a:buFont typeface="Arial" panose="020B0604020202020204" pitchFamily="34" charset="0"/>
              <a:buChar char="•"/>
              <a:defRPr/>
            </a:pPr>
            <a:r>
              <a:rPr lang="en-US" sz="1600" dirty="0">
                <a:gradFill>
                  <a:gsLst>
                    <a:gs pos="2917">
                      <a:prstClr val="black"/>
                    </a:gs>
                    <a:gs pos="30000">
                      <a:prstClr val="black"/>
                    </a:gs>
                  </a:gsLst>
                  <a:lin ang="5400000" scaled="0"/>
                </a:gradFill>
              </a:rPr>
              <a:t>Load multiple partitions concurrently</a:t>
            </a:r>
          </a:p>
        </p:txBody>
      </p:sp>
      <p:sp>
        <p:nvSpPr>
          <p:cNvPr id="75" name="Rectangle: Rounded Corners 74">
            <a:extLst>
              <a:ext uri="{FF2B5EF4-FFF2-40B4-BE49-F238E27FC236}">
                <a16:creationId xmlns:a16="http://schemas.microsoft.com/office/drawing/2014/main" id="{7CAE79EE-4D3C-4CCE-964E-37788F812216}"/>
              </a:ext>
            </a:extLst>
          </p:cNvPr>
          <p:cNvSpPr/>
          <p:nvPr/>
        </p:nvSpPr>
        <p:spPr bwMode="auto">
          <a:xfrm>
            <a:off x="3350986" y="3597917"/>
            <a:ext cx="1098522"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err="1">
                <a:gradFill>
                  <a:gsLst>
                    <a:gs pos="0">
                      <a:srgbClr val="FFFFFF"/>
                    </a:gs>
                    <a:gs pos="100000">
                      <a:srgbClr val="FFFFFF"/>
                    </a:gs>
                  </a:gsLst>
                  <a:lin ang="5400000" scaled="0"/>
                </a:gradFill>
                <a:latin typeface="Segoe UI Semilight"/>
                <a:ea typeface="Segoe UI" pitchFamily="34" charset="0"/>
                <a:cs typeface="Segoe UI" pitchFamily="34" charset="0"/>
              </a:rPr>
              <a:t>ForEach</a:t>
            </a: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6" name="Straight Arrow Connector 75">
            <a:extLst>
              <a:ext uri="{FF2B5EF4-FFF2-40B4-BE49-F238E27FC236}">
                <a16:creationId xmlns:a16="http://schemas.microsoft.com/office/drawing/2014/main" id="{30752DD4-3647-4DCE-994C-A8BFADDEC681}"/>
              </a:ext>
            </a:extLst>
          </p:cNvPr>
          <p:cNvCxnSpPr>
            <a:cxnSpLocks/>
          </p:cNvCxnSpPr>
          <p:nvPr/>
        </p:nvCxnSpPr>
        <p:spPr>
          <a:xfrm flipV="1">
            <a:off x="4449508" y="3888052"/>
            <a:ext cx="254076" cy="1"/>
          </a:xfrm>
          <a:prstGeom prst="straightConnector1">
            <a:avLst/>
          </a:prstGeom>
          <a:noFill/>
          <a:ln w="19050" cap="flat" cmpd="sng" algn="ctr">
            <a:solidFill>
              <a:sysClr val="windowText" lastClr="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8ACCAFC-163E-4451-993A-2ED8D336E098}"/>
              </a:ext>
            </a:extLst>
          </p:cNvPr>
          <p:cNvCxnSpPr>
            <a:cxnSpLocks/>
          </p:cNvCxnSpPr>
          <p:nvPr/>
        </p:nvCxnSpPr>
        <p:spPr>
          <a:xfrm flipV="1">
            <a:off x="3113037" y="3862391"/>
            <a:ext cx="254076" cy="1"/>
          </a:xfrm>
          <a:prstGeom prst="straightConnector1">
            <a:avLst/>
          </a:prstGeom>
          <a:noFill/>
          <a:ln w="19050" cap="flat" cmpd="sng" algn="ctr">
            <a:solidFill>
              <a:sysClr val="windowText" lastClr="000000"/>
            </a:solidFill>
            <a:prstDash val="solid"/>
            <a:headEnd type="none"/>
            <a:tailEnd type="triangle"/>
          </a:ln>
          <a:effectLst/>
        </p:spPr>
      </p:cxnSp>
      <p:sp>
        <p:nvSpPr>
          <p:cNvPr id="78" name="TextBox 77">
            <a:extLst>
              <a:ext uri="{FF2B5EF4-FFF2-40B4-BE49-F238E27FC236}">
                <a16:creationId xmlns:a16="http://schemas.microsoft.com/office/drawing/2014/main" id="{B4CCB366-F760-46D1-8E22-19B46A6E28BB}"/>
              </a:ext>
            </a:extLst>
          </p:cNvPr>
          <p:cNvSpPr txBox="1"/>
          <p:nvPr/>
        </p:nvSpPr>
        <p:spPr>
          <a:xfrm>
            <a:off x="2615982" y="2870354"/>
            <a:ext cx="1248185" cy="523220"/>
          </a:xfrm>
          <a:prstGeom prst="rect">
            <a:avLst/>
          </a:prstGeom>
          <a:noFill/>
        </p:spPr>
        <p:txBody>
          <a:bodyPr wrap="square" rtlCol="0">
            <a:spAutoFit/>
          </a:bodyPr>
          <a:lstStyle/>
          <a:p>
            <a:pPr defTabSz="914093">
              <a:defRPr/>
            </a:pPr>
            <a:r>
              <a:rPr lang="en-US" sz="1400" i="1">
                <a:solidFill>
                  <a:srgbClr val="353535"/>
                </a:solidFill>
                <a:latin typeface="Segoe UI Semilight"/>
              </a:rPr>
              <a:t>Look up control table</a:t>
            </a:r>
          </a:p>
        </p:txBody>
      </p:sp>
      <p:sp>
        <p:nvSpPr>
          <p:cNvPr id="79" name="TextBox 78">
            <a:extLst>
              <a:ext uri="{FF2B5EF4-FFF2-40B4-BE49-F238E27FC236}">
                <a16:creationId xmlns:a16="http://schemas.microsoft.com/office/drawing/2014/main" id="{D1B54DA7-C6CA-4C0C-B0CC-F7EEF702C9EC}"/>
              </a:ext>
            </a:extLst>
          </p:cNvPr>
          <p:cNvSpPr txBox="1"/>
          <p:nvPr/>
        </p:nvSpPr>
        <p:spPr>
          <a:xfrm>
            <a:off x="6669145" y="2403648"/>
            <a:ext cx="1248185" cy="523220"/>
          </a:xfrm>
          <a:prstGeom prst="rect">
            <a:avLst/>
          </a:prstGeom>
          <a:noFill/>
        </p:spPr>
        <p:txBody>
          <a:bodyPr wrap="square" rtlCol="0">
            <a:spAutoFit/>
          </a:bodyPr>
          <a:lstStyle/>
          <a:p>
            <a:pPr defTabSz="914093">
              <a:defRPr/>
            </a:pPr>
            <a:r>
              <a:rPr lang="en-US" sz="1400" i="1">
                <a:solidFill>
                  <a:srgbClr val="353535"/>
                </a:solidFill>
                <a:latin typeface="Segoe UI Semilight"/>
              </a:rPr>
              <a:t>Update control table</a:t>
            </a:r>
          </a:p>
        </p:txBody>
      </p:sp>
      <p:sp>
        <p:nvSpPr>
          <p:cNvPr id="80" name="TextBox 79">
            <a:extLst>
              <a:ext uri="{FF2B5EF4-FFF2-40B4-BE49-F238E27FC236}">
                <a16:creationId xmlns:a16="http://schemas.microsoft.com/office/drawing/2014/main" id="{803B0BD4-0F9A-4F2F-B2A7-DDFF67CE3465}"/>
              </a:ext>
            </a:extLst>
          </p:cNvPr>
          <p:cNvSpPr txBox="1"/>
          <p:nvPr/>
        </p:nvSpPr>
        <p:spPr>
          <a:xfrm>
            <a:off x="2086234" y="1062379"/>
            <a:ext cx="1905072" cy="506769"/>
          </a:xfrm>
          <a:prstGeom prst="rect">
            <a:avLst/>
          </a:prstGeom>
          <a:noFill/>
        </p:spPr>
        <p:txBody>
          <a:bodyPr wrap="square" lIns="179238" tIns="143391" rIns="179238" bIns="143391" rtlCol="0">
            <a:spAutoFit/>
          </a:bodyPr>
          <a:lstStyle/>
          <a:p>
            <a:pPr defTabSz="896203">
              <a:lnSpc>
                <a:spcPct val="90000"/>
              </a:lnSpc>
              <a:spcAft>
                <a:spcPts val="588"/>
              </a:spcAft>
              <a:defRPr/>
            </a:pPr>
            <a:r>
              <a:rPr lang="en-US" sz="1568" kern="0">
                <a:solidFill>
                  <a:prstClr val="white"/>
                </a:solidFill>
                <a:latin typeface="Segoe UI Semilight"/>
              </a:rPr>
              <a:t>Azure SQL DB</a:t>
            </a:r>
          </a:p>
        </p:txBody>
      </p:sp>
    </p:spTree>
    <p:extLst>
      <p:ext uri="{BB962C8B-B14F-4D97-AF65-F5344CB8AC3E}">
        <p14:creationId xmlns:p14="http://schemas.microsoft.com/office/powerpoint/2010/main" val="1802763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53500" y="173988"/>
            <a:ext cx="11018520" cy="507831"/>
          </a:xfrm>
        </p:spPr>
        <p:txBody>
          <a:bodyPr/>
          <a:lstStyle/>
          <a:p>
            <a:r>
              <a:rPr lang="en-US" sz="3300" dirty="0"/>
              <a:t>Load &amp; Process Data from Netezza </a:t>
            </a:r>
            <a:r>
              <a:rPr lang="en-US" sz="3300" dirty="0">
                <a:sym typeface="Wingdings" panose="05000000000000000000" pitchFamily="2" charset="2"/>
              </a:rPr>
              <a:t> ADLS</a:t>
            </a:r>
            <a:endParaRPr lang="en-US" sz="3300" dirty="0"/>
          </a:p>
        </p:txBody>
      </p:sp>
      <p:sp>
        <p:nvSpPr>
          <p:cNvPr id="38" name="Rectangle 37">
            <a:extLst>
              <a:ext uri="{FF2B5EF4-FFF2-40B4-BE49-F238E27FC236}">
                <a16:creationId xmlns:a16="http://schemas.microsoft.com/office/drawing/2014/main" id="{6AEDFE8E-C5A5-4A6B-A349-12E6E233F5E7}"/>
              </a:ext>
            </a:extLst>
          </p:cNvPr>
          <p:cNvSpPr/>
          <p:nvPr/>
        </p:nvSpPr>
        <p:spPr bwMode="auto">
          <a:xfrm>
            <a:off x="5756044" y="3286099"/>
            <a:ext cx="5979831" cy="1908988"/>
          </a:xfrm>
          <a:prstGeom prst="rect">
            <a:avLst/>
          </a:prstGeom>
          <a:noFill/>
          <a:ln w="9525" cap="flat" cmpd="sng" algn="ctr">
            <a:solidFill>
              <a:srgbClr val="4472C4"/>
            </a:solidFill>
            <a:prstDash val="dash"/>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A97C1EE9-F144-432C-B5E6-FCF2536E7F01}"/>
              </a:ext>
            </a:extLst>
          </p:cNvPr>
          <p:cNvSpPr/>
          <p:nvPr/>
        </p:nvSpPr>
        <p:spPr bwMode="auto">
          <a:xfrm>
            <a:off x="1905000" y="5284941"/>
            <a:ext cx="1811010" cy="1420658"/>
          </a:xfrm>
          <a:prstGeom prst="roundRect">
            <a:avLst>
              <a:gd name="adj" fmla="val 12544"/>
            </a:avLst>
          </a:prstGeom>
          <a:solidFill>
            <a:srgbClr val="D83B01">
              <a:tint val="65000"/>
            </a:srgbClr>
          </a:solidFill>
          <a:ln w="9525" cap="flat" cmpd="sng" algn="ctr">
            <a:solidFill>
              <a:srgbClr val="D83B01"/>
            </a:solidFill>
            <a:prstDash val="soli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Netezza</a:t>
            </a:r>
          </a:p>
        </p:txBody>
      </p:sp>
      <p:sp>
        <p:nvSpPr>
          <p:cNvPr id="40" name="Rectangle: Rounded Corners 39">
            <a:extLst>
              <a:ext uri="{FF2B5EF4-FFF2-40B4-BE49-F238E27FC236}">
                <a16:creationId xmlns:a16="http://schemas.microsoft.com/office/drawing/2014/main" id="{45A0881B-6574-441D-BADB-9C877F57F239}"/>
              </a:ext>
            </a:extLst>
          </p:cNvPr>
          <p:cNvSpPr/>
          <p:nvPr/>
        </p:nvSpPr>
        <p:spPr bwMode="auto">
          <a:xfrm>
            <a:off x="3897838" y="5287516"/>
            <a:ext cx="5133275" cy="1418084"/>
          </a:xfrm>
          <a:prstGeom prst="roundRect">
            <a:avLst>
              <a:gd name="adj" fmla="val 9157"/>
            </a:avLst>
          </a:prstGeom>
          <a:solidFill>
            <a:srgbClr val="D83B01">
              <a:tint val="65000"/>
            </a:srgbClr>
          </a:solidFill>
          <a:ln w="9525" cap="flat" cmpd="sng" algn="ctr">
            <a:solidFill>
              <a:srgbClr val="D83B01"/>
            </a:solidFill>
            <a:prstDash val="soli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ADLS</a:t>
            </a:r>
            <a:endParaRPr lang="en-US" sz="196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5BD3BCBF-22E4-4EBA-A380-26A88BD99EA6}"/>
              </a:ext>
            </a:extLst>
          </p:cNvPr>
          <p:cNvSpPr/>
          <p:nvPr/>
        </p:nvSpPr>
        <p:spPr bwMode="auto">
          <a:xfrm>
            <a:off x="7356857" y="3725885"/>
            <a:ext cx="1051560"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Copy</a:t>
            </a:r>
          </a:p>
        </p:txBody>
      </p:sp>
      <p:sp>
        <p:nvSpPr>
          <p:cNvPr id="42" name="Rectangle: Rounded Corners 41">
            <a:extLst>
              <a:ext uri="{FF2B5EF4-FFF2-40B4-BE49-F238E27FC236}">
                <a16:creationId xmlns:a16="http://schemas.microsoft.com/office/drawing/2014/main" id="{49688B68-D1D9-4A76-AB80-AD6FC29560F4}"/>
              </a:ext>
            </a:extLst>
          </p:cNvPr>
          <p:cNvSpPr/>
          <p:nvPr/>
        </p:nvSpPr>
        <p:spPr bwMode="auto">
          <a:xfrm>
            <a:off x="316806" y="3741983"/>
            <a:ext cx="1307037"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1568" kern="0">
                <a:gradFill>
                  <a:gsLst>
                    <a:gs pos="0">
                      <a:srgbClr val="FFFFFF"/>
                    </a:gs>
                    <a:gs pos="100000">
                      <a:srgbClr val="FFFFFF"/>
                    </a:gs>
                  </a:gsLst>
                  <a:lin ang="5400000" scaled="0"/>
                </a:gradFill>
                <a:latin typeface="Segoe UI Semilight"/>
                <a:cs typeface="Segoe UI" pitchFamily="34" charset="0"/>
              </a:rPr>
              <a:t>Manual</a:t>
            </a:r>
          </a:p>
          <a:p>
            <a:pPr algn="ctr" defTabSz="913916" fontAlgn="base">
              <a:lnSpc>
                <a:spcPct val="90000"/>
              </a:lnSpc>
              <a:spcBef>
                <a:spcPct val="0"/>
              </a:spcBef>
              <a:spcAft>
                <a:spcPct val="0"/>
              </a:spcAft>
            </a:pPr>
            <a:r>
              <a:rPr lang="en-US" sz="1568" kern="0">
                <a:gradFill>
                  <a:gsLst>
                    <a:gs pos="0">
                      <a:srgbClr val="FFFFFF"/>
                    </a:gs>
                    <a:gs pos="100000">
                      <a:srgbClr val="FFFFFF"/>
                    </a:gs>
                  </a:gsLst>
                  <a:lin ang="5400000" scaled="0"/>
                </a:gradFill>
                <a:latin typeface="Segoe UI Semilight"/>
                <a:cs typeface="Segoe UI" pitchFamily="34" charset="0"/>
              </a:rPr>
              <a:t>Trigger</a:t>
            </a:r>
          </a:p>
        </p:txBody>
      </p:sp>
      <p:cxnSp>
        <p:nvCxnSpPr>
          <p:cNvPr id="43" name="Straight Arrow Connector 42">
            <a:extLst>
              <a:ext uri="{FF2B5EF4-FFF2-40B4-BE49-F238E27FC236}">
                <a16:creationId xmlns:a16="http://schemas.microsoft.com/office/drawing/2014/main" id="{62F11DF7-FA7A-471B-A6D6-4230CA101C6F}"/>
              </a:ext>
            </a:extLst>
          </p:cNvPr>
          <p:cNvCxnSpPr>
            <a:cxnSpLocks/>
            <a:stCxn id="41" idx="2"/>
          </p:cNvCxnSpPr>
          <p:nvPr/>
        </p:nvCxnSpPr>
        <p:spPr>
          <a:xfrm>
            <a:off x="7882637" y="4285257"/>
            <a:ext cx="0" cy="1010210"/>
          </a:xfrm>
          <a:prstGeom prst="straightConnector1">
            <a:avLst/>
          </a:prstGeom>
          <a:noFill/>
          <a:ln w="19050" cap="flat" cmpd="sng" algn="ctr">
            <a:solidFill>
              <a:sysClr val="windowText" lastClr="000000"/>
            </a:solidFill>
            <a:prstDash val="solid"/>
            <a:headEnd type="none"/>
            <a:tailEnd type="triangle"/>
          </a:ln>
          <a:effectLst/>
        </p:spPr>
      </p:cxnSp>
      <p:sp>
        <p:nvSpPr>
          <p:cNvPr id="44" name="Rectangle 43">
            <a:extLst>
              <a:ext uri="{FF2B5EF4-FFF2-40B4-BE49-F238E27FC236}">
                <a16:creationId xmlns:a16="http://schemas.microsoft.com/office/drawing/2014/main" id="{612C6403-B04F-49AE-A80C-8ECE66710C05}"/>
              </a:ext>
            </a:extLst>
          </p:cNvPr>
          <p:cNvSpPr/>
          <p:nvPr/>
        </p:nvSpPr>
        <p:spPr>
          <a:xfrm>
            <a:off x="1988149" y="5915043"/>
            <a:ext cx="414626" cy="40485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r>
              <a:rPr lang="en-US" sz="1568" kern="0">
                <a:solidFill>
                  <a:prstClr val="black"/>
                </a:solidFill>
                <a:latin typeface="Segoe UI Semilight"/>
              </a:rPr>
              <a:t>T1</a:t>
            </a:r>
          </a:p>
        </p:txBody>
      </p:sp>
      <p:sp>
        <p:nvSpPr>
          <p:cNvPr id="45" name="Rectangle 44">
            <a:extLst>
              <a:ext uri="{FF2B5EF4-FFF2-40B4-BE49-F238E27FC236}">
                <a16:creationId xmlns:a16="http://schemas.microsoft.com/office/drawing/2014/main" id="{63058604-BD13-4C74-9F58-26D0FD10A6FE}"/>
              </a:ext>
            </a:extLst>
          </p:cNvPr>
          <p:cNvSpPr/>
          <p:nvPr/>
        </p:nvSpPr>
        <p:spPr>
          <a:xfrm>
            <a:off x="4154312" y="5746300"/>
            <a:ext cx="2066462"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81" name="Rectangle 80">
            <a:extLst>
              <a:ext uri="{FF2B5EF4-FFF2-40B4-BE49-F238E27FC236}">
                <a16:creationId xmlns:a16="http://schemas.microsoft.com/office/drawing/2014/main" id="{B8E649AD-A97A-4003-8DA9-A90543C7FA6B}"/>
              </a:ext>
            </a:extLst>
          </p:cNvPr>
          <p:cNvSpPr/>
          <p:nvPr/>
        </p:nvSpPr>
        <p:spPr>
          <a:xfrm>
            <a:off x="4261001" y="5852989"/>
            <a:ext cx="2066462"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82" name="Rectangle 81">
            <a:extLst>
              <a:ext uri="{FF2B5EF4-FFF2-40B4-BE49-F238E27FC236}">
                <a16:creationId xmlns:a16="http://schemas.microsoft.com/office/drawing/2014/main" id="{489CB090-F5A5-4546-97CF-E976902D51EE}"/>
              </a:ext>
            </a:extLst>
          </p:cNvPr>
          <p:cNvSpPr/>
          <p:nvPr/>
        </p:nvSpPr>
        <p:spPr>
          <a:xfrm>
            <a:off x="4367689" y="5959677"/>
            <a:ext cx="2066462" cy="640477"/>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r>
              <a:rPr lang="en-US" sz="1568" kern="0" dirty="0">
                <a:solidFill>
                  <a:prstClr val="black"/>
                </a:solidFill>
                <a:latin typeface="Segoe UI Semilight"/>
              </a:rPr>
              <a:t>Raw Folder:</a:t>
            </a:r>
          </a:p>
          <a:p>
            <a:pPr defTabSz="950779">
              <a:defRPr/>
            </a:pPr>
            <a:r>
              <a:rPr lang="en-US" sz="1568" kern="0" dirty="0">
                <a:solidFill>
                  <a:prstClr val="black"/>
                </a:solidFill>
                <a:latin typeface="Segoe UI Semilight"/>
              </a:rPr>
              <a:t>/YYYY/MM/DD/data.csv</a:t>
            </a:r>
          </a:p>
        </p:txBody>
      </p:sp>
      <p:sp>
        <p:nvSpPr>
          <p:cNvPr id="83" name="Rectangle 82">
            <a:extLst>
              <a:ext uri="{FF2B5EF4-FFF2-40B4-BE49-F238E27FC236}">
                <a16:creationId xmlns:a16="http://schemas.microsoft.com/office/drawing/2014/main" id="{5CFDD0F2-6D32-4987-BE86-C22F3DE954BA}"/>
              </a:ext>
            </a:extLst>
          </p:cNvPr>
          <p:cNvSpPr/>
          <p:nvPr/>
        </p:nvSpPr>
        <p:spPr>
          <a:xfrm>
            <a:off x="6540839" y="5762075"/>
            <a:ext cx="2066462"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84" name="Rectangle 83">
            <a:extLst>
              <a:ext uri="{FF2B5EF4-FFF2-40B4-BE49-F238E27FC236}">
                <a16:creationId xmlns:a16="http://schemas.microsoft.com/office/drawing/2014/main" id="{BD1236B3-C052-42A3-9E74-9C15F58A1D5E}"/>
              </a:ext>
            </a:extLst>
          </p:cNvPr>
          <p:cNvSpPr/>
          <p:nvPr/>
        </p:nvSpPr>
        <p:spPr>
          <a:xfrm>
            <a:off x="6647528" y="5868763"/>
            <a:ext cx="2066462"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85" name="Rectangle 84">
            <a:extLst>
              <a:ext uri="{FF2B5EF4-FFF2-40B4-BE49-F238E27FC236}">
                <a16:creationId xmlns:a16="http://schemas.microsoft.com/office/drawing/2014/main" id="{A630A699-6C2A-4531-8ED7-0F29318BC8F7}"/>
              </a:ext>
            </a:extLst>
          </p:cNvPr>
          <p:cNvSpPr/>
          <p:nvPr/>
        </p:nvSpPr>
        <p:spPr>
          <a:xfrm>
            <a:off x="6754216" y="5975449"/>
            <a:ext cx="2066462" cy="64008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r>
              <a:rPr lang="en-US" sz="1519" kern="0" dirty="0">
                <a:solidFill>
                  <a:prstClr val="black"/>
                </a:solidFill>
                <a:latin typeface="Segoe UI Semilight"/>
              </a:rPr>
              <a:t>Processed Folder:</a:t>
            </a:r>
          </a:p>
          <a:p>
            <a:pPr defTabSz="950779">
              <a:defRPr/>
            </a:pPr>
            <a:r>
              <a:rPr lang="en-US" sz="1400" kern="0" dirty="0">
                <a:solidFill>
                  <a:prstClr val="black"/>
                </a:solidFill>
                <a:latin typeface="Segoe UI Semilight"/>
              </a:rPr>
              <a:t>/YYYY/MM/DD/files</a:t>
            </a:r>
          </a:p>
        </p:txBody>
      </p:sp>
      <p:sp>
        <p:nvSpPr>
          <p:cNvPr id="86" name="TextBox 85">
            <a:extLst>
              <a:ext uri="{FF2B5EF4-FFF2-40B4-BE49-F238E27FC236}">
                <a16:creationId xmlns:a16="http://schemas.microsoft.com/office/drawing/2014/main" id="{B912AA92-4D77-4695-AD85-5AD10088542E}"/>
              </a:ext>
            </a:extLst>
          </p:cNvPr>
          <p:cNvSpPr txBox="1"/>
          <p:nvPr/>
        </p:nvSpPr>
        <p:spPr>
          <a:xfrm>
            <a:off x="5639732" y="2977686"/>
            <a:ext cx="2768675" cy="307777"/>
          </a:xfrm>
          <a:prstGeom prst="rect">
            <a:avLst/>
          </a:prstGeom>
          <a:noFill/>
        </p:spPr>
        <p:txBody>
          <a:bodyPr wrap="square" rtlCol="0">
            <a:spAutoFit/>
          </a:bodyPr>
          <a:lstStyle/>
          <a:p>
            <a:pPr defTabSz="914093"/>
            <a:r>
              <a:rPr lang="en-US" sz="1400" i="1" dirty="0">
                <a:solidFill>
                  <a:srgbClr val="353535"/>
                </a:solidFill>
                <a:latin typeface="Segoe UI Semilight"/>
              </a:rPr>
              <a:t>Copy &amp; Process Pipeline per batch</a:t>
            </a:r>
          </a:p>
        </p:txBody>
      </p:sp>
      <p:sp>
        <p:nvSpPr>
          <p:cNvPr id="87" name="Rectangle 86">
            <a:extLst>
              <a:ext uri="{FF2B5EF4-FFF2-40B4-BE49-F238E27FC236}">
                <a16:creationId xmlns:a16="http://schemas.microsoft.com/office/drawing/2014/main" id="{780B2EAE-1D58-4E0A-95CB-92AE53BC0A1C}"/>
              </a:ext>
            </a:extLst>
          </p:cNvPr>
          <p:cNvSpPr/>
          <p:nvPr/>
        </p:nvSpPr>
        <p:spPr bwMode="auto">
          <a:xfrm>
            <a:off x="2079783" y="3285273"/>
            <a:ext cx="3330418" cy="1202855"/>
          </a:xfrm>
          <a:prstGeom prst="rect">
            <a:avLst/>
          </a:prstGeom>
          <a:noFill/>
          <a:ln w="9525" cap="flat" cmpd="sng" algn="ctr">
            <a:solidFill>
              <a:srgbClr val="4472C4"/>
            </a:solidFill>
            <a:prstDash val="dash"/>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931DED8A-D451-436B-82BA-1151AE31E6D1}"/>
              </a:ext>
            </a:extLst>
          </p:cNvPr>
          <p:cNvSpPr/>
          <p:nvPr/>
        </p:nvSpPr>
        <p:spPr bwMode="auto">
          <a:xfrm>
            <a:off x="3895698" y="3741983"/>
            <a:ext cx="1194922"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Execute Pipeline</a:t>
            </a:r>
          </a:p>
        </p:txBody>
      </p:sp>
      <p:cxnSp>
        <p:nvCxnSpPr>
          <p:cNvPr id="89" name="Straight Arrow Connector 88">
            <a:extLst>
              <a:ext uri="{FF2B5EF4-FFF2-40B4-BE49-F238E27FC236}">
                <a16:creationId xmlns:a16="http://schemas.microsoft.com/office/drawing/2014/main" id="{46BF850A-B007-45D9-9DF1-14F0BB55910D}"/>
              </a:ext>
            </a:extLst>
          </p:cNvPr>
          <p:cNvCxnSpPr>
            <a:cxnSpLocks/>
          </p:cNvCxnSpPr>
          <p:nvPr/>
        </p:nvCxnSpPr>
        <p:spPr>
          <a:xfrm flipV="1">
            <a:off x="1623843" y="4030530"/>
            <a:ext cx="455941" cy="1"/>
          </a:xfrm>
          <a:prstGeom prst="straightConnector1">
            <a:avLst/>
          </a:prstGeom>
          <a:noFill/>
          <a:ln w="19050" cap="flat" cmpd="sng" algn="ctr">
            <a:solidFill>
              <a:sysClr val="windowText" lastClr="000000"/>
            </a:solidFill>
            <a:prstDash val="solid"/>
            <a:headEnd type="none"/>
            <a:tailEnd type="triangle"/>
          </a:ln>
          <a:effectLst/>
        </p:spPr>
      </p:cxnSp>
      <p:sp>
        <p:nvSpPr>
          <p:cNvPr id="90" name="TextBox 89">
            <a:extLst>
              <a:ext uri="{FF2B5EF4-FFF2-40B4-BE49-F238E27FC236}">
                <a16:creationId xmlns:a16="http://schemas.microsoft.com/office/drawing/2014/main" id="{BF49A0BD-92AC-452B-8F36-079A6A1DA149}"/>
              </a:ext>
            </a:extLst>
          </p:cNvPr>
          <p:cNvSpPr txBox="1"/>
          <p:nvPr/>
        </p:nvSpPr>
        <p:spPr>
          <a:xfrm>
            <a:off x="2018368" y="2981382"/>
            <a:ext cx="1515506" cy="311948"/>
          </a:xfrm>
          <a:prstGeom prst="rect">
            <a:avLst/>
          </a:prstGeom>
          <a:noFill/>
        </p:spPr>
        <p:txBody>
          <a:bodyPr wrap="square" rtlCol="0">
            <a:spAutoFit/>
          </a:bodyPr>
          <a:lstStyle/>
          <a:p>
            <a:pPr defTabSz="914093"/>
            <a:r>
              <a:rPr lang="en-US" sz="1400" i="1">
                <a:solidFill>
                  <a:srgbClr val="353535"/>
                </a:solidFill>
                <a:latin typeface="Segoe UI Semilight"/>
              </a:rPr>
              <a:t>Parent Pipeline</a:t>
            </a:r>
          </a:p>
        </p:txBody>
      </p:sp>
      <p:sp>
        <p:nvSpPr>
          <p:cNvPr id="91" name="Rectangle 90">
            <a:extLst>
              <a:ext uri="{FF2B5EF4-FFF2-40B4-BE49-F238E27FC236}">
                <a16:creationId xmlns:a16="http://schemas.microsoft.com/office/drawing/2014/main" id="{52E50D0D-0BA1-472A-9D0E-E25C5AC426CF}"/>
              </a:ext>
            </a:extLst>
          </p:cNvPr>
          <p:cNvSpPr/>
          <p:nvPr/>
        </p:nvSpPr>
        <p:spPr>
          <a:xfrm>
            <a:off x="3810001" y="3412403"/>
            <a:ext cx="1482228" cy="999524"/>
          </a:xfrm>
          <a:prstGeom prst="rect">
            <a:avLst/>
          </a:prstGeom>
          <a:noFill/>
          <a:ln w="9525" cap="flat" cmpd="sng" algn="ctr">
            <a:solidFill>
              <a:srgbClr val="4472C4"/>
            </a:solidFill>
            <a:prstDash val="dash"/>
            <a:miter lim="800000"/>
          </a:ln>
          <a:effectLst/>
        </p:spPr>
        <p:txBody>
          <a:bodyPr rtlCol="0" anchor="t"/>
          <a:lstStyle/>
          <a:p>
            <a:pPr marL="0" marR="0" lvl="0" indent="0" defTabSz="914093"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353535"/>
                </a:solidFill>
                <a:effectLst/>
                <a:uLnTx/>
                <a:uFillTx/>
                <a:latin typeface="Segoe UI Semilight"/>
                <a:ea typeface="+mn-ea"/>
                <a:cs typeface="+mn-cs"/>
              </a:rPr>
              <a:t>For Each </a:t>
            </a:r>
            <a:r>
              <a:rPr kumimoji="0" lang="en-US" sz="1400" b="0" i="1" u="none" strike="noStrike" kern="0" cap="none" spc="0" normalizeH="0" baseline="0" noProof="0" err="1">
                <a:ln>
                  <a:noFill/>
                </a:ln>
                <a:solidFill>
                  <a:srgbClr val="353535"/>
                </a:solidFill>
                <a:effectLst/>
                <a:uLnTx/>
                <a:uFillTx/>
                <a:latin typeface="Segoe UI Semilight"/>
                <a:ea typeface="+mn-ea"/>
                <a:cs typeface="+mn-cs"/>
              </a:rPr>
              <a:t>BatchID</a:t>
            </a:r>
            <a:endParaRPr kumimoji="0" lang="en-US" sz="1400" b="0" i="1" u="none" strike="noStrike" kern="0" cap="none" spc="0" normalizeH="0" baseline="0" noProof="0">
              <a:ln>
                <a:noFill/>
              </a:ln>
              <a:solidFill>
                <a:srgbClr val="353535"/>
              </a:solidFill>
              <a:effectLst/>
              <a:uLnTx/>
              <a:uFillTx/>
              <a:latin typeface="Segoe UI Semilight"/>
              <a:ea typeface="+mn-ea"/>
              <a:cs typeface="+mn-cs"/>
            </a:endParaRPr>
          </a:p>
        </p:txBody>
      </p:sp>
      <p:sp>
        <p:nvSpPr>
          <p:cNvPr id="92" name="Rectangle: Rounded Corners 91">
            <a:extLst>
              <a:ext uri="{FF2B5EF4-FFF2-40B4-BE49-F238E27FC236}">
                <a16:creationId xmlns:a16="http://schemas.microsoft.com/office/drawing/2014/main" id="{8DB140F2-4C76-43B8-8FCB-17AA0D150F70}"/>
              </a:ext>
            </a:extLst>
          </p:cNvPr>
          <p:cNvSpPr/>
          <p:nvPr/>
        </p:nvSpPr>
        <p:spPr bwMode="auto">
          <a:xfrm>
            <a:off x="2244836" y="3725885"/>
            <a:ext cx="1194922"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Lookup</a:t>
            </a:r>
          </a:p>
        </p:txBody>
      </p:sp>
      <p:sp>
        <p:nvSpPr>
          <p:cNvPr id="93" name="Rectangle: Rounded Corners 92">
            <a:extLst>
              <a:ext uri="{FF2B5EF4-FFF2-40B4-BE49-F238E27FC236}">
                <a16:creationId xmlns:a16="http://schemas.microsoft.com/office/drawing/2014/main" id="{911B7487-B3D7-4752-B8AD-55A5F2D5D115}"/>
              </a:ext>
            </a:extLst>
          </p:cNvPr>
          <p:cNvSpPr/>
          <p:nvPr/>
        </p:nvSpPr>
        <p:spPr bwMode="auto">
          <a:xfrm>
            <a:off x="2650316" y="678998"/>
            <a:ext cx="4360085" cy="2131962"/>
          </a:xfrm>
          <a:prstGeom prst="roundRect">
            <a:avLst>
              <a:gd name="adj" fmla="val 9982"/>
            </a:avLst>
          </a:prstGeom>
          <a:solidFill>
            <a:sysClr val="windowText" lastClr="000000">
              <a:lumMod val="40000"/>
              <a:lumOff val="60000"/>
            </a:sysClr>
          </a:solidFill>
          <a:ln w="9525" cap="flat" cmpd="sng" algn="ctr">
            <a:solidFill>
              <a:sysClr val="windowText" lastClr="000000">
                <a:lumMod val="60000"/>
                <a:lumOff val="40000"/>
              </a:sysClr>
            </a:solidFill>
            <a:prstDash val="soli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Azure SQL DB</a:t>
            </a:r>
          </a:p>
        </p:txBody>
      </p:sp>
      <p:sp>
        <p:nvSpPr>
          <p:cNvPr id="94" name="TextBox 93">
            <a:extLst>
              <a:ext uri="{FF2B5EF4-FFF2-40B4-BE49-F238E27FC236}">
                <a16:creationId xmlns:a16="http://schemas.microsoft.com/office/drawing/2014/main" id="{B55594FB-FF30-4568-9850-A18F03AC9380}"/>
              </a:ext>
            </a:extLst>
          </p:cNvPr>
          <p:cNvSpPr txBox="1"/>
          <p:nvPr/>
        </p:nvSpPr>
        <p:spPr>
          <a:xfrm>
            <a:off x="5372699" y="729260"/>
            <a:ext cx="1905072" cy="506769"/>
          </a:xfrm>
          <a:prstGeom prst="rect">
            <a:avLst/>
          </a:prstGeom>
          <a:noFill/>
        </p:spPr>
        <p:txBody>
          <a:bodyPr wrap="square" lIns="179238" tIns="143391" rIns="179238" bIns="143391" rtlCol="0">
            <a:spAutoFit/>
          </a:bodyPr>
          <a:lstStyle/>
          <a:p>
            <a:pPr defTabSz="896203">
              <a:lnSpc>
                <a:spcPct val="90000"/>
              </a:lnSpc>
              <a:spcAft>
                <a:spcPts val="588"/>
              </a:spcAft>
              <a:defRPr/>
            </a:pPr>
            <a:r>
              <a:rPr lang="en-US" sz="1568" kern="0">
                <a:solidFill>
                  <a:srgbClr val="505050"/>
                </a:solidFill>
                <a:latin typeface="Segoe UI Semilight"/>
              </a:rPr>
              <a:t>Control Table</a:t>
            </a:r>
          </a:p>
        </p:txBody>
      </p:sp>
      <p:graphicFrame>
        <p:nvGraphicFramePr>
          <p:cNvPr id="95" name="Table 94">
            <a:extLst>
              <a:ext uri="{FF2B5EF4-FFF2-40B4-BE49-F238E27FC236}">
                <a16:creationId xmlns:a16="http://schemas.microsoft.com/office/drawing/2014/main" id="{BFCBDE1C-5C99-4C71-BB21-E73D81421164}"/>
              </a:ext>
            </a:extLst>
          </p:cNvPr>
          <p:cNvGraphicFramePr>
            <a:graphicFrameLocks noGrp="1"/>
          </p:cNvGraphicFramePr>
          <p:nvPr>
            <p:extLst>
              <p:ext uri="{D42A27DB-BD31-4B8C-83A1-F6EECF244321}">
                <p14:modId xmlns:p14="http://schemas.microsoft.com/office/powerpoint/2010/main" val="137426310"/>
              </p:ext>
            </p:extLst>
          </p:nvPr>
        </p:nvGraphicFramePr>
        <p:xfrm>
          <a:off x="2800167" y="1260910"/>
          <a:ext cx="4049035" cy="1401725"/>
        </p:xfrm>
        <a:graphic>
          <a:graphicData uri="http://schemas.openxmlformats.org/drawingml/2006/table">
            <a:tbl>
              <a:tblPr firstRow="1" bandRow="1"/>
              <a:tblGrid>
                <a:gridCol w="824230">
                  <a:extLst>
                    <a:ext uri="{9D8B030D-6E8A-4147-A177-3AD203B41FA5}">
                      <a16:colId xmlns:a16="http://schemas.microsoft.com/office/drawing/2014/main" val="4132054368"/>
                    </a:ext>
                  </a:extLst>
                </a:gridCol>
                <a:gridCol w="862330">
                  <a:extLst>
                    <a:ext uri="{9D8B030D-6E8A-4147-A177-3AD203B41FA5}">
                      <a16:colId xmlns:a16="http://schemas.microsoft.com/office/drawing/2014/main" val="1414680212"/>
                    </a:ext>
                  </a:extLst>
                </a:gridCol>
                <a:gridCol w="1741805">
                  <a:extLst>
                    <a:ext uri="{9D8B030D-6E8A-4147-A177-3AD203B41FA5}">
                      <a16:colId xmlns:a16="http://schemas.microsoft.com/office/drawing/2014/main" val="3577061147"/>
                    </a:ext>
                  </a:extLst>
                </a:gridCol>
                <a:gridCol w="620670">
                  <a:extLst>
                    <a:ext uri="{9D8B030D-6E8A-4147-A177-3AD203B41FA5}">
                      <a16:colId xmlns:a16="http://schemas.microsoft.com/office/drawing/2014/main" val="921836664"/>
                    </a:ext>
                  </a:extLst>
                </a:gridCol>
              </a:tblGrid>
              <a:tr h="28034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err="1"/>
                        <a:t>PartitionID</a:t>
                      </a:r>
                      <a:endParaRPr lang="en-US" sz="1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err="1"/>
                        <a:t>TableName</a:t>
                      </a:r>
                      <a:endParaRPr lang="en-US" sz="1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err="1"/>
                        <a:t>QueryStmt</a:t>
                      </a:r>
                      <a:endParaRPr lang="en-US" sz="110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Status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63684583"/>
                  </a:ext>
                </a:extLst>
              </a:tr>
              <a:tr h="28034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SELECT * from T1 where…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Success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181130363"/>
                  </a:ext>
                </a:extLst>
              </a:tr>
              <a:tr h="28034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SELECT * from T1 where…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Success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650204619"/>
                  </a:ext>
                </a:extLst>
              </a:tr>
              <a:tr h="28034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1</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T2</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SELECT * from T2 where…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Success</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4216161814"/>
                  </a:ext>
                </a:extLst>
              </a:tr>
              <a:tr h="280345">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2</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T3</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SELECT * from T3 where…</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r>
                        <a:rPr lang="en-US" sz="1100"/>
                        <a:t>Failed</a:t>
                      </a:r>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542139247"/>
                  </a:ext>
                </a:extLst>
              </a:tr>
            </a:tbl>
          </a:graphicData>
        </a:graphic>
      </p:graphicFrame>
      <p:sp>
        <p:nvSpPr>
          <p:cNvPr id="96" name="Rectangle 95">
            <a:extLst>
              <a:ext uri="{FF2B5EF4-FFF2-40B4-BE49-F238E27FC236}">
                <a16:creationId xmlns:a16="http://schemas.microsoft.com/office/drawing/2014/main" id="{7BF98020-7314-4624-8250-16B2E5577542}"/>
              </a:ext>
            </a:extLst>
          </p:cNvPr>
          <p:cNvSpPr/>
          <p:nvPr/>
        </p:nvSpPr>
        <p:spPr>
          <a:xfrm>
            <a:off x="2489397" y="5915043"/>
            <a:ext cx="414626" cy="40485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r>
              <a:rPr lang="en-US" sz="1568" kern="0">
                <a:solidFill>
                  <a:prstClr val="black"/>
                </a:solidFill>
                <a:latin typeface="Segoe UI Semilight"/>
              </a:rPr>
              <a:t>T2</a:t>
            </a:r>
          </a:p>
        </p:txBody>
      </p:sp>
      <p:sp>
        <p:nvSpPr>
          <p:cNvPr id="97" name="Rectangle 96">
            <a:extLst>
              <a:ext uri="{FF2B5EF4-FFF2-40B4-BE49-F238E27FC236}">
                <a16:creationId xmlns:a16="http://schemas.microsoft.com/office/drawing/2014/main" id="{B3F3B3F2-8DCF-4BEE-BF45-2B5322BF483D}"/>
              </a:ext>
            </a:extLst>
          </p:cNvPr>
          <p:cNvSpPr/>
          <p:nvPr/>
        </p:nvSpPr>
        <p:spPr>
          <a:xfrm>
            <a:off x="3087605" y="5915043"/>
            <a:ext cx="521718" cy="404850"/>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r>
              <a:rPr lang="en-US" sz="1568" kern="0">
                <a:solidFill>
                  <a:prstClr val="black"/>
                </a:solidFill>
                <a:latin typeface="Segoe UI Semilight"/>
              </a:rPr>
              <a:t>T14</a:t>
            </a:r>
          </a:p>
        </p:txBody>
      </p:sp>
      <p:sp>
        <p:nvSpPr>
          <p:cNvPr id="98" name="Rectangle 97">
            <a:extLst>
              <a:ext uri="{FF2B5EF4-FFF2-40B4-BE49-F238E27FC236}">
                <a16:creationId xmlns:a16="http://schemas.microsoft.com/office/drawing/2014/main" id="{1AAFBFDB-EB6D-48EA-8737-8C34A4DBCD3F}"/>
              </a:ext>
            </a:extLst>
          </p:cNvPr>
          <p:cNvSpPr/>
          <p:nvPr/>
        </p:nvSpPr>
        <p:spPr>
          <a:xfrm>
            <a:off x="2823916" y="5972335"/>
            <a:ext cx="346570" cy="369332"/>
          </a:xfrm>
          <a:prstGeom prst="rect">
            <a:avLst/>
          </a:prstGeom>
        </p:spPr>
        <p:txBody>
          <a:bodyPr wrap="square">
            <a:spAutoFit/>
          </a:bodyPr>
          <a:lstStyle/>
          <a:p>
            <a:r>
              <a:rPr lang="en-US" kern="0">
                <a:solidFill>
                  <a:prstClr val="black"/>
                </a:solidFill>
                <a:latin typeface="Segoe UI Semilight"/>
              </a:rPr>
              <a:t>…</a:t>
            </a:r>
            <a:endParaRPr lang="en-US">
              <a:solidFill>
                <a:srgbClr val="505050"/>
              </a:solidFill>
              <a:latin typeface="Segoe UI Semilight"/>
            </a:endParaRPr>
          </a:p>
        </p:txBody>
      </p:sp>
      <p:sp>
        <p:nvSpPr>
          <p:cNvPr id="99" name="Rectangle: Rounded Corners 98">
            <a:extLst>
              <a:ext uri="{FF2B5EF4-FFF2-40B4-BE49-F238E27FC236}">
                <a16:creationId xmlns:a16="http://schemas.microsoft.com/office/drawing/2014/main" id="{6739CE91-A37F-4BF6-A069-CDA5D52ACD8F}"/>
              </a:ext>
            </a:extLst>
          </p:cNvPr>
          <p:cNvSpPr/>
          <p:nvPr/>
        </p:nvSpPr>
        <p:spPr bwMode="auto">
          <a:xfrm>
            <a:off x="9296401" y="5295467"/>
            <a:ext cx="2660761" cy="1387202"/>
          </a:xfrm>
          <a:prstGeom prst="roundRect">
            <a:avLst>
              <a:gd name="adj" fmla="val 9157"/>
            </a:avLst>
          </a:prstGeom>
          <a:solidFill>
            <a:srgbClr val="D83B01">
              <a:tint val="65000"/>
            </a:srgbClr>
          </a:solidFill>
          <a:ln w="9525" cap="flat" cmpd="sng" algn="ctr">
            <a:solidFill>
              <a:srgbClr val="D83B01"/>
            </a:solidFill>
            <a:prstDash val="soli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Azure Databricks</a:t>
            </a:r>
            <a:endParaRPr lang="en-US" sz="196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7ED03A25-31A4-4D3E-B3A1-C1D39263398F}"/>
              </a:ext>
            </a:extLst>
          </p:cNvPr>
          <p:cNvSpPr/>
          <p:nvPr/>
        </p:nvSpPr>
        <p:spPr>
          <a:xfrm>
            <a:off x="9456060" y="5780870"/>
            <a:ext cx="2066462"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101" name="Rectangle 100">
            <a:extLst>
              <a:ext uri="{FF2B5EF4-FFF2-40B4-BE49-F238E27FC236}">
                <a16:creationId xmlns:a16="http://schemas.microsoft.com/office/drawing/2014/main" id="{3D7D1808-D12B-4622-9119-56DABD730021}"/>
              </a:ext>
            </a:extLst>
          </p:cNvPr>
          <p:cNvSpPr/>
          <p:nvPr/>
        </p:nvSpPr>
        <p:spPr>
          <a:xfrm>
            <a:off x="9562749" y="5887559"/>
            <a:ext cx="2066462"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endParaRPr lang="en-US" sz="1568" kern="0">
              <a:solidFill>
                <a:prstClr val="black"/>
              </a:solidFill>
              <a:latin typeface="Segoe UI Semilight"/>
            </a:endParaRPr>
          </a:p>
        </p:txBody>
      </p:sp>
      <p:sp>
        <p:nvSpPr>
          <p:cNvPr id="102" name="Rectangle 101">
            <a:extLst>
              <a:ext uri="{FF2B5EF4-FFF2-40B4-BE49-F238E27FC236}">
                <a16:creationId xmlns:a16="http://schemas.microsoft.com/office/drawing/2014/main" id="{29351D2B-E4C0-4778-A86A-727B100705E7}"/>
              </a:ext>
            </a:extLst>
          </p:cNvPr>
          <p:cNvSpPr/>
          <p:nvPr/>
        </p:nvSpPr>
        <p:spPr>
          <a:xfrm>
            <a:off x="9669437" y="5994247"/>
            <a:ext cx="2066462" cy="528422"/>
          </a:xfrm>
          <a:prstGeom prst="rect">
            <a:avLst/>
          </a:prstGeom>
          <a:solidFill>
            <a:srgbClr val="FFFFFF"/>
          </a:solidFill>
          <a:ln w="10795" cap="flat" cmpd="sng" algn="ctr">
            <a:solidFill>
              <a:srgbClr val="505050">
                <a:lumMod val="50000"/>
                <a:lumOff val="50000"/>
              </a:srgbClr>
            </a:solidFill>
            <a:prstDash val="solid"/>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779">
              <a:defRPr/>
            </a:pPr>
            <a:r>
              <a:rPr lang="en-US" sz="1568" kern="0" dirty="0">
                <a:solidFill>
                  <a:prstClr val="black"/>
                </a:solidFill>
                <a:latin typeface="Segoe UI Semilight"/>
              </a:rPr>
              <a:t>Python scripts</a:t>
            </a:r>
          </a:p>
          <a:p>
            <a:pPr defTabSz="950779">
              <a:defRPr/>
            </a:pPr>
            <a:r>
              <a:rPr lang="en-US" sz="1568" kern="0" dirty="0">
                <a:solidFill>
                  <a:prstClr val="black"/>
                </a:solidFill>
                <a:latin typeface="Segoe UI Semilight"/>
              </a:rPr>
              <a:t>(cleanse &amp; aggregate)</a:t>
            </a:r>
          </a:p>
        </p:txBody>
      </p:sp>
      <p:sp>
        <p:nvSpPr>
          <p:cNvPr id="103" name="Rectangle: Rounded Corners 102">
            <a:extLst>
              <a:ext uri="{FF2B5EF4-FFF2-40B4-BE49-F238E27FC236}">
                <a16:creationId xmlns:a16="http://schemas.microsoft.com/office/drawing/2014/main" id="{EFC231BD-AD80-44A5-B982-1CAA79F54ACF}"/>
              </a:ext>
            </a:extLst>
          </p:cNvPr>
          <p:cNvSpPr/>
          <p:nvPr/>
        </p:nvSpPr>
        <p:spPr bwMode="auto">
          <a:xfrm>
            <a:off x="8708952" y="3726381"/>
            <a:ext cx="1275822"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DB Notebook</a:t>
            </a:r>
          </a:p>
        </p:txBody>
      </p:sp>
      <p:sp>
        <p:nvSpPr>
          <p:cNvPr id="104" name="Rectangle: Rounded Corners 103">
            <a:extLst>
              <a:ext uri="{FF2B5EF4-FFF2-40B4-BE49-F238E27FC236}">
                <a16:creationId xmlns:a16="http://schemas.microsoft.com/office/drawing/2014/main" id="{FA6DF57F-26B1-4D68-A371-215F5E35AA7C}"/>
              </a:ext>
            </a:extLst>
          </p:cNvPr>
          <p:cNvSpPr/>
          <p:nvPr/>
        </p:nvSpPr>
        <p:spPr bwMode="auto">
          <a:xfrm>
            <a:off x="5883526" y="3728151"/>
            <a:ext cx="1051560"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Lookup</a:t>
            </a:r>
          </a:p>
        </p:txBody>
      </p:sp>
      <p:sp>
        <p:nvSpPr>
          <p:cNvPr id="105" name="Rectangle 104">
            <a:extLst>
              <a:ext uri="{FF2B5EF4-FFF2-40B4-BE49-F238E27FC236}">
                <a16:creationId xmlns:a16="http://schemas.microsoft.com/office/drawing/2014/main" id="{E309036D-26C7-4CBF-A091-4C7019CF23E0}"/>
              </a:ext>
            </a:extLst>
          </p:cNvPr>
          <p:cNvSpPr/>
          <p:nvPr/>
        </p:nvSpPr>
        <p:spPr>
          <a:xfrm>
            <a:off x="7200900" y="3386282"/>
            <a:ext cx="4371120" cy="1741233"/>
          </a:xfrm>
          <a:prstGeom prst="rect">
            <a:avLst/>
          </a:prstGeom>
          <a:noFill/>
          <a:ln w="9525" cap="flat" cmpd="sng" algn="ctr">
            <a:solidFill>
              <a:srgbClr val="4472C4"/>
            </a:solidFill>
            <a:prstDash val="dash"/>
            <a:miter lim="800000"/>
          </a:ln>
          <a:effectLst/>
        </p:spPr>
        <p:txBody>
          <a:bodyPr rtlCol="0" anchor="t"/>
          <a:lstStyle/>
          <a:p>
            <a:pPr marL="0" marR="0" lvl="0" indent="0" defTabSz="914093"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353535"/>
                </a:solidFill>
                <a:effectLst/>
                <a:uLnTx/>
                <a:uFillTx/>
                <a:latin typeface="Segoe UI Semilight"/>
                <a:ea typeface="+mn-ea"/>
                <a:cs typeface="+mn-cs"/>
              </a:rPr>
              <a:t>For Each data portion in current batch…</a:t>
            </a:r>
          </a:p>
        </p:txBody>
      </p:sp>
      <p:sp>
        <p:nvSpPr>
          <p:cNvPr id="106" name="Rectangle: Rounded Corners 105">
            <a:extLst>
              <a:ext uri="{FF2B5EF4-FFF2-40B4-BE49-F238E27FC236}">
                <a16:creationId xmlns:a16="http://schemas.microsoft.com/office/drawing/2014/main" id="{891921DE-5101-4D30-8EAC-2A1F6DE22F1E}"/>
              </a:ext>
            </a:extLst>
          </p:cNvPr>
          <p:cNvSpPr/>
          <p:nvPr/>
        </p:nvSpPr>
        <p:spPr bwMode="auto">
          <a:xfrm>
            <a:off x="10234195" y="3725885"/>
            <a:ext cx="1207517"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Stored Proc</a:t>
            </a:r>
          </a:p>
        </p:txBody>
      </p:sp>
      <p:cxnSp>
        <p:nvCxnSpPr>
          <p:cNvPr id="107" name="Straight Arrow Connector 106">
            <a:extLst>
              <a:ext uri="{FF2B5EF4-FFF2-40B4-BE49-F238E27FC236}">
                <a16:creationId xmlns:a16="http://schemas.microsoft.com/office/drawing/2014/main" id="{BE5922B1-42F2-4AA2-A34B-E2A336AF56DA}"/>
              </a:ext>
            </a:extLst>
          </p:cNvPr>
          <p:cNvCxnSpPr>
            <a:cxnSpLocks/>
          </p:cNvCxnSpPr>
          <p:nvPr/>
        </p:nvCxnSpPr>
        <p:spPr>
          <a:xfrm flipV="1">
            <a:off x="3276600" y="2810960"/>
            <a:ext cx="0" cy="944098"/>
          </a:xfrm>
          <a:prstGeom prst="straightConnector1">
            <a:avLst/>
          </a:prstGeom>
          <a:noFill/>
          <a:ln w="19050" cap="flat" cmpd="sng" algn="ctr">
            <a:solidFill>
              <a:sysClr val="windowText" lastClr="000000"/>
            </a:solidFill>
            <a:prstDash val="solid"/>
            <a:headEnd type="none"/>
            <a:tailEnd type="triangle"/>
          </a:ln>
          <a:effectLst/>
        </p:spPr>
      </p:cxnSp>
      <p:cxnSp>
        <p:nvCxnSpPr>
          <p:cNvPr id="108" name="Connector: Curved 107">
            <a:extLst>
              <a:ext uri="{FF2B5EF4-FFF2-40B4-BE49-F238E27FC236}">
                <a16:creationId xmlns:a16="http://schemas.microsoft.com/office/drawing/2014/main" id="{A8A0C977-56CB-4EE4-88E5-2B03A57E1780}"/>
              </a:ext>
            </a:extLst>
          </p:cNvPr>
          <p:cNvCxnSpPr>
            <a:cxnSpLocks/>
            <a:stCxn id="106" idx="0"/>
          </p:cNvCxnSpPr>
          <p:nvPr/>
        </p:nvCxnSpPr>
        <p:spPr>
          <a:xfrm rot="16200000" flipV="1">
            <a:off x="7864219" y="752150"/>
            <a:ext cx="2131962" cy="3815506"/>
          </a:xfrm>
          <a:prstGeom prst="curvedConnector2">
            <a:avLst/>
          </a:prstGeom>
          <a:noFill/>
          <a:ln w="19050" cap="flat" cmpd="sng" algn="ctr">
            <a:solidFill>
              <a:sysClr val="windowText" lastClr="000000"/>
            </a:solidFill>
            <a:prstDash val="solid"/>
            <a:miter lim="800000"/>
            <a:headEnd type="none"/>
            <a:tailEnd type="triangle"/>
          </a:ln>
          <a:effectLst/>
        </p:spPr>
      </p:cxnSp>
      <p:cxnSp>
        <p:nvCxnSpPr>
          <p:cNvPr id="109" name="Straight Arrow Connector 108">
            <a:extLst>
              <a:ext uri="{FF2B5EF4-FFF2-40B4-BE49-F238E27FC236}">
                <a16:creationId xmlns:a16="http://schemas.microsoft.com/office/drawing/2014/main" id="{46144FCD-7D7E-4DAC-8A91-C3423D8B4E3E}"/>
              </a:ext>
            </a:extLst>
          </p:cNvPr>
          <p:cNvCxnSpPr>
            <a:cxnSpLocks/>
          </p:cNvCxnSpPr>
          <p:nvPr/>
        </p:nvCxnSpPr>
        <p:spPr>
          <a:xfrm rot="16200000" flipV="1">
            <a:off x="9169356" y="5634052"/>
            <a:ext cx="1" cy="290778"/>
          </a:xfrm>
          <a:prstGeom prst="straightConnector1">
            <a:avLst/>
          </a:prstGeom>
          <a:noFill/>
          <a:ln w="19050" cap="flat" cmpd="sng" algn="ctr">
            <a:solidFill>
              <a:sysClr val="windowText" lastClr="000000"/>
            </a:solidFill>
            <a:prstDash val="solid"/>
            <a:headEnd type="none"/>
            <a:tailEnd type="triangle"/>
          </a:ln>
          <a:effectLst/>
        </p:spPr>
      </p:cxnSp>
      <p:cxnSp>
        <p:nvCxnSpPr>
          <p:cNvPr id="110" name="Straight Arrow Connector 109">
            <a:extLst>
              <a:ext uri="{FF2B5EF4-FFF2-40B4-BE49-F238E27FC236}">
                <a16:creationId xmlns:a16="http://schemas.microsoft.com/office/drawing/2014/main" id="{90F969C0-6648-43BA-A9D1-2C0839A2B613}"/>
              </a:ext>
            </a:extLst>
          </p:cNvPr>
          <p:cNvCxnSpPr>
            <a:cxnSpLocks/>
          </p:cNvCxnSpPr>
          <p:nvPr/>
        </p:nvCxnSpPr>
        <p:spPr>
          <a:xfrm rot="16200000">
            <a:off x="9189301" y="6128800"/>
            <a:ext cx="1" cy="290778"/>
          </a:xfrm>
          <a:prstGeom prst="straightConnector1">
            <a:avLst/>
          </a:prstGeom>
          <a:noFill/>
          <a:ln w="19050" cap="flat" cmpd="sng" algn="ctr">
            <a:solidFill>
              <a:sysClr val="windowText" lastClr="000000"/>
            </a:solidFill>
            <a:prstDash val="solid"/>
            <a:headEnd type="none"/>
            <a:tailEnd type="triangle"/>
          </a:ln>
          <a:effectLst/>
        </p:spPr>
      </p:cxnSp>
      <p:cxnSp>
        <p:nvCxnSpPr>
          <p:cNvPr id="111" name="Straight Arrow Connector 110">
            <a:extLst>
              <a:ext uri="{FF2B5EF4-FFF2-40B4-BE49-F238E27FC236}">
                <a16:creationId xmlns:a16="http://schemas.microsoft.com/office/drawing/2014/main" id="{8F607F5E-DFCD-42CA-9B32-F6F3BD3DA633}"/>
              </a:ext>
            </a:extLst>
          </p:cNvPr>
          <p:cNvCxnSpPr>
            <a:cxnSpLocks/>
            <a:stCxn id="41" idx="3"/>
            <a:endCxn id="103" idx="1"/>
          </p:cNvCxnSpPr>
          <p:nvPr/>
        </p:nvCxnSpPr>
        <p:spPr>
          <a:xfrm>
            <a:off x="8408417" y="4005572"/>
            <a:ext cx="300535" cy="496"/>
          </a:xfrm>
          <a:prstGeom prst="straightConnector1">
            <a:avLst/>
          </a:prstGeom>
          <a:noFill/>
          <a:ln w="25400" cap="flat" cmpd="sng" algn="ctr">
            <a:solidFill>
              <a:srgbClr val="107C10"/>
            </a:solidFill>
            <a:prstDash val="solid"/>
            <a:miter lim="800000"/>
            <a:tailEnd type="triangle"/>
          </a:ln>
          <a:effectLst/>
        </p:spPr>
      </p:cxnSp>
      <p:cxnSp>
        <p:nvCxnSpPr>
          <p:cNvPr id="112" name="Straight Arrow Connector 111">
            <a:extLst>
              <a:ext uri="{FF2B5EF4-FFF2-40B4-BE49-F238E27FC236}">
                <a16:creationId xmlns:a16="http://schemas.microsoft.com/office/drawing/2014/main" id="{304C6999-B9FA-4DBF-ADCA-775B54875D5E}"/>
              </a:ext>
            </a:extLst>
          </p:cNvPr>
          <p:cNvCxnSpPr>
            <a:cxnSpLocks/>
            <a:stCxn id="103" idx="3"/>
            <a:endCxn id="106" idx="1"/>
          </p:cNvCxnSpPr>
          <p:nvPr/>
        </p:nvCxnSpPr>
        <p:spPr>
          <a:xfrm flipV="1">
            <a:off x="9984774" y="4005572"/>
            <a:ext cx="249421" cy="496"/>
          </a:xfrm>
          <a:prstGeom prst="straightConnector1">
            <a:avLst/>
          </a:prstGeom>
          <a:noFill/>
          <a:ln w="25400" cap="flat" cmpd="sng" algn="ctr">
            <a:solidFill>
              <a:srgbClr val="107C10"/>
            </a:solidFill>
            <a:prstDash val="solid"/>
            <a:miter lim="800000"/>
            <a:tailEnd type="triangle"/>
          </a:ln>
          <a:effectLst/>
        </p:spPr>
      </p:cxnSp>
      <p:cxnSp>
        <p:nvCxnSpPr>
          <p:cNvPr id="113" name="Straight Arrow Connector 112">
            <a:extLst>
              <a:ext uri="{FF2B5EF4-FFF2-40B4-BE49-F238E27FC236}">
                <a16:creationId xmlns:a16="http://schemas.microsoft.com/office/drawing/2014/main" id="{6F6F0848-C61C-419C-A5D3-1B4758A442BC}"/>
              </a:ext>
            </a:extLst>
          </p:cNvPr>
          <p:cNvCxnSpPr>
            <a:cxnSpLocks/>
          </p:cNvCxnSpPr>
          <p:nvPr/>
        </p:nvCxnSpPr>
        <p:spPr>
          <a:xfrm flipV="1">
            <a:off x="6326289" y="2810960"/>
            <a:ext cx="0" cy="931022"/>
          </a:xfrm>
          <a:prstGeom prst="straightConnector1">
            <a:avLst/>
          </a:prstGeom>
          <a:noFill/>
          <a:ln w="19050" cap="flat" cmpd="sng" algn="ctr">
            <a:solidFill>
              <a:sysClr val="windowText" lastClr="000000"/>
            </a:solidFill>
            <a:prstDash val="solid"/>
            <a:headEnd type="none"/>
            <a:tailEnd type="triangle"/>
          </a:ln>
          <a:effectLst/>
        </p:spPr>
      </p:cxnSp>
      <p:cxnSp>
        <p:nvCxnSpPr>
          <p:cNvPr id="114" name="Straight Arrow Connector 113">
            <a:extLst>
              <a:ext uri="{FF2B5EF4-FFF2-40B4-BE49-F238E27FC236}">
                <a16:creationId xmlns:a16="http://schemas.microsoft.com/office/drawing/2014/main" id="{46371DC2-7B7C-4693-A100-B3E969C435AA}"/>
              </a:ext>
            </a:extLst>
          </p:cNvPr>
          <p:cNvCxnSpPr>
            <a:cxnSpLocks/>
          </p:cNvCxnSpPr>
          <p:nvPr/>
        </p:nvCxnSpPr>
        <p:spPr>
          <a:xfrm>
            <a:off x="5090621" y="4030529"/>
            <a:ext cx="662481" cy="0"/>
          </a:xfrm>
          <a:prstGeom prst="straightConnector1">
            <a:avLst/>
          </a:prstGeom>
          <a:noFill/>
          <a:ln w="19050" cap="flat" cmpd="sng" algn="ctr">
            <a:solidFill>
              <a:sysClr val="windowText" lastClr="000000"/>
            </a:solidFill>
            <a:prstDash val="solid"/>
            <a:headEnd type="none"/>
            <a:tailEnd type="triangle"/>
          </a:ln>
          <a:effectLst/>
        </p:spPr>
      </p:cxnSp>
      <p:cxnSp>
        <p:nvCxnSpPr>
          <p:cNvPr id="115" name="Straight Arrow Connector 114">
            <a:extLst>
              <a:ext uri="{FF2B5EF4-FFF2-40B4-BE49-F238E27FC236}">
                <a16:creationId xmlns:a16="http://schemas.microsoft.com/office/drawing/2014/main" id="{2ADC9DC1-4C0F-41A3-AB34-94F8DDBA101D}"/>
              </a:ext>
            </a:extLst>
          </p:cNvPr>
          <p:cNvCxnSpPr>
            <a:cxnSpLocks/>
          </p:cNvCxnSpPr>
          <p:nvPr/>
        </p:nvCxnSpPr>
        <p:spPr>
          <a:xfrm flipV="1">
            <a:off x="3429000" y="4030530"/>
            <a:ext cx="360012" cy="1"/>
          </a:xfrm>
          <a:prstGeom prst="straightConnector1">
            <a:avLst/>
          </a:prstGeom>
          <a:noFill/>
          <a:ln w="25400" cap="flat" cmpd="sng" algn="ctr">
            <a:solidFill>
              <a:srgbClr val="107C10"/>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C16032CE-2BF1-4FDE-86E6-0E3346EF33DD}"/>
              </a:ext>
            </a:extLst>
          </p:cNvPr>
          <p:cNvCxnSpPr>
            <a:cxnSpLocks/>
          </p:cNvCxnSpPr>
          <p:nvPr/>
        </p:nvCxnSpPr>
        <p:spPr>
          <a:xfrm flipV="1">
            <a:off x="6951533" y="4030530"/>
            <a:ext cx="249369" cy="1"/>
          </a:xfrm>
          <a:prstGeom prst="straightConnector1">
            <a:avLst/>
          </a:prstGeom>
          <a:noFill/>
          <a:ln w="25400" cap="flat" cmpd="sng" algn="ctr">
            <a:solidFill>
              <a:srgbClr val="107C10"/>
            </a:solidFill>
            <a:prstDash val="solid"/>
            <a:miter lim="800000"/>
            <a:tailEnd type="triangle"/>
          </a:ln>
          <a:effectLst/>
        </p:spPr>
      </p:cxnSp>
      <p:cxnSp>
        <p:nvCxnSpPr>
          <p:cNvPr id="117" name="Straight Arrow Connector 116">
            <a:extLst>
              <a:ext uri="{FF2B5EF4-FFF2-40B4-BE49-F238E27FC236}">
                <a16:creationId xmlns:a16="http://schemas.microsoft.com/office/drawing/2014/main" id="{521A45D9-7083-4B56-8C8C-135D6E4EFCA6}"/>
              </a:ext>
            </a:extLst>
          </p:cNvPr>
          <p:cNvCxnSpPr>
            <a:cxnSpLocks/>
          </p:cNvCxnSpPr>
          <p:nvPr/>
        </p:nvCxnSpPr>
        <p:spPr>
          <a:xfrm>
            <a:off x="9492867" y="4301355"/>
            <a:ext cx="0" cy="994112"/>
          </a:xfrm>
          <a:prstGeom prst="straightConnector1">
            <a:avLst/>
          </a:prstGeom>
          <a:noFill/>
          <a:ln w="19050" cap="flat" cmpd="sng" algn="ctr">
            <a:solidFill>
              <a:sysClr val="windowText" lastClr="000000"/>
            </a:solidFill>
            <a:prstDash val="solid"/>
            <a:headEnd type="none"/>
            <a:tailEnd type="triangle"/>
          </a:ln>
          <a:effectLst/>
        </p:spPr>
      </p:cxnSp>
      <p:cxnSp>
        <p:nvCxnSpPr>
          <p:cNvPr id="118" name="Straight Arrow Connector 117">
            <a:extLst>
              <a:ext uri="{FF2B5EF4-FFF2-40B4-BE49-F238E27FC236}">
                <a16:creationId xmlns:a16="http://schemas.microsoft.com/office/drawing/2014/main" id="{4B72E5D3-3E29-40FD-943B-7970FB08BA22}"/>
              </a:ext>
            </a:extLst>
          </p:cNvPr>
          <p:cNvCxnSpPr>
            <a:cxnSpLocks/>
          </p:cNvCxnSpPr>
          <p:nvPr/>
        </p:nvCxnSpPr>
        <p:spPr>
          <a:xfrm flipV="1">
            <a:off x="3429001" y="4309678"/>
            <a:ext cx="4188349" cy="954401"/>
          </a:xfrm>
          <a:prstGeom prst="straightConnector1">
            <a:avLst/>
          </a:prstGeom>
          <a:noFill/>
          <a:ln w="19050" cap="flat" cmpd="sng" algn="ctr">
            <a:solidFill>
              <a:sysClr val="windowText" lastClr="000000"/>
            </a:solidFill>
            <a:prstDash val="solid"/>
            <a:headEnd type="none"/>
            <a:tailEnd type="triangle"/>
          </a:ln>
          <a:effectLst/>
        </p:spPr>
      </p:cxnSp>
      <p:sp>
        <p:nvSpPr>
          <p:cNvPr id="119" name="Rectangle: Rounded Corners 118">
            <a:extLst>
              <a:ext uri="{FF2B5EF4-FFF2-40B4-BE49-F238E27FC236}">
                <a16:creationId xmlns:a16="http://schemas.microsoft.com/office/drawing/2014/main" id="{3E82A487-C75C-45AD-BBCC-47F7BC0DB738}"/>
              </a:ext>
            </a:extLst>
          </p:cNvPr>
          <p:cNvSpPr/>
          <p:nvPr/>
        </p:nvSpPr>
        <p:spPr bwMode="auto">
          <a:xfrm>
            <a:off x="10233537" y="4495801"/>
            <a:ext cx="1208830" cy="559373"/>
          </a:xfrm>
          <a:prstGeom prst="roundRect">
            <a:avLst/>
          </a:prstGeom>
          <a:solidFill>
            <a:srgbClr val="0078D7"/>
          </a:solidFill>
          <a:ln w="10795" cap="flat" cmpd="sng" algn="ctr">
            <a:solidFill>
              <a:srgbClr val="0078D7">
                <a:shade val="50000"/>
              </a:srgbClr>
            </a:solidFill>
            <a:prstDash val="soli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Semilight"/>
                <a:ea typeface="Segoe UI" pitchFamily="34" charset="0"/>
                <a:cs typeface="Segoe UI" pitchFamily="34" charset="0"/>
              </a:rPr>
              <a:t>Web</a:t>
            </a:r>
          </a:p>
          <a:p>
            <a:pPr algn="ctr" defTabSz="913916" fontAlgn="base">
              <a:lnSpc>
                <a:spcPct val="90000"/>
              </a:lnSpc>
              <a:spcBef>
                <a:spcPct val="0"/>
              </a:spcBef>
              <a:spcAft>
                <a:spcPct val="0"/>
              </a:spcAft>
              <a:defRPr/>
            </a:pPr>
            <a:r>
              <a:rPr lang="en-US" sz="1050" kern="0">
                <a:gradFill>
                  <a:gsLst>
                    <a:gs pos="0">
                      <a:srgbClr val="FFFFFF"/>
                    </a:gs>
                    <a:gs pos="100000">
                      <a:srgbClr val="FFFFFF"/>
                    </a:gs>
                  </a:gsLst>
                  <a:lin ang="5400000" scaled="0"/>
                </a:gradFill>
                <a:latin typeface="Segoe UI Semilight"/>
                <a:ea typeface="Segoe UI" pitchFamily="34" charset="0"/>
                <a:cs typeface="Segoe UI" pitchFamily="34" charset="0"/>
              </a:rPr>
              <a:t>(send email)</a:t>
            </a:r>
          </a:p>
        </p:txBody>
      </p:sp>
      <p:cxnSp>
        <p:nvCxnSpPr>
          <p:cNvPr id="121" name="Connector: Elbow 120">
            <a:extLst>
              <a:ext uri="{FF2B5EF4-FFF2-40B4-BE49-F238E27FC236}">
                <a16:creationId xmlns:a16="http://schemas.microsoft.com/office/drawing/2014/main" id="{1AEAC9F0-8103-4195-8610-E0F582C507B2}"/>
              </a:ext>
            </a:extLst>
          </p:cNvPr>
          <p:cNvCxnSpPr>
            <a:cxnSpLocks/>
            <a:endCxn id="119" idx="1"/>
          </p:cNvCxnSpPr>
          <p:nvPr/>
        </p:nvCxnSpPr>
        <p:spPr>
          <a:xfrm>
            <a:off x="8143129" y="4242919"/>
            <a:ext cx="2090408" cy="532569"/>
          </a:xfrm>
          <a:prstGeom prst="bentConnector3">
            <a:avLst>
              <a:gd name="adj1" fmla="val 64"/>
            </a:avLst>
          </a:prstGeom>
          <a:noFill/>
          <a:ln w="25400" cap="flat" cmpd="sng" algn="ctr">
            <a:solidFill>
              <a:srgbClr val="C00000"/>
            </a:solidFill>
            <a:prstDash val="solid"/>
            <a:miter lim="800000"/>
            <a:tailEnd type="triangle"/>
          </a:ln>
          <a:effectLst/>
        </p:spPr>
      </p:cxnSp>
      <p:sp>
        <p:nvSpPr>
          <p:cNvPr id="122" name="TextBox 121">
            <a:extLst>
              <a:ext uri="{FF2B5EF4-FFF2-40B4-BE49-F238E27FC236}">
                <a16:creationId xmlns:a16="http://schemas.microsoft.com/office/drawing/2014/main" id="{AF2C952D-E1C1-4717-A7E7-819049F75ABA}"/>
              </a:ext>
            </a:extLst>
          </p:cNvPr>
          <p:cNvSpPr txBox="1"/>
          <p:nvPr/>
        </p:nvSpPr>
        <p:spPr>
          <a:xfrm>
            <a:off x="9247887" y="2413489"/>
            <a:ext cx="1248185" cy="523220"/>
          </a:xfrm>
          <a:prstGeom prst="rect">
            <a:avLst/>
          </a:prstGeom>
          <a:noFill/>
        </p:spPr>
        <p:txBody>
          <a:bodyPr wrap="square" rtlCol="0">
            <a:spAutoFit/>
          </a:bodyPr>
          <a:lstStyle/>
          <a:p>
            <a:pPr defTabSz="914093">
              <a:defRPr/>
            </a:pPr>
            <a:r>
              <a:rPr lang="en-US" sz="1400" i="1">
                <a:solidFill>
                  <a:srgbClr val="353535"/>
                </a:solidFill>
                <a:latin typeface="Segoe UI Semilight"/>
              </a:rPr>
              <a:t>Update control table</a:t>
            </a:r>
          </a:p>
        </p:txBody>
      </p:sp>
    </p:spTree>
    <p:extLst>
      <p:ext uri="{BB962C8B-B14F-4D97-AF65-F5344CB8AC3E}">
        <p14:creationId xmlns:p14="http://schemas.microsoft.com/office/powerpoint/2010/main" val="59953552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p:txBody>
          <a:bodyPr/>
          <a:lstStyle/>
          <a:p>
            <a:r>
              <a:rPr lang="en-US"/>
              <a:t>Data Movement Investments (next 6mo)</a:t>
            </a:r>
          </a:p>
        </p:txBody>
      </p:sp>
      <p:sp>
        <p:nvSpPr>
          <p:cNvPr id="2" name="Content Placeholder 1">
            <a:extLst>
              <a:ext uri="{FF2B5EF4-FFF2-40B4-BE49-F238E27FC236}">
                <a16:creationId xmlns:a16="http://schemas.microsoft.com/office/drawing/2014/main" id="{2DFDF5B5-EE7E-4D4D-BD38-0F96A5524483}"/>
              </a:ext>
            </a:extLst>
          </p:cNvPr>
          <p:cNvSpPr>
            <a:spLocks noGrp="1"/>
          </p:cNvSpPr>
          <p:nvPr>
            <p:ph sz="quarter" idx="10"/>
          </p:nvPr>
        </p:nvSpPr>
        <p:spPr>
          <a:xfrm>
            <a:off x="584200" y="1435100"/>
            <a:ext cx="10764684" cy="4879731"/>
          </a:xfrm>
        </p:spPr>
        <p:txBody>
          <a:bodyPr/>
          <a:lstStyle/>
          <a:p>
            <a:pPr lvl="1"/>
            <a:r>
              <a:rPr lang="en-US" b="1" dirty="0" err="1"/>
              <a:t>VNet</a:t>
            </a:r>
            <a:r>
              <a:rPr lang="en-US" b="1" dirty="0"/>
              <a:t> support for Azure IR</a:t>
            </a:r>
            <a:r>
              <a:rPr lang="en-US" dirty="0"/>
              <a:t>: removes the need for installing/managing SHIR</a:t>
            </a:r>
          </a:p>
          <a:p>
            <a:pPr lvl="1"/>
            <a:r>
              <a:rPr lang="en-US" b="1" dirty="0"/>
              <a:t>IP whitelisting:</a:t>
            </a:r>
          </a:p>
          <a:p>
            <a:pPr lvl="3">
              <a:buFont typeface="Wingdings" panose="05000000000000000000" pitchFamily="2" charset="2"/>
              <a:buChar char="§"/>
            </a:pPr>
            <a:r>
              <a:rPr lang="en-US" sz="1600" dirty="0"/>
              <a:t>Restricted network access based on ADF static IP ranges</a:t>
            </a:r>
          </a:p>
          <a:p>
            <a:pPr lvl="3">
              <a:buFont typeface="Wingdings" panose="05000000000000000000" pitchFamily="2" charset="2"/>
              <a:buChar char="§"/>
            </a:pPr>
            <a:r>
              <a:rPr lang="en-US" sz="1600" dirty="0"/>
              <a:t>Service tag for ADF</a:t>
            </a:r>
          </a:p>
          <a:p>
            <a:pPr lvl="3">
              <a:buFont typeface="Wingdings" panose="05000000000000000000" pitchFamily="2" charset="2"/>
              <a:buChar char="§"/>
            </a:pPr>
            <a:r>
              <a:rPr lang="en-US" sz="1600" dirty="0"/>
              <a:t>Add ADF to “Trusted Azure Services”</a:t>
            </a:r>
          </a:p>
          <a:p>
            <a:pPr lvl="1"/>
            <a:r>
              <a:rPr lang="en-US" b="1" dirty="0"/>
              <a:t>Pause/resume</a:t>
            </a:r>
            <a:r>
              <a:rPr lang="en-US" dirty="0"/>
              <a:t>: checkpoint copy progress and resume from last failure point</a:t>
            </a:r>
          </a:p>
          <a:p>
            <a:pPr lvl="1"/>
            <a:r>
              <a:rPr lang="en-US" b="1" dirty="0"/>
              <a:t>Data integrity</a:t>
            </a:r>
            <a:r>
              <a:rPr lang="en-US" dirty="0"/>
              <a:t>: validate data integrity between source &amp; destination</a:t>
            </a:r>
          </a:p>
          <a:p>
            <a:pPr lvl="1"/>
            <a:r>
              <a:rPr lang="en-US" b="1" dirty="0"/>
              <a:t>Better perf &amp; scale for single copy</a:t>
            </a:r>
            <a:r>
              <a:rPr lang="en-US" dirty="0"/>
              <a:t>:</a:t>
            </a:r>
          </a:p>
          <a:p>
            <a:pPr lvl="3">
              <a:buFont typeface="Wingdings" panose="05000000000000000000" pitchFamily="2" charset="2"/>
              <a:buChar char="§"/>
            </a:pPr>
            <a:r>
              <a:rPr lang="en-US" sz="1600" dirty="0"/>
              <a:t>Partitioned parallel for single large table (DIU&gt;4 or &gt;=2 SHIR nodes)</a:t>
            </a:r>
          </a:p>
          <a:p>
            <a:pPr lvl="3">
              <a:buFont typeface="Wingdings" panose="05000000000000000000" pitchFamily="2" charset="2"/>
              <a:buChar char="§"/>
            </a:pPr>
            <a:r>
              <a:rPr lang="en-US" sz="1600" dirty="0"/>
              <a:t>Partitioned parallel for single large file (DIU&gt;4 or &gt;=2 SHIR nodes)</a:t>
            </a:r>
          </a:p>
          <a:p>
            <a:pPr lvl="1"/>
            <a:r>
              <a:rPr lang="en-US" b="1" dirty="0"/>
              <a:t>Continue to expand built-in 1</a:t>
            </a:r>
            <a:r>
              <a:rPr lang="en-US" b="1" baseline="30000" dirty="0"/>
              <a:t>st</a:t>
            </a:r>
            <a:r>
              <a:rPr lang="en-US" b="1" dirty="0"/>
              <a:t> class connectors</a:t>
            </a:r>
          </a:p>
          <a:p>
            <a:pPr lvl="3">
              <a:buFont typeface="Wingdings" panose="05000000000000000000" pitchFamily="2" charset="2"/>
              <a:buChar char="§"/>
            </a:pPr>
            <a:r>
              <a:rPr lang="en-US" sz="1600" dirty="0"/>
              <a:t>Azure Database for PostgreSQL as sink</a:t>
            </a:r>
          </a:p>
          <a:p>
            <a:pPr lvl="3">
              <a:buFont typeface="Wingdings" panose="05000000000000000000" pitchFamily="2" charset="2"/>
              <a:buChar char="§"/>
            </a:pPr>
            <a:r>
              <a:rPr lang="en-US" sz="1600" dirty="0"/>
              <a:t>Azure Database for MySQL as sink</a:t>
            </a:r>
          </a:p>
          <a:p>
            <a:pPr lvl="1"/>
            <a:r>
              <a:rPr lang="en-US" b="1" dirty="0"/>
              <a:t>Connectivity extensibility</a:t>
            </a:r>
          </a:p>
          <a:p>
            <a:pPr lvl="1"/>
            <a:endParaRPr lang="en-US" dirty="0"/>
          </a:p>
          <a:p>
            <a:endParaRPr lang="en-US" dirty="0"/>
          </a:p>
        </p:txBody>
      </p:sp>
    </p:spTree>
    <p:extLst>
      <p:ext uri="{BB962C8B-B14F-4D97-AF65-F5344CB8AC3E}">
        <p14:creationId xmlns:p14="http://schemas.microsoft.com/office/powerpoint/2010/main" val="4597455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p:txBody>
          <a:bodyPr/>
          <a:lstStyle/>
          <a:p>
            <a:r>
              <a:rPr lang="en-US"/>
              <a:t>Session Takeaways</a:t>
            </a:r>
          </a:p>
        </p:txBody>
      </p:sp>
      <p:sp>
        <p:nvSpPr>
          <p:cNvPr id="2" name="Content Placeholder 1">
            <a:extLst>
              <a:ext uri="{FF2B5EF4-FFF2-40B4-BE49-F238E27FC236}">
                <a16:creationId xmlns:a16="http://schemas.microsoft.com/office/drawing/2014/main" id="{2DFDF5B5-EE7E-4D4D-BD38-0F96A5524483}"/>
              </a:ext>
            </a:extLst>
          </p:cNvPr>
          <p:cNvSpPr>
            <a:spLocks noGrp="1"/>
          </p:cNvSpPr>
          <p:nvPr>
            <p:ph sz="quarter" idx="10"/>
          </p:nvPr>
        </p:nvSpPr>
        <p:spPr>
          <a:xfrm>
            <a:off x="584200" y="1435100"/>
            <a:ext cx="11018838" cy="2326791"/>
          </a:xfrm>
        </p:spPr>
        <p:txBody>
          <a:bodyPr/>
          <a:lstStyle/>
          <a:p>
            <a:r>
              <a:rPr lang="en-US"/>
              <a:t>ADF is well suited for both online data migration and data integration for cloud ETL scenarios</a:t>
            </a:r>
          </a:p>
          <a:p>
            <a:r>
              <a:rPr lang="en-US"/>
              <a:t>Action: understand key technical considerations and best practices</a:t>
            </a:r>
          </a:p>
          <a:p>
            <a:r>
              <a:rPr lang="en-US"/>
              <a:t>Action: take the knowledge and have a conversation with your customer about using ADF in their MDW workload </a:t>
            </a:r>
          </a:p>
        </p:txBody>
      </p:sp>
    </p:spTree>
    <p:extLst>
      <p:ext uri="{BB962C8B-B14F-4D97-AF65-F5344CB8AC3E}">
        <p14:creationId xmlns:p14="http://schemas.microsoft.com/office/powerpoint/2010/main" val="39764042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p:txBody>
          <a:bodyPr/>
          <a:lstStyle/>
          <a:p>
            <a:r>
              <a:rPr lang="en-US"/>
              <a:t>Additional Resources</a:t>
            </a:r>
          </a:p>
        </p:txBody>
      </p:sp>
      <p:sp>
        <p:nvSpPr>
          <p:cNvPr id="2" name="Content Placeholder 1">
            <a:extLst>
              <a:ext uri="{FF2B5EF4-FFF2-40B4-BE49-F238E27FC236}">
                <a16:creationId xmlns:a16="http://schemas.microsoft.com/office/drawing/2014/main" id="{2DFDF5B5-EE7E-4D4D-BD38-0F96A5524483}"/>
              </a:ext>
            </a:extLst>
          </p:cNvPr>
          <p:cNvSpPr>
            <a:spLocks noGrp="1"/>
          </p:cNvSpPr>
          <p:nvPr>
            <p:ph sz="quarter" idx="10"/>
          </p:nvPr>
        </p:nvSpPr>
        <p:spPr>
          <a:xfrm>
            <a:off x="584200" y="1435100"/>
            <a:ext cx="11018838" cy="2843855"/>
          </a:xfrm>
        </p:spPr>
        <p:txBody>
          <a:bodyPr/>
          <a:lstStyle/>
          <a:p>
            <a:r>
              <a:rPr lang="en-US"/>
              <a:t>Solution templates: </a:t>
            </a:r>
            <a:r>
              <a:rPr lang="en-US">
                <a:hlinkClick r:id="rId3"/>
              </a:rPr>
              <a:t>https://docs.microsoft.com/en-us/azure/data-factory/solution-templates-introduction</a:t>
            </a:r>
            <a:endParaRPr lang="en-US"/>
          </a:p>
          <a:p>
            <a:r>
              <a:rPr lang="en-US"/>
              <a:t>Whitepapers: </a:t>
            </a:r>
            <a:r>
              <a:rPr lang="en-US">
                <a:hlinkClick r:id="rId4"/>
              </a:rPr>
              <a:t>https://docs.microsoft.com/en-us/azure/data-factory/whitepapers</a:t>
            </a:r>
            <a:endParaRPr lang="en-US"/>
          </a:p>
          <a:p>
            <a:r>
              <a:rPr lang="en-US"/>
              <a:t>Have a challenging customer situation and need white glove help?  </a:t>
            </a:r>
            <a:r>
              <a:rPr lang="en-GB"/>
              <a:t>Nominate your customer by </a:t>
            </a:r>
            <a:r>
              <a:rPr lang="en-GB" u="sng">
                <a:hlinkClick r:id="rId5"/>
              </a:rPr>
              <a:t>filing a Engage Engineering request</a:t>
            </a:r>
            <a:endParaRPr lang="en-US"/>
          </a:p>
        </p:txBody>
      </p:sp>
    </p:spTree>
    <p:extLst>
      <p:ext uri="{BB962C8B-B14F-4D97-AF65-F5344CB8AC3E}">
        <p14:creationId xmlns:p14="http://schemas.microsoft.com/office/powerpoint/2010/main" val="32853248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61BC369F-1109-6E46-BC05-AAF768443E75}"/>
              </a:ext>
            </a:extLst>
          </p:cNvPr>
          <p:cNvCxnSpPr>
            <a:cxnSpLocks/>
          </p:cNvCxnSpPr>
          <p:nvPr/>
        </p:nvCxnSpPr>
        <p:spPr>
          <a:xfrm>
            <a:off x="5801924" y="3059782"/>
            <a:ext cx="708888"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DF1DDD1-EA96-734B-AC63-9783062D9E49}"/>
              </a:ext>
            </a:extLst>
          </p:cNvPr>
          <p:cNvCxnSpPr>
            <a:cxnSpLocks/>
          </p:cNvCxnSpPr>
          <p:nvPr/>
        </p:nvCxnSpPr>
        <p:spPr>
          <a:xfrm>
            <a:off x="4221365" y="3319971"/>
            <a:ext cx="3687290"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B5917C5-5D8C-B64B-B177-E10827A19D7B}"/>
              </a:ext>
            </a:extLst>
          </p:cNvPr>
          <p:cNvCxnSpPr>
            <a:cxnSpLocks/>
          </p:cNvCxnSpPr>
          <p:nvPr/>
        </p:nvCxnSpPr>
        <p:spPr>
          <a:xfrm>
            <a:off x="4045425" y="3184549"/>
            <a:ext cx="3943543"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AB65BF3-F199-C141-AA0C-1EA20BD32A64}"/>
              </a:ext>
            </a:extLst>
          </p:cNvPr>
          <p:cNvCxnSpPr>
            <a:cxnSpLocks/>
          </p:cNvCxnSpPr>
          <p:nvPr/>
        </p:nvCxnSpPr>
        <p:spPr>
          <a:xfrm>
            <a:off x="2285377" y="3184549"/>
            <a:ext cx="708888"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F09171E-D1C4-5749-A389-5C5C617CFED7}"/>
              </a:ext>
            </a:extLst>
          </p:cNvPr>
          <p:cNvCxnSpPr>
            <a:cxnSpLocks/>
            <a:endCxn id="83" idx="1"/>
          </p:cNvCxnSpPr>
          <p:nvPr/>
        </p:nvCxnSpPr>
        <p:spPr>
          <a:xfrm>
            <a:off x="9247961" y="3133536"/>
            <a:ext cx="503100" cy="3248"/>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5483830-58A2-F146-9162-BF08B6E85D7B}"/>
              </a:ext>
            </a:extLst>
          </p:cNvPr>
          <p:cNvCxnSpPr>
            <a:cxnSpLocks/>
          </p:cNvCxnSpPr>
          <p:nvPr/>
        </p:nvCxnSpPr>
        <p:spPr>
          <a:xfrm>
            <a:off x="9241601" y="3229117"/>
            <a:ext cx="387776"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6FC221C-270A-EC47-85DA-E9308287939F}"/>
              </a:ext>
            </a:extLst>
          </p:cNvPr>
          <p:cNvCxnSpPr>
            <a:cxnSpLocks/>
          </p:cNvCxnSpPr>
          <p:nvPr/>
        </p:nvCxnSpPr>
        <p:spPr>
          <a:xfrm>
            <a:off x="2611837" y="3059782"/>
            <a:ext cx="708888"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FD72D523-A689-3C49-9D5F-F74573B8AB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259" y="3392545"/>
            <a:ext cx="380637" cy="380637"/>
          </a:xfrm>
          <a:prstGeom prst="rect">
            <a:avLst/>
          </a:prstGeom>
          <a:effectLst/>
        </p:spPr>
      </p:pic>
      <p:sp>
        <p:nvSpPr>
          <p:cNvPr id="43" name="Rectangle 42">
            <a:extLst>
              <a:ext uri="{FF2B5EF4-FFF2-40B4-BE49-F238E27FC236}">
                <a16:creationId xmlns:a16="http://schemas.microsoft.com/office/drawing/2014/main" id="{1C4586A8-F732-2B4A-8E2D-AF6C554E477F}"/>
              </a:ext>
            </a:extLst>
          </p:cNvPr>
          <p:cNvSpPr/>
          <p:nvPr/>
        </p:nvSpPr>
        <p:spPr bwMode="auto">
          <a:xfrm>
            <a:off x="2966282" y="1680361"/>
            <a:ext cx="1432510" cy="292883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INGEST</a:t>
            </a:r>
          </a:p>
        </p:txBody>
      </p:sp>
      <p:pic>
        <p:nvPicPr>
          <p:cNvPr id="45" name="Graphic 44">
            <a:extLst>
              <a:ext uri="{FF2B5EF4-FFF2-40B4-BE49-F238E27FC236}">
                <a16:creationId xmlns:a16="http://schemas.microsoft.com/office/drawing/2014/main" id="{35538457-F1A3-5945-B74A-D45E076E1D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096" y="1966593"/>
            <a:ext cx="380637" cy="380637"/>
          </a:xfrm>
          <a:prstGeom prst="rect">
            <a:avLst/>
          </a:prstGeom>
          <a:effectLst/>
        </p:spPr>
      </p:pic>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Analytics for data-driven apps</a:t>
            </a:r>
          </a:p>
        </p:txBody>
      </p:sp>
      <p:sp>
        <p:nvSpPr>
          <p:cNvPr id="52" name="Rectangle 51">
            <a:extLst>
              <a:ext uri="{FF2B5EF4-FFF2-40B4-BE49-F238E27FC236}">
                <a16:creationId xmlns:a16="http://schemas.microsoft.com/office/drawing/2014/main" id="{C5068215-1E26-B244-A89C-94C0489A3046}"/>
              </a:ext>
            </a:extLst>
          </p:cNvPr>
          <p:cNvSpPr/>
          <p:nvPr/>
        </p:nvSpPr>
        <p:spPr bwMode="auto">
          <a:xfrm>
            <a:off x="4572270" y="1680361"/>
            <a:ext cx="1432510" cy="292883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PREPARE</a:t>
            </a:r>
          </a:p>
        </p:txBody>
      </p:sp>
      <p:sp>
        <p:nvSpPr>
          <p:cNvPr id="65" name="Rectangle 64">
            <a:extLst>
              <a:ext uri="{FF2B5EF4-FFF2-40B4-BE49-F238E27FC236}">
                <a16:creationId xmlns:a16="http://schemas.microsoft.com/office/drawing/2014/main" id="{67BB6F73-6FA0-434D-90AC-62A60EAB6815}"/>
              </a:ext>
            </a:extLst>
          </p:cNvPr>
          <p:cNvSpPr/>
          <p:nvPr/>
        </p:nvSpPr>
        <p:spPr bwMode="auto">
          <a:xfrm>
            <a:off x="6178258" y="1680361"/>
            <a:ext cx="1432510" cy="292883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TRANSFORM</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&amp; ENRICH</a:t>
            </a:r>
          </a:p>
        </p:txBody>
      </p:sp>
      <p:sp>
        <p:nvSpPr>
          <p:cNvPr id="68" name="Rectangle 67">
            <a:extLst>
              <a:ext uri="{FF2B5EF4-FFF2-40B4-BE49-F238E27FC236}">
                <a16:creationId xmlns:a16="http://schemas.microsoft.com/office/drawing/2014/main" id="{82F815C3-5E90-7A4E-BDC6-92A37077E014}"/>
              </a:ext>
            </a:extLst>
          </p:cNvPr>
          <p:cNvSpPr/>
          <p:nvPr/>
        </p:nvSpPr>
        <p:spPr bwMode="auto">
          <a:xfrm>
            <a:off x="7784246" y="1680361"/>
            <a:ext cx="1432510" cy="292883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SERVE</a:t>
            </a:r>
          </a:p>
        </p:txBody>
      </p:sp>
      <p:sp>
        <p:nvSpPr>
          <p:cNvPr id="70" name="TextBox 69">
            <a:extLst>
              <a:ext uri="{FF2B5EF4-FFF2-40B4-BE49-F238E27FC236}">
                <a16:creationId xmlns:a16="http://schemas.microsoft.com/office/drawing/2014/main" id="{150C5063-B6C3-7B43-AA2B-5258A896FC64}"/>
              </a:ext>
            </a:extLst>
          </p:cNvPr>
          <p:cNvSpPr txBox="1"/>
          <p:nvPr/>
        </p:nvSpPr>
        <p:spPr>
          <a:xfrm>
            <a:off x="7908655" y="2969965"/>
            <a:ext cx="118729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Cosmos DB</a:t>
            </a:r>
          </a:p>
        </p:txBody>
      </p:sp>
      <p:sp>
        <p:nvSpPr>
          <p:cNvPr id="98" name="Rectangle 97">
            <a:extLst>
              <a:ext uri="{FF2B5EF4-FFF2-40B4-BE49-F238E27FC236}">
                <a16:creationId xmlns:a16="http://schemas.microsoft.com/office/drawing/2014/main" id="{2A11B313-AC5F-A740-BA19-C622A6A11A79}"/>
              </a:ext>
            </a:extLst>
          </p:cNvPr>
          <p:cNvSpPr/>
          <p:nvPr/>
        </p:nvSpPr>
        <p:spPr bwMode="auto">
          <a:xfrm>
            <a:off x="2966282" y="4801444"/>
            <a:ext cx="6250456" cy="71520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STORE</a:t>
            </a:r>
          </a:p>
        </p:txBody>
      </p:sp>
      <p:sp>
        <p:nvSpPr>
          <p:cNvPr id="99" name="TextBox 98">
            <a:extLst>
              <a:ext uri="{FF2B5EF4-FFF2-40B4-BE49-F238E27FC236}">
                <a16:creationId xmlns:a16="http://schemas.microsoft.com/office/drawing/2014/main" id="{B7FDA6C1-338C-1349-9DF8-8C8324BDF8C5}"/>
              </a:ext>
            </a:extLst>
          </p:cNvPr>
          <p:cNvSpPr txBox="1"/>
          <p:nvPr/>
        </p:nvSpPr>
        <p:spPr>
          <a:xfrm>
            <a:off x="3081863" y="5192312"/>
            <a:ext cx="3283215"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Data Lake Storage Gen2</a:t>
            </a:r>
          </a:p>
        </p:txBody>
      </p:sp>
      <p:sp>
        <p:nvSpPr>
          <p:cNvPr id="100" name="Right Brace 99">
            <a:extLst>
              <a:ext uri="{FF2B5EF4-FFF2-40B4-BE49-F238E27FC236}">
                <a16:creationId xmlns:a16="http://schemas.microsoft.com/office/drawing/2014/main" id="{13178CDE-78AB-314A-A915-2E66C326283D}"/>
              </a:ext>
            </a:extLst>
          </p:cNvPr>
          <p:cNvSpPr/>
          <p:nvPr/>
        </p:nvSpPr>
        <p:spPr>
          <a:xfrm>
            <a:off x="1898495" y="1680361"/>
            <a:ext cx="341351" cy="4001019"/>
          </a:xfrm>
          <a:prstGeom prst="rightBrace">
            <a:avLst>
              <a:gd name="adj1" fmla="val 56504"/>
              <a:gd name="adj2" fmla="val 37474"/>
            </a:avLst>
          </a:prstGeom>
          <a:ln w="9525" cmpd="sng">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Arc 101">
            <a:extLst>
              <a:ext uri="{FF2B5EF4-FFF2-40B4-BE49-F238E27FC236}">
                <a16:creationId xmlns:a16="http://schemas.microsoft.com/office/drawing/2014/main" id="{A7DF06A1-DBFE-904B-AC6B-1200BB88D5DF}"/>
              </a:ext>
            </a:extLst>
          </p:cNvPr>
          <p:cNvSpPr/>
          <p:nvPr/>
        </p:nvSpPr>
        <p:spPr>
          <a:xfrm rot="10800000">
            <a:off x="2205890" y="2811908"/>
            <a:ext cx="247874" cy="247874"/>
          </a:xfrm>
          <a:prstGeom prst="arc">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04" name="Straight Connector 103">
            <a:extLst>
              <a:ext uri="{FF2B5EF4-FFF2-40B4-BE49-F238E27FC236}">
                <a16:creationId xmlns:a16="http://schemas.microsoft.com/office/drawing/2014/main" id="{B69B78CA-71D3-AA4E-A37D-971CDFEB9F0D}"/>
              </a:ext>
            </a:extLst>
          </p:cNvPr>
          <p:cNvCxnSpPr>
            <a:cxnSpLocks/>
          </p:cNvCxnSpPr>
          <p:nvPr/>
        </p:nvCxnSpPr>
        <p:spPr>
          <a:xfrm flipV="1">
            <a:off x="2205053" y="3613242"/>
            <a:ext cx="0" cy="911363"/>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Arc 104">
            <a:extLst>
              <a:ext uri="{FF2B5EF4-FFF2-40B4-BE49-F238E27FC236}">
                <a16:creationId xmlns:a16="http://schemas.microsoft.com/office/drawing/2014/main" id="{13500928-8BAA-184A-A868-6048137A7826}"/>
              </a:ext>
            </a:extLst>
          </p:cNvPr>
          <p:cNvSpPr/>
          <p:nvPr/>
        </p:nvSpPr>
        <p:spPr>
          <a:xfrm rot="16200000">
            <a:off x="2205890" y="3321349"/>
            <a:ext cx="247874" cy="247874"/>
          </a:xfrm>
          <a:prstGeom prst="arc">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06" name="Straight Connector 105">
            <a:extLst>
              <a:ext uri="{FF2B5EF4-FFF2-40B4-BE49-F238E27FC236}">
                <a16:creationId xmlns:a16="http://schemas.microsoft.com/office/drawing/2014/main" id="{BF4203E5-808C-6E4A-8000-6B3D6FBE323B}"/>
              </a:ext>
            </a:extLst>
          </p:cNvPr>
          <p:cNvCxnSpPr>
            <a:cxnSpLocks/>
          </p:cNvCxnSpPr>
          <p:nvPr/>
        </p:nvCxnSpPr>
        <p:spPr>
          <a:xfrm>
            <a:off x="2484983" y="3319971"/>
            <a:ext cx="309676"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D84B487-D3F2-6447-A03E-311838DCC7EF}"/>
              </a:ext>
            </a:extLst>
          </p:cNvPr>
          <p:cNvCxnSpPr>
            <a:cxnSpLocks/>
          </p:cNvCxnSpPr>
          <p:nvPr/>
        </p:nvCxnSpPr>
        <p:spPr>
          <a:xfrm flipV="1">
            <a:off x="2208594" y="1983179"/>
            <a:ext cx="0" cy="742348"/>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7141787-0C64-5343-94FF-7B1BB801BE92}"/>
              </a:ext>
            </a:extLst>
          </p:cNvPr>
          <p:cNvCxnSpPr>
            <a:cxnSpLocks/>
          </p:cNvCxnSpPr>
          <p:nvPr/>
        </p:nvCxnSpPr>
        <p:spPr>
          <a:xfrm flipV="1">
            <a:off x="2208594" y="4827493"/>
            <a:ext cx="0" cy="486591"/>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A517AD4-293E-C04B-A26E-9D35A9CCAB87}"/>
              </a:ext>
            </a:extLst>
          </p:cNvPr>
          <p:cNvCxnSpPr>
            <a:cxnSpLocks/>
          </p:cNvCxnSpPr>
          <p:nvPr/>
        </p:nvCxnSpPr>
        <p:spPr>
          <a:xfrm>
            <a:off x="10597747" y="3184549"/>
            <a:ext cx="309676" cy="0"/>
          </a:xfrm>
          <a:prstGeom prst="line">
            <a:avLst/>
          </a:prstGeom>
          <a:ln>
            <a:solidFill>
              <a:schemeClr val="accent1"/>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182B5576-AF00-A946-9BD4-C71840563FAC}"/>
              </a:ext>
            </a:extLst>
          </p:cNvPr>
          <p:cNvSpPr txBox="1"/>
          <p:nvPr/>
        </p:nvSpPr>
        <p:spPr>
          <a:xfrm>
            <a:off x="603522" y="2449939"/>
            <a:ext cx="1240107" cy="5129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On-premises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Oracle, SQL,, Teradata, </a:t>
            </a:r>
            <a:r>
              <a:rPr kumimoji="0" lang="en-US" sz="900" b="1"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fileshares</a:t>
            </a:r>
            <a:r>
              <a:rPr kumimoji="0" lang="en-US" sz="9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 SAP</a:t>
            </a:r>
          </a:p>
        </p:txBody>
      </p:sp>
      <p:sp>
        <p:nvSpPr>
          <p:cNvPr id="119" name="TextBox 118">
            <a:extLst>
              <a:ext uri="{FF2B5EF4-FFF2-40B4-BE49-F238E27FC236}">
                <a16:creationId xmlns:a16="http://schemas.microsoft.com/office/drawing/2014/main" id="{25C9608B-EBB4-764E-906E-79F087C38DB1}"/>
              </a:ext>
            </a:extLst>
          </p:cNvPr>
          <p:cNvSpPr txBox="1"/>
          <p:nvPr/>
        </p:nvSpPr>
        <p:spPr>
          <a:xfrm>
            <a:off x="603522" y="3771841"/>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Cloud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 AWS, GCP</a:t>
            </a:r>
          </a:p>
        </p:txBody>
      </p:sp>
      <p:sp>
        <p:nvSpPr>
          <p:cNvPr id="120" name="TextBox 119">
            <a:extLst>
              <a:ext uri="{FF2B5EF4-FFF2-40B4-BE49-F238E27FC236}">
                <a16:creationId xmlns:a16="http://schemas.microsoft.com/office/drawing/2014/main" id="{9024F29A-0BC0-3844-A6C6-9027FCD5E451}"/>
              </a:ext>
            </a:extLst>
          </p:cNvPr>
          <p:cNvSpPr txBox="1"/>
          <p:nvPr/>
        </p:nvSpPr>
        <p:spPr>
          <a:xfrm>
            <a:off x="603522" y="5069039"/>
            <a:ext cx="1240107" cy="37446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SaaS data</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Salesforce, Dynamics </a:t>
            </a:r>
          </a:p>
        </p:txBody>
      </p:sp>
      <p:pic>
        <p:nvPicPr>
          <p:cNvPr id="13" name="Graphic 12">
            <a:extLst>
              <a:ext uri="{FF2B5EF4-FFF2-40B4-BE49-F238E27FC236}">
                <a16:creationId xmlns:a16="http://schemas.microsoft.com/office/drawing/2014/main" id="{855B024C-45A4-AA49-B07B-9AF43B0E33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1096" y="4631470"/>
            <a:ext cx="381942" cy="381942"/>
          </a:xfrm>
          <a:prstGeom prst="rect">
            <a:avLst/>
          </a:prstGeom>
        </p:spPr>
      </p:pic>
      <p:sp>
        <p:nvSpPr>
          <p:cNvPr id="51" name="TextBox 50">
            <a:extLst>
              <a:ext uri="{FF2B5EF4-FFF2-40B4-BE49-F238E27FC236}">
                <a16:creationId xmlns:a16="http://schemas.microsoft.com/office/drawing/2014/main" id="{D5180683-49AF-8B46-801D-BE6934F212EE}"/>
              </a:ext>
            </a:extLst>
          </p:cNvPr>
          <p:cNvSpPr txBox="1"/>
          <p:nvPr/>
        </p:nvSpPr>
        <p:spPr>
          <a:xfrm>
            <a:off x="3116002"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53" name="Graphic 52">
            <a:extLst>
              <a:ext uri="{FF2B5EF4-FFF2-40B4-BE49-F238E27FC236}">
                <a16:creationId xmlns:a16="http://schemas.microsoft.com/office/drawing/2014/main" id="{846CC859-4B7E-044F-A8A4-1AC183CC89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6602" y="2292003"/>
            <a:ext cx="851027" cy="851027"/>
          </a:xfrm>
          <a:prstGeom prst="rect">
            <a:avLst/>
          </a:prstGeom>
          <a:effectLst>
            <a:outerShdw blurRad="50800" dist="38100" dir="2700000" algn="tl" rotWithShape="0">
              <a:schemeClr val="tx1">
                <a:alpha val="20000"/>
              </a:schemeClr>
            </a:outerShdw>
          </a:effectLst>
        </p:spPr>
      </p:pic>
      <p:pic>
        <p:nvPicPr>
          <p:cNvPr id="56" name="Graphic 55">
            <a:extLst>
              <a:ext uri="{FF2B5EF4-FFF2-40B4-BE49-F238E27FC236}">
                <a16:creationId xmlns:a16="http://schemas.microsoft.com/office/drawing/2014/main" id="{51E73578-CD00-BC49-9133-9DE4099D430C}"/>
              </a:ext>
            </a:extLst>
          </p:cNvPr>
          <p:cNvPicPr>
            <a:picLocks noChangeAspect="1"/>
          </p:cNvPicPr>
          <p:nvPr/>
        </p:nvPicPr>
        <p:blipFill>
          <a:blip r:embed="rId11">
            <a:alphaModFix amt="2000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92442" y="3368793"/>
            <a:ext cx="851028" cy="851028"/>
          </a:xfrm>
          <a:prstGeom prst="rect">
            <a:avLst/>
          </a:prstGeom>
          <a:effectLst>
            <a:outerShdw blurRad="50800" dist="38100" dir="2700000" algn="tl" rotWithShape="0">
              <a:schemeClr val="tx1">
                <a:alpha val="20000"/>
              </a:schemeClr>
            </a:outerShdw>
          </a:effectLst>
        </p:spPr>
      </p:pic>
      <p:sp>
        <p:nvSpPr>
          <p:cNvPr id="57" name="TextBox 56">
            <a:extLst>
              <a:ext uri="{FF2B5EF4-FFF2-40B4-BE49-F238E27FC236}">
                <a16:creationId xmlns:a16="http://schemas.microsoft.com/office/drawing/2014/main" id="{6ADBFE44-9E21-AC4C-A89D-B40380ACF626}"/>
              </a:ext>
            </a:extLst>
          </p:cNvPr>
          <p:cNvSpPr txBox="1"/>
          <p:nvPr/>
        </p:nvSpPr>
        <p:spPr>
          <a:xfrm>
            <a:off x="4713233"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58" name="Graphic 57">
            <a:extLst>
              <a:ext uri="{FF2B5EF4-FFF2-40B4-BE49-F238E27FC236}">
                <a16:creationId xmlns:a16="http://schemas.microsoft.com/office/drawing/2014/main" id="{431D186B-F98C-4E44-9045-AC36F1D959B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83833" y="2292003"/>
            <a:ext cx="851027" cy="851027"/>
          </a:xfrm>
          <a:prstGeom prst="rect">
            <a:avLst/>
          </a:prstGeom>
          <a:effectLst>
            <a:outerShdw blurRad="50800" dist="38100" dir="2700000" algn="tl" rotWithShape="0">
              <a:schemeClr val="tx1">
                <a:alpha val="20000"/>
              </a:schemeClr>
            </a:outerShdw>
          </a:effectLst>
        </p:spPr>
      </p:pic>
      <p:sp>
        <p:nvSpPr>
          <p:cNvPr id="59" name="TextBox 58">
            <a:extLst>
              <a:ext uri="{FF2B5EF4-FFF2-40B4-BE49-F238E27FC236}">
                <a16:creationId xmlns:a16="http://schemas.microsoft.com/office/drawing/2014/main" id="{2DB0E8E3-229B-624F-9119-B9A7C32F9817}"/>
              </a:ext>
            </a:extLst>
          </p:cNvPr>
          <p:cNvSpPr txBox="1"/>
          <p:nvPr/>
        </p:nvSpPr>
        <p:spPr>
          <a:xfrm>
            <a:off x="4713233" y="408528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Databricks</a:t>
            </a:r>
          </a:p>
        </p:txBody>
      </p:sp>
      <p:pic>
        <p:nvPicPr>
          <p:cNvPr id="60" name="Graphic 59">
            <a:extLst>
              <a:ext uri="{FF2B5EF4-FFF2-40B4-BE49-F238E27FC236}">
                <a16:creationId xmlns:a16="http://schemas.microsoft.com/office/drawing/2014/main" id="{07B345E7-616F-F745-B418-7AF2BA06AE26}"/>
              </a:ext>
            </a:extLst>
          </p:cNvPr>
          <p:cNvPicPr>
            <a:picLocks noChangeAspect="1"/>
          </p:cNvPicPr>
          <p:nvPr/>
        </p:nvPicPr>
        <p:blipFill>
          <a:blip r:embed="rId11">
            <a:alphaModFix amt="2000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01826" y="3368793"/>
            <a:ext cx="851028" cy="851028"/>
          </a:xfrm>
          <a:prstGeom prst="rect">
            <a:avLst/>
          </a:prstGeom>
          <a:effectLst>
            <a:outerShdw blurRad="50800" dist="38100" dir="2700000" algn="tl" rotWithShape="0">
              <a:schemeClr val="tx1">
                <a:alpha val="20000"/>
              </a:schemeClr>
            </a:outerShdw>
          </a:effectLst>
        </p:spPr>
      </p:pic>
      <p:sp>
        <p:nvSpPr>
          <p:cNvPr id="61" name="TextBox 60">
            <a:extLst>
              <a:ext uri="{FF2B5EF4-FFF2-40B4-BE49-F238E27FC236}">
                <a16:creationId xmlns:a16="http://schemas.microsoft.com/office/drawing/2014/main" id="{F66D883C-7712-EB47-A1C0-0FE8619AAC1E}"/>
              </a:ext>
            </a:extLst>
          </p:cNvPr>
          <p:cNvSpPr txBox="1"/>
          <p:nvPr/>
        </p:nvSpPr>
        <p:spPr>
          <a:xfrm>
            <a:off x="6322617" y="297396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 Factory</a:t>
            </a:r>
          </a:p>
        </p:txBody>
      </p:sp>
      <p:pic>
        <p:nvPicPr>
          <p:cNvPr id="62" name="Graphic 61">
            <a:extLst>
              <a:ext uri="{FF2B5EF4-FFF2-40B4-BE49-F238E27FC236}">
                <a16:creationId xmlns:a16="http://schemas.microsoft.com/office/drawing/2014/main" id="{D73E8446-9E02-5E42-9117-991B6128A6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3217" y="2292003"/>
            <a:ext cx="851027" cy="851027"/>
          </a:xfrm>
          <a:prstGeom prst="rect">
            <a:avLst/>
          </a:prstGeom>
          <a:effectLst>
            <a:outerShdw blurRad="50800" dist="38100" dir="2700000" algn="tl" rotWithShape="0">
              <a:schemeClr val="tx1">
                <a:alpha val="20000"/>
              </a:schemeClr>
            </a:outerShdw>
          </a:effectLst>
        </p:spPr>
      </p:pic>
      <p:sp>
        <p:nvSpPr>
          <p:cNvPr id="63" name="TextBox 62">
            <a:extLst>
              <a:ext uri="{FF2B5EF4-FFF2-40B4-BE49-F238E27FC236}">
                <a16:creationId xmlns:a16="http://schemas.microsoft.com/office/drawing/2014/main" id="{2936269E-8E8A-8147-BB63-B78D6EDA0F07}"/>
              </a:ext>
            </a:extLst>
          </p:cNvPr>
          <p:cNvSpPr txBox="1"/>
          <p:nvPr/>
        </p:nvSpPr>
        <p:spPr>
          <a:xfrm>
            <a:off x="6322617" y="4085282"/>
            <a:ext cx="1187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Databricks</a:t>
            </a:r>
          </a:p>
        </p:txBody>
      </p:sp>
      <p:sp>
        <p:nvSpPr>
          <p:cNvPr id="49" name="Rectangle 48">
            <a:extLst>
              <a:ext uri="{FF2B5EF4-FFF2-40B4-BE49-F238E27FC236}">
                <a16:creationId xmlns:a16="http://schemas.microsoft.com/office/drawing/2014/main" id="{A4D401FD-E86E-4B09-8230-A2C6E1829FC0}"/>
              </a:ext>
            </a:extLst>
          </p:cNvPr>
          <p:cNvSpPr/>
          <p:nvPr/>
        </p:nvSpPr>
        <p:spPr>
          <a:xfrm>
            <a:off x="2966281" y="5795597"/>
            <a:ext cx="6250457" cy="605203"/>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15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8B616D08-4CF2-44EC-86E1-1508ED69886A}"/>
              </a:ext>
            </a:extLst>
          </p:cNvPr>
          <p:cNvSpPr/>
          <p:nvPr/>
        </p:nvSpPr>
        <p:spPr>
          <a:xfrm>
            <a:off x="3096685" y="5891779"/>
            <a:ext cx="4918797"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70" normalizeH="0" baseline="0" noProof="0">
                <a:ln>
                  <a:noFill/>
                </a:ln>
                <a:solidFill>
                  <a:srgbClr val="0078D7"/>
                </a:solidFill>
                <a:effectLst/>
                <a:uLnTx/>
                <a:uFillTx/>
                <a:latin typeface="Segoe UI" panose="020B0502040204020203" pitchFamily="34" charset="0"/>
                <a:ea typeface="Segoe UI Semilight" charset="0"/>
                <a:cs typeface="Segoe UI" panose="020B0502040204020203" pitchFamily="34" charset="0"/>
              </a:rPr>
              <a:t>Data Pipeline Orchestration &amp; Monitoring</a:t>
            </a:r>
          </a:p>
        </p:txBody>
      </p:sp>
      <p:sp>
        <p:nvSpPr>
          <p:cNvPr id="54" name="Rectangle 53">
            <a:extLst>
              <a:ext uri="{FF2B5EF4-FFF2-40B4-BE49-F238E27FC236}">
                <a16:creationId xmlns:a16="http://schemas.microsoft.com/office/drawing/2014/main" id="{3D1E228B-13D6-4B6A-9052-EFCB0EF24892}"/>
              </a:ext>
            </a:extLst>
          </p:cNvPr>
          <p:cNvSpPr/>
          <p:nvPr/>
        </p:nvSpPr>
        <p:spPr>
          <a:xfrm>
            <a:off x="3103509" y="6128608"/>
            <a:ext cx="2600683"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Azure</a:t>
            </a:r>
            <a:r>
              <a:rPr kumimoji="0" lang="en-US" sz="1200" b="0" i="0" u="none" strike="noStrike" kern="0" cap="none" spc="0" normalizeH="0" baseline="0" noProof="0">
                <a:ln>
                  <a:noFill/>
                </a:ln>
                <a:solidFill>
                  <a:prstClr val="black"/>
                </a:solidFill>
                <a:effectLst/>
                <a:uLnTx/>
                <a:uFillTx/>
                <a:latin typeface="Segoe UI" panose="020B0502040204020203" pitchFamily="34" charset="0"/>
                <a:ea typeface="Segoe UI Semilight" charset="0"/>
                <a:cs typeface="Segoe UI" panose="020B0502040204020203" pitchFamily="34" charset="0"/>
              </a:rPr>
              <a:t>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Data</a:t>
            </a:r>
            <a:r>
              <a:rPr kumimoji="0" lang="en-US" sz="1200" b="0" i="0" u="none" strike="noStrike" kern="0" cap="none" spc="0" normalizeH="0" baseline="0" noProof="0">
                <a:ln>
                  <a:noFill/>
                </a:ln>
                <a:solidFill>
                  <a:prstClr val="black"/>
                </a:solidFill>
                <a:effectLst/>
                <a:uLnTx/>
                <a:uFillTx/>
                <a:latin typeface="Segoe UI" panose="020B0502040204020203" pitchFamily="34" charset="0"/>
                <a:ea typeface="Segoe UI Semilight" charset="0"/>
                <a:cs typeface="Segoe UI" panose="020B0502040204020203" pitchFamily="34" charset="0"/>
              </a:rPr>
              <a:t>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Factory</a:t>
            </a:r>
          </a:p>
        </p:txBody>
      </p:sp>
      <p:pic>
        <p:nvPicPr>
          <p:cNvPr id="55" name="Graphic 54">
            <a:extLst>
              <a:ext uri="{FF2B5EF4-FFF2-40B4-BE49-F238E27FC236}">
                <a16:creationId xmlns:a16="http://schemas.microsoft.com/office/drawing/2014/main" id="{E3DAC128-806E-4F81-93C2-66FB334615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87831" y="4747605"/>
            <a:ext cx="808424" cy="808424"/>
          </a:xfrm>
          <a:prstGeom prst="rect">
            <a:avLst/>
          </a:prstGeom>
          <a:effectLst/>
        </p:spPr>
      </p:pic>
      <p:pic>
        <p:nvPicPr>
          <p:cNvPr id="64" name="Graphic 63">
            <a:extLst>
              <a:ext uri="{FF2B5EF4-FFF2-40B4-BE49-F238E27FC236}">
                <a16:creationId xmlns:a16="http://schemas.microsoft.com/office/drawing/2014/main" id="{B870EF63-D121-484D-BFC5-10DA6BA9E5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7831" y="5718147"/>
            <a:ext cx="732147" cy="716596"/>
          </a:xfrm>
          <a:prstGeom prst="rect">
            <a:avLst/>
          </a:prstGeom>
          <a:effectLst>
            <a:outerShdw blurRad="50800" dist="38100" dir="2700000" algn="tl" rotWithShape="0">
              <a:schemeClr val="tx1">
                <a:alpha val="20000"/>
              </a:schemeClr>
            </a:outerShdw>
          </a:effectLst>
        </p:spPr>
      </p:pic>
      <p:pic>
        <p:nvPicPr>
          <p:cNvPr id="66" name="Picture 65">
            <a:extLst>
              <a:ext uri="{FF2B5EF4-FFF2-40B4-BE49-F238E27FC236}">
                <a16:creationId xmlns:a16="http://schemas.microsoft.com/office/drawing/2014/main" id="{F91BE206-5F64-401F-918B-9CF74852CA93}"/>
              </a:ext>
            </a:extLst>
          </p:cNvPr>
          <p:cNvPicPr>
            <a:picLocks noChangeAspect="1"/>
          </p:cNvPicPr>
          <p:nvPr/>
        </p:nvPicPr>
        <p:blipFill>
          <a:blip r:embed="rId15"/>
          <a:stretch>
            <a:fillRect/>
          </a:stretch>
        </p:blipFill>
        <p:spPr>
          <a:xfrm>
            <a:off x="7735985" y="2497594"/>
            <a:ext cx="795521" cy="417649"/>
          </a:xfrm>
          <a:prstGeom prst="rect">
            <a:avLst/>
          </a:prstGeom>
        </p:spPr>
      </p:pic>
      <p:sp>
        <p:nvSpPr>
          <p:cNvPr id="67" name="Shape 101">
            <a:extLst>
              <a:ext uri="{FF2B5EF4-FFF2-40B4-BE49-F238E27FC236}">
                <a16:creationId xmlns:a16="http://schemas.microsoft.com/office/drawing/2014/main" id="{6F4A45C7-D57E-4B70-BC03-DFDA1478EB77}"/>
              </a:ext>
            </a:extLst>
          </p:cNvPr>
          <p:cNvSpPr txBox="1"/>
          <p:nvPr/>
        </p:nvSpPr>
        <p:spPr>
          <a:xfrm>
            <a:off x="10694963" y="3426559"/>
            <a:ext cx="1516015" cy="276959"/>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sym typeface="Calibri"/>
              </a:rPr>
              <a:t>Browser/Device</a:t>
            </a:r>
          </a:p>
        </p:txBody>
      </p:sp>
      <p:grpSp>
        <p:nvGrpSpPr>
          <p:cNvPr id="69" name="Group 68">
            <a:extLst>
              <a:ext uri="{FF2B5EF4-FFF2-40B4-BE49-F238E27FC236}">
                <a16:creationId xmlns:a16="http://schemas.microsoft.com/office/drawing/2014/main" id="{24F6031C-BDCB-4CA2-AD1F-8664DC4BC0EF}"/>
              </a:ext>
            </a:extLst>
          </p:cNvPr>
          <p:cNvGrpSpPr/>
          <p:nvPr/>
        </p:nvGrpSpPr>
        <p:grpSpPr>
          <a:xfrm>
            <a:off x="10895041" y="2915864"/>
            <a:ext cx="669375" cy="526560"/>
            <a:chOff x="10725498" y="5087603"/>
            <a:chExt cx="498940" cy="424437"/>
          </a:xfrm>
        </p:grpSpPr>
        <p:sp>
          <p:nvSpPr>
            <p:cNvPr id="72" name="graph_2">
              <a:extLst>
                <a:ext uri="{FF2B5EF4-FFF2-40B4-BE49-F238E27FC236}">
                  <a16:creationId xmlns:a16="http://schemas.microsoft.com/office/drawing/2014/main" id="{3788AFBC-BF09-4C34-AE57-2DDB064CE809}"/>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F165E1C8-CAAC-4FE6-80D9-3D3DC6152AF1}"/>
                </a:ext>
              </a:extLst>
            </p:cNvPr>
            <p:cNvGrpSpPr/>
            <p:nvPr/>
          </p:nvGrpSpPr>
          <p:grpSpPr>
            <a:xfrm>
              <a:off x="10725498" y="5087603"/>
              <a:ext cx="498940" cy="424437"/>
              <a:chOff x="10725498" y="5087603"/>
              <a:chExt cx="498940" cy="424437"/>
            </a:xfrm>
          </p:grpSpPr>
          <p:sp>
            <p:nvSpPr>
              <p:cNvPr id="74" name="Rectangle 9">
                <a:extLst>
                  <a:ext uri="{FF2B5EF4-FFF2-40B4-BE49-F238E27FC236}">
                    <a16:creationId xmlns:a16="http://schemas.microsoft.com/office/drawing/2014/main" id="{D4DD06C5-5F2F-4F77-A2D0-DE3498313001}"/>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10">
                <a:extLst>
                  <a:ext uri="{FF2B5EF4-FFF2-40B4-BE49-F238E27FC236}">
                    <a16:creationId xmlns:a16="http://schemas.microsoft.com/office/drawing/2014/main" id="{FD7F8E76-85BC-45D9-B127-B4EF4F73C70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Oval 11">
                <a:extLst>
                  <a:ext uri="{FF2B5EF4-FFF2-40B4-BE49-F238E27FC236}">
                    <a16:creationId xmlns:a16="http://schemas.microsoft.com/office/drawing/2014/main" id="{6F89D00E-63D9-41E8-9D02-23A77BF6507E}"/>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Oval 12">
                <a:extLst>
                  <a:ext uri="{FF2B5EF4-FFF2-40B4-BE49-F238E27FC236}">
                    <a16:creationId xmlns:a16="http://schemas.microsoft.com/office/drawing/2014/main" id="{AA185113-E417-475F-96AA-B1035D9DCB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3">
                <a:extLst>
                  <a:ext uri="{FF2B5EF4-FFF2-40B4-BE49-F238E27FC236}">
                    <a16:creationId xmlns:a16="http://schemas.microsoft.com/office/drawing/2014/main" id="{762C07FF-061D-4DC3-B550-792471040E09}"/>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79" name="Rectangle 78">
            <a:extLst>
              <a:ext uri="{FF2B5EF4-FFF2-40B4-BE49-F238E27FC236}">
                <a16:creationId xmlns:a16="http://schemas.microsoft.com/office/drawing/2014/main" id="{A8BCD7BD-2200-4A0C-9618-C62F62A3E036}"/>
              </a:ext>
            </a:extLst>
          </p:cNvPr>
          <p:cNvSpPr/>
          <p:nvPr/>
        </p:nvSpPr>
        <p:spPr bwMode="auto">
          <a:xfrm>
            <a:off x="9672047" y="2903140"/>
            <a:ext cx="925700" cy="502982"/>
          </a:xfrm>
          <a:prstGeom prst="rect">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2" name="Rectangle 81">
            <a:extLst>
              <a:ext uri="{FF2B5EF4-FFF2-40B4-BE49-F238E27FC236}">
                <a16:creationId xmlns:a16="http://schemas.microsoft.com/office/drawing/2014/main" id="{08D63625-E8C0-49B7-82C1-3DB59CACF969}"/>
              </a:ext>
            </a:extLst>
          </p:cNvPr>
          <p:cNvSpPr/>
          <p:nvPr/>
        </p:nvSpPr>
        <p:spPr bwMode="auto">
          <a:xfrm>
            <a:off x="7470431" y="1402251"/>
            <a:ext cx="4546423" cy="3378799"/>
          </a:xfrm>
          <a:prstGeom prst="rect">
            <a:avLst/>
          </a:prstGeom>
          <a:noFill/>
          <a:ln w="31750">
            <a:solidFill>
              <a:srgbClr val="C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F66D094A-3219-4BF1-8D31-4324F9242936}"/>
              </a:ext>
            </a:extLst>
          </p:cNvPr>
          <p:cNvSpPr/>
          <p:nvPr/>
        </p:nvSpPr>
        <p:spPr>
          <a:xfrm>
            <a:off x="9751061" y="3044451"/>
            <a:ext cx="1164400" cy="184666"/>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panose="020B0502040204020203" pitchFamily="34" charset="0"/>
                <a:ea typeface="Segoe UI Semilight" charset="0"/>
                <a:cs typeface="Segoe UI" panose="020B0502040204020203" pitchFamily="34" charset="0"/>
              </a:rPr>
              <a:t>[SaaS] App </a:t>
            </a:r>
          </a:p>
        </p:txBody>
      </p:sp>
    </p:spTree>
    <p:extLst>
      <p:ext uri="{BB962C8B-B14F-4D97-AF65-F5344CB8AC3E}">
        <p14:creationId xmlns:p14="http://schemas.microsoft.com/office/powerpoint/2010/main" val="2172257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502EC-609F-4765-B674-8C13881F83A7}"/>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39402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Data Migration Process</a:t>
            </a:r>
          </a:p>
        </p:txBody>
      </p:sp>
      <p:graphicFrame>
        <p:nvGraphicFramePr>
          <p:cNvPr id="5" name="Content Placeholder 14">
            <a:extLst>
              <a:ext uri="{FF2B5EF4-FFF2-40B4-BE49-F238E27FC236}">
                <a16:creationId xmlns:a16="http://schemas.microsoft.com/office/drawing/2014/main" id="{4526969E-35BD-4C42-BBE6-3271FD667103}"/>
              </a:ext>
            </a:extLst>
          </p:cNvPr>
          <p:cNvGraphicFramePr>
            <a:graphicFrameLocks/>
          </p:cNvGraphicFramePr>
          <p:nvPr/>
        </p:nvGraphicFramePr>
        <p:xfrm>
          <a:off x="1735042" y="1461918"/>
          <a:ext cx="8926286" cy="4527297"/>
        </p:xfrm>
        <a:graphic>
          <a:graphicData uri="http://schemas.openxmlformats.org/drawingml/2006/table">
            <a:tbl>
              <a:tblPr firstRow="1" bandRow="1">
                <a:tableStyleId>{5C22544A-7EE6-4342-B048-85BDC9FD1C3A}</a:tableStyleId>
              </a:tblPr>
              <a:tblGrid>
                <a:gridCol w="3246588">
                  <a:extLst>
                    <a:ext uri="{9D8B030D-6E8A-4147-A177-3AD203B41FA5}">
                      <a16:colId xmlns:a16="http://schemas.microsoft.com/office/drawing/2014/main" val="3002636338"/>
                    </a:ext>
                  </a:extLst>
                </a:gridCol>
                <a:gridCol w="5679698">
                  <a:extLst>
                    <a:ext uri="{9D8B030D-6E8A-4147-A177-3AD203B41FA5}">
                      <a16:colId xmlns:a16="http://schemas.microsoft.com/office/drawing/2014/main" val="1358602563"/>
                    </a:ext>
                  </a:extLst>
                </a:gridCol>
              </a:tblGrid>
              <a:tr h="404010">
                <a:tc>
                  <a:txBody>
                    <a:bodyPr/>
                    <a:lstStyle/>
                    <a:p>
                      <a:r>
                        <a:rPr lang="en-US" sz="2000" b="1" i="0">
                          <a:solidFill>
                            <a:srgbClr val="0078D7"/>
                          </a:solidFill>
                          <a:latin typeface="Segoe UI Semibold" panose="020B0502040204020203" pitchFamily="34" charset="0"/>
                          <a:ea typeface="Segoe UI Semilight" charset="0"/>
                          <a:cs typeface="Segoe UI Semibold" panose="020B0502040204020203" pitchFamily="34" charset="0"/>
                        </a:rPr>
                        <a:t>STEP</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21" rtl="0" eaLnBrk="1" fontAlgn="auto" latinLnBrk="0" hangingPunct="1">
                        <a:lnSpc>
                          <a:spcPct val="100000"/>
                        </a:lnSpc>
                        <a:spcBef>
                          <a:spcPts val="0"/>
                        </a:spcBef>
                        <a:spcAft>
                          <a:spcPts val="0"/>
                        </a:spcAft>
                        <a:buClrTx/>
                        <a:buSzTx/>
                        <a:buFontTx/>
                        <a:buNone/>
                        <a:tabLst/>
                        <a:defRPr/>
                      </a:pPr>
                      <a:r>
                        <a:rPr lang="en-US" sz="2000" b="1" i="0" kern="1200">
                          <a:solidFill>
                            <a:srgbClr val="0078D7"/>
                          </a:solidFill>
                          <a:latin typeface="Segoe UI Semibold" panose="020B0502040204020203" pitchFamily="34" charset="0"/>
                          <a:ea typeface="Segoe UI Semilight" charset="0"/>
                          <a:cs typeface="Segoe UI Semibold" panose="020B0502040204020203" pitchFamily="34" charset="0"/>
                        </a:rPr>
                        <a:t>ACTIONS</a:t>
                      </a:r>
                    </a:p>
                  </a:txBody>
                  <a:tcPr marL="731520" marT="91440" marB="9144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1471752">
                <a:tc>
                  <a:txBody>
                    <a:bodyPr/>
                    <a:lstStyle/>
                    <a:p>
                      <a:pPr>
                        <a:spcAft>
                          <a:spcPts val="600"/>
                        </a:spcAft>
                      </a:pPr>
                      <a:r>
                        <a:rPr lang="en-US" sz="2000">
                          <a:solidFill>
                            <a:srgbClr val="000000"/>
                          </a:solidFill>
                        </a:rPr>
                        <a:t>Assess</a:t>
                      </a:r>
                      <a:endParaRPr lang="en-US" sz="1600">
                        <a:solidFill>
                          <a:srgbClr val="000000"/>
                        </a:solidFill>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000000"/>
                          </a:solidFill>
                        </a:rPr>
                        <a:t>Scope data assets to migrate</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000000"/>
                          </a:solidFill>
                        </a:rPr>
                        <a:t>Identify key migration criteria</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000000"/>
                          </a:solidFill>
                        </a:rPr>
                        <a:t>Conduct POC to test out approach</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000000"/>
                          </a:solidFill>
                        </a:rPr>
                        <a:t>Obtain throughput numbers</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000000"/>
                          </a:solidFill>
                        </a:rPr>
                        <a:t>Identify throttling bottlenecks</a:t>
                      </a:r>
                    </a:p>
                  </a:txBody>
                  <a:tcPr marL="731520" marT="91440" marB="91440">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2280196387"/>
                  </a:ext>
                </a:extLst>
              </a:tr>
              <a:tr h="1399608">
                <a:tc>
                  <a:txBody>
                    <a:bodyPr/>
                    <a:lstStyle/>
                    <a:p>
                      <a:pPr marL="0" marR="0" lvl="0" indent="0" algn="l" defTabSz="914321" rtl="0" eaLnBrk="1" fontAlgn="auto" latinLnBrk="0" hangingPunct="1">
                        <a:lnSpc>
                          <a:spcPct val="100000"/>
                        </a:lnSpc>
                        <a:spcBef>
                          <a:spcPts val="0"/>
                        </a:spcBef>
                        <a:spcAft>
                          <a:spcPts val="600"/>
                        </a:spcAft>
                        <a:buClrTx/>
                        <a:buSzTx/>
                        <a:buFontTx/>
                        <a:buNone/>
                        <a:tabLst/>
                        <a:defRPr/>
                      </a:pPr>
                      <a:r>
                        <a:rPr lang="en-US" sz="2000" kern="1200">
                          <a:solidFill>
                            <a:srgbClr val="000000"/>
                          </a:solidFill>
                          <a:latin typeface="+mn-lt"/>
                          <a:ea typeface="+mn-ea"/>
                          <a:cs typeface="+mn-cs"/>
                        </a:rPr>
                        <a:t>Plan</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000000"/>
                          </a:solidFill>
                        </a:rPr>
                        <a:t>Request higher limits</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000000"/>
                          </a:solidFill>
                        </a:rPr>
                        <a:t>Tune configurations to optimize throughput</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000000"/>
                          </a:solidFill>
                        </a:rPr>
                        <a:t>Estimate load on source/destination and decide on approach</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a:solidFill>
                            <a:srgbClr val="000000"/>
                          </a:solidFill>
                        </a:rPr>
                        <a:t>Create schedule based on migration window</a:t>
                      </a:r>
                    </a:p>
                  </a:txBody>
                  <a:tcPr marL="731520" marT="91440" marB="91440">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1679269960"/>
                  </a:ext>
                </a:extLst>
              </a:tr>
              <a:tr h="1006857">
                <a:tc>
                  <a:txBody>
                    <a:bodyPr/>
                    <a:lstStyle/>
                    <a:p>
                      <a:pPr marL="0" marR="0" lvl="0" indent="0" algn="l" defTabSz="914321" rtl="0" eaLnBrk="1" fontAlgn="auto" latinLnBrk="0" hangingPunct="1">
                        <a:lnSpc>
                          <a:spcPct val="100000"/>
                        </a:lnSpc>
                        <a:spcBef>
                          <a:spcPts val="0"/>
                        </a:spcBef>
                        <a:spcAft>
                          <a:spcPts val="600"/>
                        </a:spcAft>
                        <a:buClrTx/>
                        <a:buSzTx/>
                        <a:buFontTx/>
                        <a:buNone/>
                        <a:tabLst/>
                        <a:defRPr/>
                      </a:pPr>
                      <a:r>
                        <a:rPr lang="en-US" sz="2000" kern="1200">
                          <a:solidFill>
                            <a:srgbClr val="000000"/>
                          </a:solidFill>
                          <a:latin typeface="+mn-lt"/>
                          <a:ea typeface="+mn-ea"/>
                          <a:cs typeface="+mn-cs"/>
                        </a:rPr>
                        <a:t>Migrate</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1200">
                          <a:solidFill>
                            <a:srgbClr val="000000"/>
                          </a:solidFill>
                          <a:latin typeface="+mn-lt"/>
                          <a:ea typeface="+mn-ea"/>
                          <a:cs typeface="+mn-cs"/>
                        </a:rPr>
                        <a:t>Notify dependent teams/customers/partners</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1200">
                          <a:solidFill>
                            <a:srgbClr val="000000"/>
                          </a:solidFill>
                          <a:latin typeface="+mn-lt"/>
                          <a:ea typeface="+mn-ea"/>
                          <a:cs typeface="+mn-cs"/>
                        </a:rPr>
                        <a:t>Execute the migration!</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400" kern="1200">
                          <a:solidFill>
                            <a:srgbClr val="000000"/>
                          </a:solidFill>
                          <a:latin typeface="+mn-lt"/>
                          <a:ea typeface="+mn-ea"/>
                          <a:cs typeface="+mn-cs"/>
                        </a:rPr>
                        <a:t>Monitor and rerun as necessary</a:t>
                      </a:r>
                    </a:p>
                  </a:txBody>
                  <a:tcPr marL="731520" marT="91440" marB="91440">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BEBEB"/>
                    </a:solidFill>
                  </a:tcPr>
                </a:tc>
                <a:extLst>
                  <a:ext uri="{0D108BD9-81ED-4DB2-BD59-A6C34878D82A}">
                    <a16:rowId xmlns:a16="http://schemas.microsoft.com/office/drawing/2014/main" val="4060837202"/>
                  </a:ext>
                </a:extLst>
              </a:tr>
            </a:tbl>
          </a:graphicData>
        </a:graphic>
      </p:graphicFrame>
      <p:sp>
        <p:nvSpPr>
          <p:cNvPr id="7" name="Arrow: Chevron 6">
            <a:extLst>
              <a:ext uri="{FF2B5EF4-FFF2-40B4-BE49-F238E27FC236}">
                <a16:creationId xmlns:a16="http://schemas.microsoft.com/office/drawing/2014/main" id="{2CA2D811-C32B-4DCC-8A14-5DD53CC3746B}"/>
              </a:ext>
            </a:extLst>
          </p:cNvPr>
          <p:cNvSpPr/>
          <p:nvPr/>
        </p:nvSpPr>
        <p:spPr bwMode="auto">
          <a:xfrm>
            <a:off x="4635561" y="1945692"/>
            <a:ext cx="703490" cy="4043523"/>
          </a:xfrm>
          <a:prstGeom prst="chevron">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5176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ADF momentum…by the numbers</a:t>
            </a:r>
          </a:p>
        </p:txBody>
      </p:sp>
      <p:grpSp>
        <p:nvGrpSpPr>
          <p:cNvPr id="86" name="Group 85">
            <a:extLst>
              <a:ext uri="{FF2B5EF4-FFF2-40B4-BE49-F238E27FC236}">
                <a16:creationId xmlns:a16="http://schemas.microsoft.com/office/drawing/2014/main" id="{D2A5247B-F379-4FD6-980F-3184130D6170}"/>
              </a:ext>
            </a:extLst>
          </p:cNvPr>
          <p:cNvGrpSpPr/>
          <p:nvPr/>
        </p:nvGrpSpPr>
        <p:grpSpPr>
          <a:xfrm>
            <a:off x="9665783" y="1758416"/>
            <a:ext cx="2152320" cy="1665648"/>
            <a:chOff x="2545084" y="4853876"/>
            <a:chExt cx="2152320" cy="1665648"/>
          </a:xfrm>
        </p:grpSpPr>
        <p:sp>
          <p:nvSpPr>
            <p:cNvPr id="87" name="Rectangle 86">
              <a:extLst>
                <a:ext uri="{FF2B5EF4-FFF2-40B4-BE49-F238E27FC236}">
                  <a16:creationId xmlns:a16="http://schemas.microsoft.com/office/drawing/2014/main" id="{7952CF16-6B91-404C-B34D-B3F5384B65EB}"/>
                </a:ext>
              </a:extLst>
            </p:cNvPr>
            <p:cNvSpPr/>
            <p:nvPr/>
          </p:nvSpPr>
          <p:spPr>
            <a:xfrm>
              <a:off x="2545084" y="4853876"/>
              <a:ext cx="2152320" cy="135421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7200" b="0" i="0" u="none" strike="noStrike" kern="0" cap="none" spc="0" normalizeH="0" baseline="0" noProof="0">
                  <a:ln>
                    <a:noFill/>
                  </a:ln>
                  <a:solidFill>
                    <a:srgbClr val="0078D7"/>
                  </a:solidFill>
                  <a:effectLst/>
                  <a:uLnTx/>
                  <a:uFillTx/>
                  <a:latin typeface="Segoe UI"/>
                  <a:ea typeface="+mn-ea"/>
                  <a:cs typeface="Segoe UI Bold"/>
                </a:rPr>
                <a:t>70%</a:t>
              </a:r>
            </a:p>
          </p:txBody>
        </p:sp>
        <p:sp>
          <p:nvSpPr>
            <p:cNvPr id="88" name="Rectangle 87">
              <a:extLst>
                <a:ext uri="{FF2B5EF4-FFF2-40B4-BE49-F238E27FC236}">
                  <a16:creationId xmlns:a16="http://schemas.microsoft.com/office/drawing/2014/main" id="{94C835EF-F093-4A24-8C8E-BB18C6AB0E86}"/>
                </a:ext>
              </a:extLst>
            </p:cNvPr>
            <p:cNvSpPr/>
            <p:nvPr/>
          </p:nvSpPr>
          <p:spPr>
            <a:xfrm>
              <a:off x="2550719" y="5965526"/>
              <a:ext cx="2141047" cy="553998"/>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lang="en-US" sz="1500" kern="0">
                  <a:solidFill>
                    <a:srgbClr val="000000"/>
                  </a:solidFill>
                  <a:latin typeface="Segoe UI"/>
                  <a:cs typeface="Segoe UI Light"/>
                </a:rPr>
                <a:t>of Azure HIPO customers use ADF</a:t>
              </a:r>
              <a:endParaRPr kumimoji="0" lang="en-US" sz="1500" b="0" i="0" u="none" strike="noStrike" kern="0" cap="none" spc="0" normalizeH="0" baseline="0" noProof="0">
                <a:ln>
                  <a:noFill/>
                </a:ln>
                <a:solidFill>
                  <a:srgbClr val="000000"/>
                </a:solidFill>
                <a:effectLst/>
                <a:uLnTx/>
                <a:uFillTx/>
                <a:latin typeface="Segoe UI"/>
                <a:ea typeface="+mn-ea"/>
                <a:cs typeface="Segoe UI Light"/>
              </a:endParaRPr>
            </a:p>
          </p:txBody>
        </p:sp>
      </p:grpSp>
      <p:grpSp>
        <p:nvGrpSpPr>
          <p:cNvPr id="89" name="Group 88">
            <a:extLst>
              <a:ext uri="{FF2B5EF4-FFF2-40B4-BE49-F238E27FC236}">
                <a16:creationId xmlns:a16="http://schemas.microsoft.com/office/drawing/2014/main" id="{EBCBE360-7034-4757-A3A7-285EA8534F35}"/>
              </a:ext>
            </a:extLst>
          </p:cNvPr>
          <p:cNvGrpSpPr/>
          <p:nvPr/>
        </p:nvGrpSpPr>
        <p:grpSpPr>
          <a:xfrm>
            <a:off x="7519101" y="3864787"/>
            <a:ext cx="2152320" cy="1835252"/>
            <a:chOff x="2545084" y="4684272"/>
            <a:chExt cx="2152320" cy="1835252"/>
          </a:xfrm>
        </p:grpSpPr>
        <p:sp>
          <p:nvSpPr>
            <p:cNvPr id="90" name="Rectangle 89">
              <a:extLst>
                <a:ext uri="{FF2B5EF4-FFF2-40B4-BE49-F238E27FC236}">
                  <a16:creationId xmlns:a16="http://schemas.microsoft.com/office/drawing/2014/main" id="{89AE9605-E8AE-45A4-93FD-CFF136B14AA4}"/>
                </a:ext>
              </a:extLst>
            </p:cNvPr>
            <p:cNvSpPr/>
            <p:nvPr/>
          </p:nvSpPr>
          <p:spPr>
            <a:xfrm>
              <a:off x="2545084" y="4684272"/>
              <a:ext cx="2152320" cy="135421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7200" b="0" i="0" u="none" strike="noStrike" kern="0" cap="none" spc="0" normalizeH="0" baseline="0" noProof="0">
                  <a:ln>
                    <a:noFill/>
                  </a:ln>
                  <a:solidFill>
                    <a:srgbClr val="0078D7"/>
                  </a:solidFill>
                  <a:effectLst/>
                  <a:uLnTx/>
                  <a:uFillTx/>
                  <a:latin typeface="Segoe UI"/>
                  <a:ea typeface="+mn-ea"/>
                  <a:cs typeface="Segoe UI Bold"/>
                </a:rPr>
                <a:t>500</a:t>
              </a:r>
            </a:p>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1" i="0" u="none" strike="noStrike" kern="0" cap="all" spc="0" normalizeH="0" baseline="0" noProof="0">
                  <a:ln>
                    <a:noFill/>
                  </a:ln>
                  <a:solidFill>
                    <a:srgbClr val="0078D7"/>
                  </a:solidFill>
                  <a:effectLst/>
                  <a:uLnTx/>
                  <a:uFillTx/>
                  <a:latin typeface="Segoe UI"/>
                  <a:ea typeface="+mn-ea"/>
                  <a:cs typeface="Segoe UI Bold"/>
                </a:rPr>
                <a:t>MILLION</a:t>
              </a:r>
            </a:p>
          </p:txBody>
        </p:sp>
        <p:sp>
          <p:nvSpPr>
            <p:cNvPr id="91" name="Rectangle 90">
              <a:extLst>
                <a:ext uri="{FF2B5EF4-FFF2-40B4-BE49-F238E27FC236}">
                  <a16:creationId xmlns:a16="http://schemas.microsoft.com/office/drawing/2014/main" id="{ECF16BC3-00B8-4607-84AD-596451300013}"/>
                </a:ext>
              </a:extLst>
            </p:cNvPr>
            <p:cNvSpPr/>
            <p:nvPr/>
          </p:nvSpPr>
          <p:spPr>
            <a:xfrm>
              <a:off x="2550719" y="5965526"/>
              <a:ext cx="2141047" cy="553998"/>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000000"/>
                  </a:solidFill>
                  <a:effectLst/>
                  <a:uLnTx/>
                  <a:uFillTx/>
                  <a:latin typeface="Segoe UI"/>
                  <a:ea typeface="+mn-ea"/>
                  <a:cs typeface="Segoe UI Light"/>
                </a:rPr>
                <a:t>Activity runs per month</a:t>
              </a:r>
            </a:p>
          </p:txBody>
        </p:sp>
      </p:grpSp>
      <p:grpSp>
        <p:nvGrpSpPr>
          <p:cNvPr id="92" name="Group 91">
            <a:extLst>
              <a:ext uri="{FF2B5EF4-FFF2-40B4-BE49-F238E27FC236}">
                <a16:creationId xmlns:a16="http://schemas.microsoft.com/office/drawing/2014/main" id="{1F12D5D3-6DB0-4489-B4C6-CD227D01A196}"/>
              </a:ext>
            </a:extLst>
          </p:cNvPr>
          <p:cNvGrpSpPr/>
          <p:nvPr/>
        </p:nvGrpSpPr>
        <p:grpSpPr>
          <a:xfrm>
            <a:off x="9677059" y="3864787"/>
            <a:ext cx="2152320" cy="1835252"/>
            <a:chOff x="2545084" y="4684272"/>
            <a:chExt cx="2152320" cy="1835252"/>
          </a:xfrm>
        </p:grpSpPr>
        <p:sp>
          <p:nvSpPr>
            <p:cNvPr id="93" name="Rectangle 92">
              <a:extLst>
                <a:ext uri="{FF2B5EF4-FFF2-40B4-BE49-F238E27FC236}">
                  <a16:creationId xmlns:a16="http://schemas.microsoft.com/office/drawing/2014/main" id="{20AE1465-D02C-4BFF-AFC1-4FD354C49875}"/>
                </a:ext>
              </a:extLst>
            </p:cNvPr>
            <p:cNvSpPr/>
            <p:nvPr/>
          </p:nvSpPr>
          <p:spPr>
            <a:xfrm>
              <a:off x="2545084" y="4684272"/>
              <a:ext cx="2152320" cy="135421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7200" b="0" i="0" u="none" strike="noStrike" kern="0" cap="none" spc="0" normalizeH="0" baseline="0" noProof="0">
                  <a:ln>
                    <a:noFill/>
                  </a:ln>
                  <a:solidFill>
                    <a:srgbClr val="0078D7"/>
                  </a:solidFill>
                  <a:effectLst/>
                  <a:uLnTx/>
                  <a:uFillTx/>
                  <a:latin typeface="Segoe UI"/>
                  <a:ea typeface="+mn-ea"/>
                  <a:cs typeface="Segoe UI Bold"/>
                </a:rPr>
                <a:t>20</a:t>
              </a:r>
            </a:p>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600" b="1" i="0" u="none" strike="noStrike" kern="0" cap="all" spc="0" normalizeH="0" baseline="0" noProof="0">
                  <a:ln>
                    <a:noFill/>
                  </a:ln>
                  <a:solidFill>
                    <a:srgbClr val="0078D7"/>
                  </a:solidFill>
                  <a:effectLst/>
                  <a:uLnTx/>
                  <a:uFillTx/>
                  <a:latin typeface="Segoe UI"/>
                  <a:ea typeface="+mn-ea"/>
                  <a:cs typeface="Segoe UI Bold"/>
                </a:rPr>
                <a:t>PB</a:t>
              </a:r>
            </a:p>
          </p:txBody>
        </p:sp>
        <p:sp>
          <p:nvSpPr>
            <p:cNvPr id="94" name="Rectangle 93">
              <a:extLst>
                <a:ext uri="{FF2B5EF4-FFF2-40B4-BE49-F238E27FC236}">
                  <a16:creationId xmlns:a16="http://schemas.microsoft.com/office/drawing/2014/main" id="{07BDF60E-660B-40F2-8A05-2818BBB6F6D5}"/>
                </a:ext>
              </a:extLst>
            </p:cNvPr>
            <p:cNvSpPr/>
            <p:nvPr/>
          </p:nvSpPr>
          <p:spPr>
            <a:xfrm>
              <a:off x="2550719" y="5965526"/>
              <a:ext cx="2141047" cy="553998"/>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000000"/>
                  </a:solidFill>
                  <a:effectLst/>
                  <a:uLnTx/>
                  <a:uFillTx/>
                  <a:latin typeface="Segoe UI"/>
                  <a:ea typeface="+mn-ea"/>
                  <a:cs typeface="Segoe UI Light"/>
                </a:rPr>
                <a:t>Data moved per month</a:t>
              </a:r>
            </a:p>
          </p:txBody>
        </p:sp>
      </p:grpSp>
      <p:sp>
        <p:nvSpPr>
          <p:cNvPr id="109" name="Rectangle 108">
            <a:extLst>
              <a:ext uri="{FF2B5EF4-FFF2-40B4-BE49-F238E27FC236}">
                <a16:creationId xmlns:a16="http://schemas.microsoft.com/office/drawing/2014/main" id="{DE84C6E2-2C2F-4CC6-A15E-F1482CC23149}"/>
              </a:ext>
            </a:extLst>
          </p:cNvPr>
          <p:cNvSpPr/>
          <p:nvPr/>
        </p:nvSpPr>
        <p:spPr>
          <a:xfrm>
            <a:off x="5126232" y="6412767"/>
            <a:ext cx="206409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Segoe UI Light" panose="020B0502040204020203" pitchFamily="34" charset="0"/>
                <a:ea typeface="+mn-ea"/>
                <a:cs typeface="Segoe UI Light" panose="020B0502040204020203" pitchFamily="34" charset="0"/>
              </a:rPr>
              <a:t>Microsoft Confidential</a:t>
            </a:r>
            <a:endParaRPr kumimoji="0" lang="en-US" sz="1600" b="1" i="0" u="none" strike="noStrike" kern="1200" cap="none" spc="0" normalizeH="0" baseline="0" noProof="0">
              <a:ln>
                <a:noFill/>
              </a:ln>
              <a:solidFill>
                <a:srgbClr val="FF0000"/>
              </a:solidFill>
              <a:effectLst/>
              <a:uLnTx/>
              <a:uFillTx/>
              <a:latin typeface="Segoe UI"/>
              <a:ea typeface="+mn-ea"/>
              <a:cs typeface="+mn-cs"/>
            </a:endParaRPr>
          </a:p>
        </p:txBody>
      </p:sp>
      <p:sp>
        <p:nvSpPr>
          <p:cNvPr id="112" name="TextBox 111">
            <a:extLst>
              <a:ext uri="{FF2B5EF4-FFF2-40B4-BE49-F238E27FC236}">
                <a16:creationId xmlns:a16="http://schemas.microsoft.com/office/drawing/2014/main" id="{4DF47FCD-6F1D-4B30-AD3F-C95E65B85A3C}"/>
              </a:ext>
            </a:extLst>
          </p:cNvPr>
          <p:cNvSpPr txBox="1"/>
          <p:nvPr/>
        </p:nvSpPr>
        <p:spPr>
          <a:xfrm>
            <a:off x="768203" y="1970903"/>
            <a:ext cx="5493313" cy="276999"/>
          </a:xfrm>
          <a:prstGeom prst="rect">
            <a:avLst/>
          </a:prstGeom>
          <a:noFill/>
        </p:spPr>
        <p:txBody>
          <a:bodyPr wrap="square" lIns="0" tIns="0" rIns="0" bIns="0" rtlCol="0">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lang="en-US" b="1">
                <a:solidFill>
                  <a:srgbClr val="0078D7"/>
                </a:solidFill>
                <a:latin typeface="Segoe UI Semibold" panose="020B0502040204020203" pitchFamily="34" charset="0"/>
                <a:cs typeface="Segoe UI Semibold" panose="020B0502040204020203" pitchFamily="34" charset="0"/>
              </a:rPr>
              <a:t>FY19 ADF billable customer - 77% YoY growth</a:t>
            </a:r>
          </a:p>
        </p:txBody>
      </p:sp>
      <p:graphicFrame>
        <p:nvGraphicFramePr>
          <p:cNvPr id="15" name="Chart 14">
            <a:extLst>
              <a:ext uri="{FF2B5EF4-FFF2-40B4-BE49-F238E27FC236}">
                <a16:creationId xmlns:a16="http://schemas.microsoft.com/office/drawing/2014/main" id="{A5C4E80A-DCF5-406B-9248-D9CAEFEDE7AB}"/>
              </a:ext>
            </a:extLst>
          </p:cNvPr>
          <p:cNvGraphicFramePr>
            <a:graphicFrameLocks/>
          </p:cNvGraphicFramePr>
          <p:nvPr>
            <p:extLst>
              <p:ext uri="{D42A27DB-BD31-4B8C-83A1-F6EECF244321}">
                <p14:modId xmlns:p14="http://schemas.microsoft.com/office/powerpoint/2010/main" val="430190938"/>
              </p:ext>
            </p:extLst>
          </p:nvPr>
        </p:nvGraphicFramePr>
        <p:xfrm>
          <a:off x="588264" y="2430585"/>
          <a:ext cx="6602060" cy="4189046"/>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5">
            <a:extLst>
              <a:ext uri="{FF2B5EF4-FFF2-40B4-BE49-F238E27FC236}">
                <a16:creationId xmlns:a16="http://schemas.microsoft.com/office/drawing/2014/main" id="{94EE6C15-F750-4809-BD29-44A07BDBCFA0}"/>
              </a:ext>
            </a:extLst>
          </p:cNvPr>
          <p:cNvGrpSpPr/>
          <p:nvPr/>
        </p:nvGrpSpPr>
        <p:grpSpPr>
          <a:xfrm>
            <a:off x="7519101" y="1758416"/>
            <a:ext cx="2152320" cy="1665648"/>
            <a:chOff x="2545084" y="4853876"/>
            <a:chExt cx="2152320" cy="1665648"/>
          </a:xfrm>
        </p:grpSpPr>
        <p:sp>
          <p:nvSpPr>
            <p:cNvPr id="17" name="Rectangle 16">
              <a:extLst>
                <a:ext uri="{FF2B5EF4-FFF2-40B4-BE49-F238E27FC236}">
                  <a16:creationId xmlns:a16="http://schemas.microsoft.com/office/drawing/2014/main" id="{653C0C16-8748-4997-9454-D894206A96A9}"/>
                </a:ext>
              </a:extLst>
            </p:cNvPr>
            <p:cNvSpPr/>
            <p:nvPr/>
          </p:nvSpPr>
          <p:spPr>
            <a:xfrm>
              <a:off x="2545084" y="4853876"/>
              <a:ext cx="2152320" cy="1354217"/>
            </a:xfrm>
            <a:prstGeom prst="rect">
              <a:avLst/>
            </a:prstGeom>
          </p:spPr>
          <p:txBody>
            <a:bodyPr wrap="none" lIns="0" tIns="0" rIns="0" bIns="0" anchor="t">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kumimoji="0" lang="en-US" sz="7200" b="0" i="0" u="none" strike="noStrike" kern="0" cap="none" spc="0" normalizeH="0" baseline="0" noProof="0">
                  <a:ln>
                    <a:noFill/>
                  </a:ln>
                  <a:solidFill>
                    <a:srgbClr val="0078D7"/>
                  </a:solidFill>
                  <a:effectLst/>
                  <a:uLnTx/>
                  <a:uFillTx/>
                  <a:latin typeface="Segoe UI"/>
                  <a:ea typeface="+mn-ea"/>
                  <a:cs typeface="Segoe UI Bold"/>
                </a:rPr>
                <a:t>7K</a:t>
              </a:r>
            </a:p>
          </p:txBody>
        </p:sp>
        <p:sp>
          <p:nvSpPr>
            <p:cNvPr id="18" name="Rectangle 17">
              <a:extLst>
                <a:ext uri="{FF2B5EF4-FFF2-40B4-BE49-F238E27FC236}">
                  <a16:creationId xmlns:a16="http://schemas.microsoft.com/office/drawing/2014/main" id="{B78D6627-1FA1-4792-87F7-5ACF2E4A80FC}"/>
                </a:ext>
              </a:extLst>
            </p:cNvPr>
            <p:cNvSpPr/>
            <p:nvPr/>
          </p:nvSpPr>
          <p:spPr>
            <a:xfrm>
              <a:off x="2550719" y="5965526"/>
              <a:ext cx="2141047" cy="553998"/>
            </a:xfrm>
            <a:prstGeom prst="rect">
              <a:avLst/>
            </a:prstGeom>
          </p:spPr>
          <p:txBody>
            <a:bodyPr wrap="square" anchor="t">
              <a:sp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r>
                <a:rPr lang="en-US" sz="1500" kern="0">
                  <a:solidFill>
                    <a:srgbClr val="000000"/>
                  </a:solidFill>
                  <a:latin typeface="Segoe UI"/>
                  <a:cs typeface="Segoe UI Light"/>
                </a:rPr>
                <a:t>Billable </a:t>
              </a:r>
            </a:p>
            <a:p>
              <a:pPr marL="0" marR="0" lvl="0" indent="0" algn="ctr" defTabSz="914080" rtl="0" eaLnBrk="1" fontAlgn="base" latinLnBrk="0" hangingPunct="1">
                <a:lnSpc>
                  <a:spcPct val="100000"/>
                </a:lnSpc>
                <a:spcBef>
                  <a:spcPct val="0"/>
                </a:spcBef>
                <a:spcAft>
                  <a:spcPct val="0"/>
                </a:spcAft>
                <a:buClrTx/>
                <a:buSzTx/>
                <a:buFontTx/>
                <a:buNone/>
                <a:tabLst/>
                <a:defRPr/>
              </a:pPr>
              <a:r>
                <a:rPr lang="en-US" sz="1500" kern="0">
                  <a:solidFill>
                    <a:srgbClr val="000000"/>
                  </a:solidFill>
                  <a:latin typeface="Segoe UI"/>
                  <a:cs typeface="Segoe UI Light"/>
                </a:rPr>
                <a:t>customers</a:t>
              </a:r>
              <a:endParaRPr kumimoji="0" lang="en-US" sz="1500" b="0" i="0" u="none" strike="noStrike" kern="0" cap="none" spc="0" normalizeH="0" baseline="0" noProof="0">
                <a:ln>
                  <a:noFill/>
                </a:ln>
                <a:solidFill>
                  <a:srgbClr val="000000"/>
                </a:solidFill>
                <a:effectLst/>
                <a:uLnTx/>
                <a:uFillTx/>
                <a:latin typeface="Segoe UI"/>
                <a:ea typeface="+mn-ea"/>
                <a:cs typeface="Segoe UI Light"/>
              </a:endParaRPr>
            </a:p>
          </p:txBody>
        </p:sp>
      </p:grpSp>
    </p:spTree>
    <p:extLst>
      <p:ext uri="{BB962C8B-B14F-4D97-AF65-F5344CB8AC3E}">
        <p14:creationId xmlns:p14="http://schemas.microsoft.com/office/powerpoint/2010/main" val="22639664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Data Movement Patterns</a:t>
            </a:r>
          </a:p>
        </p:txBody>
      </p:sp>
      <p:graphicFrame>
        <p:nvGraphicFramePr>
          <p:cNvPr id="22" name="Content Placeholder 14">
            <a:extLst>
              <a:ext uri="{FF2B5EF4-FFF2-40B4-BE49-F238E27FC236}">
                <a16:creationId xmlns:a16="http://schemas.microsoft.com/office/drawing/2014/main" id="{2CF3FA60-0B4B-4EB8-8C7B-2077476F8986}"/>
              </a:ext>
            </a:extLst>
          </p:cNvPr>
          <p:cNvGraphicFramePr>
            <a:graphicFrameLocks/>
          </p:cNvGraphicFramePr>
          <p:nvPr>
            <p:extLst>
              <p:ext uri="{D42A27DB-BD31-4B8C-83A1-F6EECF244321}">
                <p14:modId xmlns:p14="http://schemas.microsoft.com/office/powerpoint/2010/main" val="738761850"/>
              </p:ext>
            </p:extLst>
          </p:nvPr>
        </p:nvGraphicFramePr>
        <p:xfrm>
          <a:off x="588263" y="1856942"/>
          <a:ext cx="10503310" cy="4164333"/>
        </p:xfrm>
        <a:graphic>
          <a:graphicData uri="http://schemas.openxmlformats.org/drawingml/2006/table">
            <a:tbl>
              <a:tblPr firstRow="1" bandRow="1">
                <a:tableStyleId>{5C22544A-7EE6-4342-B048-85BDC9FD1C3A}</a:tableStyleId>
              </a:tblPr>
              <a:tblGrid>
                <a:gridCol w="4525312">
                  <a:extLst>
                    <a:ext uri="{9D8B030D-6E8A-4147-A177-3AD203B41FA5}">
                      <a16:colId xmlns:a16="http://schemas.microsoft.com/office/drawing/2014/main" val="2617722402"/>
                    </a:ext>
                  </a:extLst>
                </a:gridCol>
                <a:gridCol w="5977998">
                  <a:extLst>
                    <a:ext uri="{9D8B030D-6E8A-4147-A177-3AD203B41FA5}">
                      <a16:colId xmlns:a16="http://schemas.microsoft.com/office/drawing/2014/main" val="1806414067"/>
                    </a:ext>
                  </a:extLst>
                </a:gridCol>
              </a:tblGrid>
              <a:tr h="555492">
                <a:tc>
                  <a:txBody>
                    <a:bodyPr/>
                    <a:lstStyle/>
                    <a:p>
                      <a:pPr>
                        <a:buNone/>
                      </a:pPr>
                      <a:r>
                        <a:rPr lang="en-US" sz="1800" b="1" i="0">
                          <a:solidFill>
                            <a:srgbClr val="0078D7"/>
                          </a:solidFill>
                          <a:latin typeface="Segoe UI Semibold"/>
                          <a:ea typeface="Segoe UI Semilight" charset="0"/>
                          <a:cs typeface="Segoe UI Semibold"/>
                        </a:rPr>
                        <a:t>KEY SCENARIO</a:t>
                      </a: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1800" b="1" i="0">
                          <a:solidFill>
                            <a:srgbClr val="0078D7"/>
                          </a:solidFill>
                          <a:latin typeface="Segoe UI Semibold"/>
                          <a:ea typeface="Segoe UI Semilight" charset="0"/>
                          <a:cs typeface="Segoe UI Semibold"/>
                        </a:rPr>
                        <a:t>WHY ADF</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605030"/>
                  </a:ext>
                </a:extLst>
              </a:tr>
              <a:tr h="1658121">
                <a:tc>
                  <a:txBody>
                    <a:bodyPr/>
                    <a:lstStyle/>
                    <a:p>
                      <a:pPr marL="0" marR="0" lvl="0" indent="0" algn="l" defTabSz="914321"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mn-lt"/>
                          <a:ea typeface="+mn-ea"/>
                          <a:cs typeface="+mn-cs"/>
                        </a:rPr>
                        <a:t>Data migration for data lake &amp; EDW</a:t>
                      </a:r>
                    </a:p>
                    <a:p>
                      <a:pPr marL="246063" marR="0" lvl="0" indent="-246063" algn="l" defTabSz="914321" rtl="0" eaLnBrk="1" fontAlgn="auto" latinLnBrk="0" hangingPunct="1">
                        <a:lnSpc>
                          <a:spcPct val="100000"/>
                        </a:lnSpc>
                        <a:spcBef>
                          <a:spcPts val="0"/>
                        </a:spcBef>
                        <a:spcAft>
                          <a:spcPts val="60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Big data workload migration from AWS S3, on-prem Hadoop File System, etc</a:t>
                      </a:r>
                    </a:p>
                    <a:p>
                      <a:pPr marL="246063" marR="0" lvl="0" indent="-246063" algn="l" defTabSz="914321" rtl="0" eaLnBrk="1" fontAlgn="auto" latinLnBrk="0" hangingPunct="1">
                        <a:lnSpc>
                          <a:spcPct val="100000"/>
                        </a:lnSpc>
                        <a:spcBef>
                          <a:spcPts val="0"/>
                        </a:spcBef>
                        <a:spcAft>
                          <a:spcPts val="60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EDW migration from Oracle Exadata, Netezza, Teradata, AWS Redshift, etc</a:t>
                      </a:r>
                    </a:p>
                  </a:txBody>
                  <a:tcPr marT="91440" marB="91440">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a:ln>
                            <a:noFill/>
                          </a:ln>
                          <a:solidFill>
                            <a:srgbClr val="000000"/>
                          </a:solidFill>
                          <a:effectLst/>
                          <a:uLnTx/>
                          <a:uFillTx/>
                          <a:latin typeface="+mn-lt"/>
                          <a:ea typeface="+mn-ea"/>
                          <a:cs typeface="+mn-cs"/>
                        </a:rPr>
                        <a:t>Tuned for perf &amp; scale: PBs for data lake migration, tens of TB for EDW migration</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a:ln>
                            <a:noFill/>
                          </a:ln>
                          <a:solidFill>
                            <a:srgbClr val="000000"/>
                          </a:solidFill>
                          <a:effectLst/>
                          <a:uLnTx/>
                          <a:uFillTx/>
                          <a:latin typeface="+mn-lt"/>
                          <a:ea typeface="+mn-ea"/>
                          <a:cs typeface="+mn-cs"/>
                        </a:rPr>
                        <a:t>Cost effective: serverless, PAYG</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a:ln>
                            <a:noFill/>
                          </a:ln>
                          <a:solidFill>
                            <a:srgbClr val="000000"/>
                          </a:solidFill>
                          <a:effectLst/>
                          <a:uLnTx/>
                          <a:uFillTx/>
                          <a:latin typeface="+mn-lt"/>
                          <a:ea typeface="+mn-ea"/>
                          <a:cs typeface="+mn-cs"/>
                        </a:rPr>
                        <a:t>Support for initial snapshot &amp; incremental catch-up</a:t>
                      </a: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8D7"/>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0196387"/>
                  </a:ext>
                </a:extLst>
              </a:tr>
              <a:tr h="1686316">
                <a:tc>
                  <a:txBody>
                    <a:bodyPr/>
                    <a:lstStyle/>
                    <a:p>
                      <a:pPr marL="0" marR="0" lvl="0" indent="0" algn="l" defTabSz="914321"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0000"/>
                          </a:solidFill>
                          <a:effectLst/>
                          <a:uLnTx/>
                          <a:uFillTx/>
                          <a:latin typeface="+mn-lt"/>
                          <a:ea typeface="+mn-ea"/>
                          <a:cs typeface="+mn-cs"/>
                        </a:rPr>
                        <a:t>Data ingestion for cloud ETL</a:t>
                      </a:r>
                      <a:endParaRPr kumimoji="0" lang="en-US" sz="1800" b="0" i="0" u="none" strike="noStrike" kern="1200" cap="none" spc="0" normalizeH="0" baseline="0" noProof="0">
                        <a:ln>
                          <a:noFill/>
                        </a:ln>
                        <a:solidFill>
                          <a:srgbClr val="000000"/>
                        </a:solidFill>
                        <a:effectLst/>
                        <a:uLnTx/>
                        <a:uFillTx/>
                        <a:latin typeface="+mn-lt"/>
                        <a:ea typeface="+mn-ea"/>
                        <a:cs typeface="+mn-cs"/>
                      </a:endParaRPr>
                    </a:p>
                    <a:p>
                      <a:pPr marL="246063" marR="0" lvl="0" indent="-246063" algn="l" defTabSz="914321" rtl="0" eaLnBrk="1" fontAlgn="auto" latinLnBrk="0" hangingPunct="1">
                        <a:lnSpc>
                          <a:spcPct val="100000"/>
                        </a:lnSpc>
                        <a:spcBef>
                          <a:spcPts val="0"/>
                        </a:spcBef>
                        <a:spcAft>
                          <a:spcPts val="60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Load as-is from variety of data stores</a:t>
                      </a:r>
                    </a:p>
                    <a:p>
                      <a:pPr marL="246063" marR="0" lvl="0" indent="-246063" algn="l" defTabSz="914321" rtl="0" eaLnBrk="1" fontAlgn="auto" latinLnBrk="0" hangingPunct="1">
                        <a:lnSpc>
                          <a:spcPct val="100000"/>
                        </a:lnSpc>
                        <a:spcBef>
                          <a:spcPts val="0"/>
                        </a:spcBef>
                        <a:spcAft>
                          <a:spcPts val="60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Stage for data prep and rich transformation</a:t>
                      </a:r>
                    </a:p>
                    <a:p>
                      <a:pPr marL="246063" marR="0" lvl="0" indent="-246063" algn="l" defTabSz="914321" rtl="0" eaLnBrk="1" fontAlgn="auto" latinLnBrk="0" hangingPunct="1">
                        <a:lnSpc>
                          <a:spcPct val="100000"/>
                        </a:lnSpc>
                        <a:spcBef>
                          <a:spcPts val="0"/>
                        </a:spcBef>
                        <a:spcAft>
                          <a:spcPts val="60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Publish to DW for reporting or OLTP store for app consumption</a:t>
                      </a:r>
                    </a:p>
                    <a:p>
                      <a:pPr marL="0" marR="0" lvl="0" indent="0" algn="l" defTabSz="914321" rtl="0" eaLnBrk="1" fontAlgn="auto" latinLnBrk="0" hangingPunct="1">
                        <a:lnSpc>
                          <a:spcPct val="100000"/>
                        </a:lnSpc>
                        <a:spcBef>
                          <a:spcPts val="0"/>
                        </a:spcBef>
                        <a:spcAft>
                          <a:spcPts val="600"/>
                        </a:spcAft>
                        <a:buClrTx/>
                        <a:buSzTx/>
                        <a:buFont typeface="+mj-lt"/>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mn-cs"/>
                      </a:endParaRPr>
                    </a:p>
                  </a:txBody>
                  <a:tcPr marT="91440" marB="9144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80+ built-in connectors: file stores, RDBMS, NoSQL.</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Hybrid connectivity: on-prem, other public clouds, </a:t>
                      </a:r>
                      <a:r>
                        <a:rPr kumimoji="0" lang="en-US" sz="1600" b="0" i="0" u="none" strike="noStrike" kern="1200" cap="none" spc="0" normalizeH="0" baseline="0" noProof="0" err="1">
                          <a:ln>
                            <a:noFill/>
                          </a:ln>
                          <a:solidFill>
                            <a:srgbClr val="000000"/>
                          </a:solidFill>
                          <a:effectLst/>
                          <a:uLnTx/>
                          <a:uFillTx/>
                          <a:latin typeface="+mn-lt"/>
                          <a:ea typeface="+mn-ea"/>
                          <a:cs typeface="+mn-cs"/>
                        </a:rPr>
                        <a:t>VNet</a:t>
                      </a:r>
                      <a:r>
                        <a:rPr kumimoji="0" lang="en-US" sz="1600" b="0" i="0" u="none" strike="noStrike" kern="1200" cap="none" spc="0" normalizeH="0" baseline="0" noProof="0">
                          <a:ln>
                            <a:noFill/>
                          </a:ln>
                          <a:solidFill>
                            <a:srgbClr val="000000"/>
                          </a:solidFill>
                          <a:effectLst/>
                          <a:uLnTx/>
                          <a:uFillTx/>
                          <a:latin typeface="+mn-lt"/>
                          <a:ea typeface="+mn-ea"/>
                          <a:cs typeface="+mn-cs"/>
                        </a:rPr>
                        <a:t>/VPC</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Enterprise grade security: AAD auth, AKV integration</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Developer productivity: code-free authoring, CICD</a:t>
                      </a:r>
                    </a:p>
                    <a:p>
                      <a:pPr marL="285750" marR="0" lvl="0" indent="-285750" algn="l" defTabSz="91432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Single-pane-of-class monitoring &amp; Azure Monitor integration</a:t>
                      </a: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48440591"/>
                  </a:ext>
                </a:extLst>
              </a:tr>
            </a:tbl>
          </a:graphicData>
        </a:graphic>
      </p:graphicFrame>
      <p:sp>
        <p:nvSpPr>
          <p:cNvPr id="23" name="Rectangle 22">
            <a:extLst>
              <a:ext uri="{FF2B5EF4-FFF2-40B4-BE49-F238E27FC236}">
                <a16:creationId xmlns:a16="http://schemas.microsoft.com/office/drawing/2014/main" id="{F830AE4A-673D-4DB5-ADAC-749B2337BA05}"/>
              </a:ext>
            </a:extLst>
          </p:cNvPr>
          <p:cNvSpPr/>
          <p:nvPr/>
        </p:nvSpPr>
        <p:spPr>
          <a:xfrm>
            <a:off x="526224" y="1015519"/>
            <a:ext cx="730885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w="3175">
                  <a:noFill/>
                </a:ln>
                <a:solidFill>
                  <a:srgbClr val="0078D7"/>
                </a:solidFill>
                <a:effectLst/>
                <a:uLnTx/>
                <a:uFillTx/>
                <a:latin typeface="Segoe UI Semibold" panose="020B0502040204020203" pitchFamily="34" charset="0"/>
                <a:ea typeface="+mn-ea"/>
                <a:cs typeface="Segoe UI Semibold" panose="020B0502040204020203" pitchFamily="34" charset="0"/>
              </a:rPr>
              <a:t>Ingest data using ADF to bootstrap your analytics workload</a:t>
            </a:r>
            <a:endParaRPr kumimoji="0" lang="en-US" sz="1600" b="1" i="0" u="none" strike="noStrike" kern="1200" cap="none" spc="0" normalizeH="0" baseline="0" noProof="0">
              <a:ln>
                <a:noFill/>
              </a:ln>
              <a:solidFill>
                <a:srgbClr val="505050"/>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7886856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99EA1E-EE0F-EF48-B94C-5685B9C2177E}"/>
              </a:ext>
            </a:extLst>
          </p:cNvPr>
          <p:cNvSpPr>
            <a:spLocks noGrp="1"/>
          </p:cNvSpPr>
          <p:nvPr>
            <p:ph type="title"/>
          </p:nvPr>
        </p:nvSpPr>
        <p:spPr>
          <a:xfrm>
            <a:off x="588263" y="457200"/>
            <a:ext cx="11018520" cy="553998"/>
          </a:xfrm>
        </p:spPr>
        <p:txBody>
          <a:bodyPr/>
          <a:lstStyle/>
          <a:p>
            <a:r>
              <a:rPr lang="en-US"/>
              <a:t>Online (ADF) or Offline (Data Box)?</a:t>
            </a:r>
          </a:p>
        </p:txBody>
      </p:sp>
      <p:graphicFrame>
        <p:nvGraphicFramePr>
          <p:cNvPr id="7" name="Table 6">
            <a:extLst>
              <a:ext uri="{FF2B5EF4-FFF2-40B4-BE49-F238E27FC236}">
                <a16:creationId xmlns:a16="http://schemas.microsoft.com/office/drawing/2014/main" id="{BC0EB147-6BC2-4D15-BBEA-5F22082DB455}"/>
              </a:ext>
            </a:extLst>
          </p:cNvPr>
          <p:cNvGraphicFramePr>
            <a:graphicFrameLocks noGrp="1"/>
          </p:cNvGraphicFramePr>
          <p:nvPr>
            <p:extLst>
              <p:ext uri="{D42A27DB-BD31-4B8C-83A1-F6EECF244321}">
                <p14:modId xmlns:p14="http://schemas.microsoft.com/office/powerpoint/2010/main" val="3630813260"/>
              </p:ext>
            </p:extLst>
          </p:nvPr>
        </p:nvGraphicFramePr>
        <p:xfrm>
          <a:off x="480372" y="2422302"/>
          <a:ext cx="11231256" cy="3515360"/>
        </p:xfrm>
        <a:graphic>
          <a:graphicData uri="http://schemas.openxmlformats.org/drawingml/2006/table">
            <a:tbl>
              <a:tblPr bandRow="1">
                <a:tableStyleId>{5C22544A-7EE6-4342-B048-85BDC9FD1C3A}</a:tableStyleId>
              </a:tblPr>
              <a:tblGrid>
                <a:gridCol w="2480856">
                  <a:extLst>
                    <a:ext uri="{9D8B030D-6E8A-4147-A177-3AD203B41FA5}">
                      <a16:colId xmlns:a16="http://schemas.microsoft.com/office/drawing/2014/main" val="125012255"/>
                    </a:ext>
                  </a:extLst>
                </a:gridCol>
                <a:gridCol w="1458400">
                  <a:extLst>
                    <a:ext uri="{9D8B030D-6E8A-4147-A177-3AD203B41FA5}">
                      <a16:colId xmlns:a16="http://schemas.microsoft.com/office/drawing/2014/main" val="1515869285"/>
                    </a:ext>
                  </a:extLst>
                </a:gridCol>
                <a:gridCol w="1458400">
                  <a:extLst>
                    <a:ext uri="{9D8B030D-6E8A-4147-A177-3AD203B41FA5}">
                      <a16:colId xmlns:a16="http://schemas.microsoft.com/office/drawing/2014/main" val="3078082540"/>
                    </a:ext>
                  </a:extLst>
                </a:gridCol>
                <a:gridCol w="1458400">
                  <a:extLst>
                    <a:ext uri="{9D8B030D-6E8A-4147-A177-3AD203B41FA5}">
                      <a16:colId xmlns:a16="http://schemas.microsoft.com/office/drawing/2014/main" val="2822861996"/>
                    </a:ext>
                  </a:extLst>
                </a:gridCol>
                <a:gridCol w="1458400">
                  <a:extLst>
                    <a:ext uri="{9D8B030D-6E8A-4147-A177-3AD203B41FA5}">
                      <a16:colId xmlns:a16="http://schemas.microsoft.com/office/drawing/2014/main" val="4084360218"/>
                    </a:ext>
                  </a:extLst>
                </a:gridCol>
                <a:gridCol w="1458400">
                  <a:extLst>
                    <a:ext uri="{9D8B030D-6E8A-4147-A177-3AD203B41FA5}">
                      <a16:colId xmlns:a16="http://schemas.microsoft.com/office/drawing/2014/main" val="4158083319"/>
                    </a:ext>
                  </a:extLst>
                </a:gridCol>
                <a:gridCol w="1458400">
                  <a:extLst>
                    <a:ext uri="{9D8B030D-6E8A-4147-A177-3AD203B41FA5}">
                      <a16:colId xmlns:a16="http://schemas.microsoft.com/office/drawing/2014/main" val="2899959810"/>
                    </a:ext>
                  </a:extLst>
                </a:gridCol>
              </a:tblGrid>
              <a:tr h="370840">
                <a:tc>
                  <a:txBody>
                    <a:bodyPr/>
                    <a:lstStyle/>
                    <a:p>
                      <a:r>
                        <a:rPr lang="en-US" sz="1800" u="none" strike="noStrike" kern="1200">
                          <a:solidFill>
                            <a:schemeClr val="dk1"/>
                          </a:solidFill>
                          <a:effectLst/>
                          <a:latin typeface="+mn-lt"/>
                          <a:ea typeface="+mn-ea"/>
                          <a:cs typeface="+mn-cs"/>
                        </a:rPr>
                        <a:t>Data size \ bandwidth</a:t>
                      </a:r>
                    </a:p>
                  </a:txBody>
                  <a:tcPr marL="137160" marR="137160" marT="137160" marB="137160">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50 Mbps</a:t>
                      </a:r>
                      <a:endParaRPr lang="en-US" sz="1800" b="0" i="0" u="none" strike="noStrike">
                        <a:solidFill>
                          <a:srgbClr val="000000"/>
                        </a:solidFill>
                        <a:effectLst/>
                        <a:latin typeface="Calibri" panose="020F0502020204030204" pitchFamily="34" charset="0"/>
                      </a:endParaRPr>
                    </a:p>
                  </a:txBody>
                  <a:tcPr marL="9175" marR="9175" marT="9175" marB="0" anchor="ctr">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100 Mbps</a:t>
                      </a:r>
                      <a:endParaRPr lang="en-US" sz="1800" b="0" i="0" u="none" strike="noStrike">
                        <a:solidFill>
                          <a:srgbClr val="000000"/>
                        </a:solidFill>
                        <a:effectLst/>
                        <a:latin typeface="Calibri" panose="020F0502020204030204" pitchFamily="34" charset="0"/>
                      </a:endParaRPr>
                    </a:p>
                  </a:txBody>
                  <a:tcPr marL="9175" marR="9175" marT="9175" marB="0" anchor="ctr">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200 Mbps</a:t>
                      </a:r>
                      <a:endParaRPr lang="en-US" sz="1800" b="0" i="0" u="none" strike="noStrike">
                        <a:solidFill>
                          <a:srgbClr val="000000"/>
                        </a:solidFill>
                        <a:effectLst/>
                        <a:latin typeface="Calibri" panose="020F0502020204030204" pitchFamily="34" charset="0"/>
                      </a:endParaRPr>
                    </a:p>
                  </a:txBody>
                  <a:tcPr marL="9175" marR="9175" marT="9175" marB="0" anchor="ctr">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500 Mbps</a:t>
                      </a:r>
                      <a:endParaRPr lang="en-US" sz="1800" b="0" i="0" u="none" strike="noStrike">
                        <a:solidFill>
                          <a:srgbClr val="000000"/>
                        </a:solidFill>
                        <a:effectLst/>
                        <a:latin typeface="Calibri" panose="020F0502020204030204" pitchFamily="34" charset="0"/>
                      </a:endParaRPr>
                    </a:p>
                  </a:txBody>
                  <a:tcPr marL="9175" marR="9175" marT="9175" marB="0" anchor="ctr">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1 Gbps</a:t>
                      </a:r>
                      <a:endParaRPr lang="en-US" sz="1800" b="0" i="0" u="none" strike="noStrike">
                        <a:solidFill>
                          <a:srgbClr val="000000"/>
                        </a:solidFill>
                        <a:effectLst/>
                        <a:latin typeface="Calibri" panose="020F0502020204030204" pitchFamily="34" charset="0"/>
                      </a:endParaRPr>
                    </a:p>
                  </a:txBody>
                  <a:tcPr marL="9175" marR="9175" marT="9175" marB="0" anchor="ctr">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10 Gbps</a:t>
                      </a:r>
                      <a:endParaRPr lang="en-US" sz="1800" b="0" i="0" u="none" strike="noStrike">
                        <a:solidFill>
                          <a:srgbClr val="000000"/>
                        </a:solidFill>
                        <a:effectLst/>
                        <a:latin typeface="Calibri" panose="020F0502020204030204" pitchFamily="34" charset="0"/>
                      </a:endParaRPr>
                    </a:p>
                  </a:txBody>
                  <a:tcPr marL="9175" marR="9175" marT="9175" marB="0" anchor="ctr">
                    <a:lnB w="1905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878033966"/>
                  </a:ext>
                </a:extLst>
              </a:tr>
              <a:tr h="370840">
                <a:tc>
                  <a:txBody>
                    <a:bodyPr/>
                    <a:lstStyle/>
                    <a:p>
                      <a:pPr algn="ctr" fontAlgn="ctr"/>
                      <a:r>
                        <a:rPr lang="en-US" sz="1800" u="none" strike="noStrike">
                          <a:effectLst/>
                        </a:rPr>
                        <a:t>1GB</a:t>
                      </a:r>
                      <a:endParaRPr lang="en-US" sz="1800" b="0" i="0" u="none" strike="noStrike">
                        <a:solidFill>
                          <a:srgbClr val="000000"/>
                        </a:solidFill>
                        <a:effectLst/>
                        <a:latin typeface="Calibri" panose="020F0502020204030204" pitchFamily="34" charset="0"/>
                      </a:endParaRPr>
                    </a:p>
                  </a:txBody>
                  <a:tcPr marL="9175" marR="9175" marT="9175" marB="0" anchor="ctr">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2.7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1.4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0.7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0.3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0.1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0.0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no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249877134"/>
                  </a:ext>
                </a:extLst>
              </a:tr>
              <a:tr h="370840">
                <a:tc>
                  <a:txBody>
                    <a:bodyPr/>
                    <a:lstStyle/>
                    <a:p>
                      <a:pPr algn="ctr" fontAlgn="ctr"/>
                      <a:r>
                        <a:rPr lang="en-US" sz="1800" u="none" strike="noStrike">
                          <a:effectLst/>
                        </a:rPr>
                        <a:t>10GB</a:t>
                      </a:r>
                      <a:endParaRPr lang="en-US" sz="1800" b="0" i="0" u="none" strike="noStrike">
                        <a:solidFill>
                          <a:srgbClr val="000000"/>
                        </a:solidFill>
                        <a:effectLst/>
                        <a:latin typeface="Calibri" panose="020F0502020204030204" pitchFamily="34" charset="0"/>
                      </a:endParaRPr>
                    </a:p>
                  </a:txBody>
                  <a:tcPr marL="9175" marR="9175" marT="9175" marB="0" anchor="ctr">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27.3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13.7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6.8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2.7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1.3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0.1 min</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no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33599161"/>
                  </a:ext>
                </a:extLst>
              </a:tr>
              <a:tr h="370840">
                <a:tc>
                  <a:txBody>
                    <a:bodyPr/>
                    <a:lstStyle/>
                    <a:p>
                      <a:pPr algn="ctr" fontAlgn="ctr"/>
                      <a:r>
                        <a:rPr lang="en-US" sz="1800" u="none" strike="noStrike">
                          <a:effectLst/>
                        </a:rPr>
                        <a:t>100GB</a:t>
                      </a:r>
                      <a:endParaRPr lang="en-US" sz="1800" b="0" i="0" u="none" strike="noStrike">
                        <a:solidFill>
                          <a:srgbClr val="000000"/>
                        </a:solidFill>
                        <a:effectLst/>
                        <a:latin typeface="Calibri" panose="020F0502020204030204" pitchFamily="34" charset="0"/>
                      </a:endParaRPr>
                    </a:p>
                  </a:txBody>
                  <a:tcPr marL="9175" marR="9175" marT="9175" marB="0" anchor="ctr">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4.6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2.3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1.1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0.5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0.2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0.0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no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066099571"/>
                  </a:ext>
                </a:extLst>
              </a:tr>
              <a:tr h="370840">
                <a:tc>
                  <a:txBody>
                    <a:bodyPr/>
                    <a:lstStyle/>
                    <a:p>
                      <a:pPr algn="ctr" fontAlgn="ctr"/>
                      <a:r>
                        <a:rPr lang="en-US" sz="1800" u="none" strike="noStrike">
                          <a:effectLst/>
                        </a:rPr>
                        <a:t>1TB</a:t>
                      </a:r>
                      <a:endParaRPr lang="en-US" sz="1800" b="0" i="0" u="none" strike="noStrike">
                        <a:solidFill>
                          <a:srgbClr val="000000"/>
                        </a:solidFill>
                        <a:effectLst/>
                        <a:latin typeface="Calibri" panose="020F0502020204030204" pitchFamily="34" charset="0"/>
                      </a:endParaRPr>
                    </a:p>
                  </a:txBody>
                  <a:tcPr marL="9175" marR="9175" marT="9175" marB="0" anchor="ctr">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46.6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23.3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11.7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4.7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2.3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0.2 </a:t>
                      </a:r>
                      <a:r>
                        <a:rPr lang="en-US" sz="1800" u="none" strike="noStrike" err="1">
                          <a:effectLst/>
                        </a:rPr>
                        <a:t>hrs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no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28873613"/>
                  </a:ext>
                </a:extLst>
              </a:tr>
              <a:tr h="370840">
                <a:tc>
                  <a:txBody>
                    <a:bodyPr/>
                    <a:lstStyle/>
                    <a:p>
                      <a:pPr algn="ctr" fontAlgn="ctr"/>
                      <a:r>
                        <a:rPr lang="en-US" sz="1800" u="none" strike="noStrike">
                          <a:effectLst/>
                        </a:rPr>
                        <a:t>10TB</a:t>
                      </a:r>
                      <a:endParaRPr lang="en-US" sz="1800" b="0" i="0" u="none" strike="noStrike">
                        <a:solidFill>
                          <a:srgbClr val="000000"/>
                        </a:solidFill>
                        <a:effectLst/>
                        <a:latin typeface="Calibri" panose="020F0502020204030204" pitchFamily="34" charset="0"/>
                      </a:endParaRPr>
                    </a:p>
                  </a:txBody>
                  <a:tcPr marL="9175" marR="9175" marT="9175" marB="0" anchor="ctr">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19.4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a:effectLst/>
                        </a:rPr>
                        <a:t>9.7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4.9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1.9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0.9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0.1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no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001093553"/>
                  </a:ext>
                </a:extLst>
              </a:tr>
              <a:tr h="370840">
                <a:tc>
                  <a:txBody>
                    <a:bodyPr/>
                    <a:lstStyle/>
                    <a:p>
                      <a:pPr algn="ctr" fontAlgn="ctr"/>
                      <a:r>
                        <a:rPr lang="en-US" sz="1800" u="none" strike="noStrike">
                          <a:effectLst/>
                        </a:rPr>
                        <a:t>100TB</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no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a:effectLst/>
                        </a:rPr>
                        <a:t>194.2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a:effectLst/>
                        </a:rPr>
                        <a:t>97.1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a:effectLst/>
                        </a:rPr>
                        <a:t>48.5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a:effectLst/>
                        </a:rPr>
                        <a:t>19.4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a:effectLst/>
                        </a:rPr>
                        <a:t>9.5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800" u="none" strike="noStrike">
                          <a:effectLst/>
                        </a:rPr>
                        <a:t>0.9 days</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no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91758239"/>
                  </a:ext>
                </a:extLst>
              </a:tr>
              <a:tr h="370840">
                <a:tc>
                  <a:txBody>
                    <a:bodyPr/>
                    <a:lstStyle/>
                    <a:p>
                      <a:pPr algn="ctr" fontAlgn="ctr"/>
                      <a:r>
                        <a:rPr lang="en-US" sz="1800" u="none" strike="noStrike">
                          <a:effectLst/>
                        </a:rPr>
                        <a:t>1PB</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no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kern="1200">
                          <a:solidFill>
                            <a:schemeClr val="dk1"/>
                          </a:solidFill>
                          <a:effectLst/>
                          <a:latin typeface="+mn-lt"/>
                          <a:ea typeface="+mn-ea"/>
                          <a:cs typeface="+mn-cs"/>
                        </a:rPr>
                        <a:t>64.7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32.4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16.2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6.5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3.2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0.3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no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61432228"/>
                  </a:ext>
                </a:extLst>
              </a:tr>
              <a:tr h="370840">
                <a:tc>
                  <a:txBody>
                    <a:bodyPr/>
                    <a:lstStyle/>
                    <a:p>
                      <a:pPr algn="ctr" fontAlgn="ctr"/>
                      <a:r>
                        <a:rPr lang="en-US" sz="1800" u="none" strike="noStrike">
                          <a:effectLst/>
                        </a:rPr>
                        <a:t>10PB</a:t>
                      </a:r>
                      <a:endParaRPr lang="en-US" sz="1800" b="0" i="0" u="none" strike="noStrike">
                        <a:solidFill>
                          <a:srgbClr val="000000"/>
                        </a:solidFill>
                        <a:effectLst/>
                        <a:latin typeface="Calibri" panose="020F0502020204030204" pitchFamily="34" charset="0"/>
                      </a:endParaRPr>
                    </a:p>
                  </a:txBody>
                  <a:tcPr marL="9175" marR="9175" marT="9175" marB="0" anchor="ctr">
                    <a:lnL w="19050" cap="flat" cmpd="sng" algn="ctr">
                      <a:no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noFill/>
                  </a:tcPr>
                </a:tc>
                <a:tc>
                  <a:txBody>
                    <a:bodyPr/>
                    <a:lstStyle/>
                    <a:p>
                      <a:pPr algn="ctr" fontAlgn="ctr"/>
                      <a:r>
                        <a:rPr lang="en-US" sz="1800" u="none" strike="noStrike" kern="1200">
                          <a:solidFill>
                            <a:schemeClr val="dk1"/>
                          </a:solidFill>
                          <a:effectLst/>
                          <a:latin typeface="+mn-lt"/>
                          <a:ea typeface="+mn-ea"/>
                          <a:cs typeface="+mn-cs"/>
                        </a:rPr>
                        <a:t>647.3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323.6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161.8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64.7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31.6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tc>
                  <a:txBody>
                    <a:bodyPr/>
                    <a:lstStyle/>
                    <a:p>
                      <a:pPr algn="ctr" fontAlgn="ctr"/>
                      <a:r>
                        <a:rPr lang="en-US" sz="1800" u="none" strike="noStrike" kern="1200">
                          <a:solidFill>
                            <a:schemeClr val="dk1"/>
                          </a:solidFill>
                          <a:effectLst/>
                          <a:latin typeface="+mn-lt"/>
                          <a:ea typeface="+mn-ea"/>
                          <a:cs typeface="+mn-cs"/>
                        </a:rPr>
                        <a:t>3.2 </a:t>
                      </a:r>
                      <a:r>
                        <a:rPr lang="en-US" sz="1800" u="none" strike="noStrike" kern="1200" err="1">
                          <a:solidFill>
                            <a:schemeClr val="dk1"/>
                          </a:solidFill>
                          <a:effectLst/>
                          <a:latin typeface="+mn-lt"/>
                          <a:ea typeface="+mn-ea"/>
                          <a:cs typeface="+mn-cs"/>
                        </a:rPr>
                        <a:t>mo</a:t>
                      </a:r>
                      <a:endParaRPr lang="en-US" sz="1800" u="none" strike="noStrike" kern="1200">
                        <a:solidFill>
                          <a:schemeClr val="dk1"/>
                        </a:solidFill>
                        <a:effectLst/>
                        <a:latin typeface="+mn-lt"/>
                        <a:ea typeface="+mn-ea"/>
                        <a:cs typeface="+mn-cs"/>
                      </a:endParaRPr>
                    </a:p>
                  </a:txBody>
                  <a:tcPr marL="9525" marR="9525" marT="9525" marB="0" anchor="ctr">
                    <a:lnL w="19050" cap="flat" cmpd="sng" algn="ctr">
                      <a:solidFill>
                        <a:schemeClr val="tx1"/>
                      </a:solidFill>
                      <a:prstDash val="sysDot"/>
                      <a:round/>
                      <a:headEnd type="none" w="med" len="med"/>
                      <a:tailEnd type="none" w="med" len="med"/>
                    </a:lnL>
                    <a:lnR w="19050" cap="flat" cmpd="sng" algn="ctr">
                      <a:no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35995546"/>
                  </a:ext>
                </a:extLst>
              </a:tr>
            </a:tbl>
          </a:graphicData>
        </a:graphic>
      </p:graphicFrame>
      <p:sp>
        <p:nvSpPr>
          <p:cNvPr id="8" name="TextBox 7">
            <a:extLst>
              <a:ext uri="{FF2B5EF4-FFF2-40B4-BE49-F238E27FC236}">
                <a16:creationId xmlns:a16="http://schemas.microsoft.com/office/drawing/2014/main" id="{90089F59-C2A5-4572-A08E-C6CF8FDB1957}"/>
              </a:ext>
            </a:extLst>
          </p:cNvPr>
          <p:cNvSpPr txBox="1"/>
          <p:nvPr/>
        </p:nvSpPr>
        <p:spPr>
          <a:xfrm>
            <a:off x="480372" y="1331197"/>
            <a:ext cx="8944982" cy="92333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a:ln>
                  <a:noFill/>
                </a:ln>
                <a:gradFill>
                  <a:gsLst>
                    <a:gs pos="25664">
                      <a:srgbClr val="0078D4"/>
                    </a:gs>
                    <a:gs pos="49000">
                      <a:srgbClr val="0078D4"/>
                    </a:gs>
                  </a:gsLst>
                  <a:lin ang="0" scaled="0"/>
                </a:gradFill>
                <a:effectLst/>
                <a:uLnTx/>
                <a:uFillTx/>
                <a:latin typeface="Segoe UI Semibold" panose="020B0702040204020203" pitchFamily="34" charset="0"/>
                <a:ea typeface="Segoe UI Semibold" charset="0"/>
                <a:cs typeface="Segoe UI Semibold" panose="020B0702040204020203" pitchFamily="34" charset="0"/>
              </a:rPr>
              <a:t>Key considerations: (1) size of data, (2) network bandwidth, (3) migration window</a:t>
            </a:r>
          </a:p>
          <a:p>
            <a:pPr marR="0" lvl="0" algn="l" defTabSz="914400" rtl="0" eaLnBrk="1" fontAlgn="auto" latinLnBrk="0" hangingPunct="1">
              <a:lnSpc>
                <a:spcPct val="100000"/>
              </a:lnSpc>
              <a:spcBef>
                <a:spcPts val="0"/>
              </a:spcBef>
              <a:spcAft>
                <a:spcPts val="0"/>
              </a:spcAft>
              <a:buClrTx/>
              <a:buSzTx/>
              <a:tabLst/>
              <a:defRPr/>
            </a:pPr>
            <a:endParaRPr lang="en-US">
              <a:gradFill>
                <a:gsLst>
                  <a:gs pos="25664">
                    <a:srgbClr val="0078D4"/>
                  </a:gs>
                  <a:gs pos="49000">
                    <a:srgbClr val="0078D4"/>
                  </a:gs>
                </a:gsLst>
                <a:lin ang="0" scaled="0"/>
              </a:gradFill>
              <a:latin typeface="Segoe UI Semibold" panose="020B0702040204020203" pitchFamily="34" charset="0"/>
              <a:ea typeface="Segoe UI Semibold" charset="0"/>
              <a:cs typeface="Segoe UI Semibold" panose="020B07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a:gradFill>
                  <a:gsLst>
                    <a:gs pos="25664">
                      <a:srgbClr val="0078D4"/>
                    </a:gs>
                    <a:gs pos="49000">
                      <a:srgbClr val="0078D4"/>
                    </a:gs>
                  </a:gsLst>
                  <a:lin ang="0" scaled="0"/>
                </a:gradFill>
                <a:latin typeface="Segoe UI Semibold" panose="020B0702040204020203" pitchFamily="34" charset="0"/>
                <a:ea typeface="Segoe UI Semibold" charset="0"/>
                <a:cs typeface="Segoe UI Semibold" panose="020B0702040204020203" pitchFamily="34" charset="0"/>
              </a:rPr>
              <a:t>The following table assumes 2-weeks as the target migration window</a:t>
            </a:r>
          </a:p>
        </p:txBody>
      </p:sp>
      <p:graphicFrame>
        <p:nvGraphicFramePr>
          <p:cNvPr id="3" name="Table 2">
            <a:extLst>
              <a:ext uri="{FF2B5EF4-FFF2-40B4-BE49-F238E27FC236}">
                <a16:creationId xmlns:a16="http://schemas.microsoft.com/office/drawing/2014/main" id="{0F9C778F-F66A-467B-A131-9F301545AAEA}"/>
              </a:ext>
            </a:extLst>
          </p:cNvPr>
          <p:cNvGraphicFramePr>
            <a:graphicFrameLocks noGrp="1"/>
          </p:cNvGraphicFramePr>
          <p:nvPr>
            <p:extLst>
              <p:ext uri="{D42A27DB-BD31-4B8C-83A1-F6EECF244321}">
                <p14:modId xmlns:p14="http://schemas.microsoft.com/office/powerpoint/2010/main" val="1471133801"/>
              </p:ext>
            </p:extLst>
          </p:nvPr>
        </p:nvGraphicFramePr>
        <p:xfrm>
          <a:off x="9919063" y="6540136"/>
          <a:ext cx="2116184" cy="229367"/>
        </p:xfrm>
        <a:graphic>
          <a:graphicData uri="http://schemas.openxmlformats.org/drawingml/2006/table">
            <a:tbl>
              <a:tblPr bandRow="1">
                <a:tableStyleId>{5C22544A-7EE6-4342-B048-85BDC9FD1C3A}</a:tableStyleId>
              </a:tblPr>
              <a:tblGrid>
                <a:gridCol w="1058092">
                  <a:extLst>
                    <a:ext uri="{9D8B030D-6E8A-4147-A177-3AD203B41FA5}">
                      <a16:colId xmlns:a16="http://schemas.microsoft.com/office/drawing/2014/main" val="2971793254"/>
                    </a:ext>
                  </a:extLst>
                </a:gridCol>
                <a:gridCol w="1058092">
                  <a:extLst>
                    <a:ext uri="{9D8B030D-6E8A-4147-A177-3AD203B41FA5}">
                      <a16:colId xmlns:a16="http://schemas.microsoft.com/office/drawing/2014/main" val="2100218706"/>
                    </a:ext>
                  </a:extLst>
                </a:gridCol>
              </a:tblGrid>
              <a:tr h="229367">
                <a:tc>
                  <a:txBody>
                    <a:bodyPr/>
                    <a:lstStyle/>
                    <a:p>
                      <a:pPr algn="ctr" fontAlgn="ctr"/>
                      <a:r>
                        <a:rPr lang="en-US" sz="1400" u="none" strike="noStrike">
                          <a:effectLst/>
                        </a:rPr>
                        <a:t>Online</a:t>
                      </a:r>
                      <a:endParaRPr lang="en-US" sz="14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3">
                        <a:lumMod val="20000"/>
                        <a:lumOff val="80000"/>
                      </a:schemeClr>
                    </a:solidFill>
                  </a:tcPr>
                </a:tc>
                <a:tc>
                  <a:txBody>
                    <a:bodyPr/>
                    <a:lstStyle/>
                    <a:p>
                      <a:pPr algn="ctr" fontAlgn="ctr"/>
                      <a:r>
                        <a:rPr lang="en-US" sz="1400" u="none" strike="noStrike">
                          <a:effectLst/>
                        </a:rPr>
                        <a:t>Offline</a:t>
                      </a:r>
                      <a:endParaRPr lang="en-US" sz="1400" b="0" i="0" u="none" strike="noStrike">
                        <a:solidFill>
                          <a:srgbClr val="000000"/>
                        </a:solidFill>
                        <a:effectLst/>
                        <a:latin typeface="Calibri" panose="020F0502020204030204" pitchFamily="34" charset="0"/>
                      </a:endParaRPr>
                    </a:p>
                  </a:txBody>
                  <a:tcPr marL="9175" marR="9175" marT="9175" marB="0" anchor="ctr">
                    <a:lnL w="19050" cap="flat" cmpd="sng" algn="ctr">
                      <a:solidFill>
                        <a:schemeClr val="tx1"/>
                      </a:solidFill>
                      <a:prstDash val="sysDot"/>
                      <a:round/>
                      <a:headEnd type="none" w="med" len="med"/>
                      <a:tailEnd type="none" w="med" len="med"/>
                    </a:lnL>
                    <a:lnR w="19050" cap="flat" cmpd="sng" algn="ctr">
                      <a:solidFill>
                        <a:schemeClr val="tx1"/>
                      </a:solidFill>
                      <a:prstDash val="sysDot"/>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18220224"/>
                  </a:ext>
                </a:extLst>
              </a:tr>
            </a:tbl>
          </a:graphicData>
        </a:graphic>
      </p:graphicFrame>
    </p:spTree>
    <p:extLst>
      <p:ext uri="{BB962C8B-B14F-4D97-AF65-F5344CB8AC3E}">
        <p14:creationId xmlns:p14="http://schemas.microsoft.com/office/powerpoint/2010/main" val="11148588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D201-5171-4883-882A-2F3572D49A7C}"/>
              </a:ext>
            </a:extLst>
          </p:cNvPr>
          <p:cNvSpPr>
            <a:spLocks noGrp="1"/>
          </p:cNvSpPr>
          <p:nvPr>
            <p:ph type="title"/>
          </p:nvPr>
        </p:nvSpPr>
        <p:spPr/>
        <p:txBody>
          <a:bodyPr/>
          <a:lstStyle/>
          <a:p>
            <a:r>
              <a:rPr lang="en-US"/>
              <a:t>Customer Wins</a:t>
            </a:r>
          </a:p>
        </p:txBody>
      </p:sp>
    </p:spTree>
    <p:extLst>
      <p:ext uri="{BB962C8B-B14F-4D97-AF65-F5344CB8AC3E}">
        <p14:creationId xmlns:p14="http://schemas.microsoft.com/office/powerpoint/2010/main" val="256862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3.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5.xml><?xml version="1.0" encoding="utf-8"?>
<a:theme xmlns:a="http://schemas.openxmlformats.org/drawingml/2006/main" name="1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d435481b-48a2-4a43-80d1-9133079fb53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6671DB82457344BA36D8922BCDC5C59" ma:contentTypeVersion="14" ma:contentTypeDescription="Create a new document." ma:contentTypeScope="" ma:versionID="1db84c82fde61baff64defc33bf38fa0">
  <xsd:schema xmlns:xsd="http://www.w3.org/2001/XMLSchema" xmlns:xs="http://www.w3.org/2001/XMLSchema" xmlns:p="http://schemas.microsoft.com/office/2006/metadata/properties" xmlns:ns1="http://schemas.microsoft.com/sharepoint/v3" xmlns:ns2="65f196e7-0573-4a05-925f-1d58489be5ab" xmlns:ns3="d435481b-48a2-4a43-80d1-9133079fb534" targetNamespace="http://schemas.microsoft.com/office/2006/metadata/properties" ma:root="true" ma:fieldsID="ee81e97648a9f57c2cff280989cfda4d" ns1:_="" ns2:_="" ns3:_="">
    <xsd:import namespace="http://schemas.microsoft.com/sharepoint/v3"/>
    <xsd:import namespace="65f196e7-0573-4a05-925f-1d58489be5ab"/>
    <xsd:import namespace="d435481b-48a2-4a43-80d1-9133079fb534"/>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5f196e7-0573-4a05-925f-1d58489be5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435481b-48a2-4a43-80d1-9133079fb534"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CE81EF-7FD0-434B-BBE5-6531072BFBE8}">
  <ds:schemaRefs>
    <ds:schemaRef ds:uri="http://schemas.microsoft.com/office/2006/metadata/properties"/>
    <ds:schemaRef ds:uri="http://schemas.microsoft.com/office/infopath/2007/PartnerControls"/>
    <ds:schemaRef ds:uri="http://schemas.microsoft.com/sharepoint/v3"/>
    <ds:schemaRef ds:uri="d435481b-48a2-4a43-80d1-9133079fb534"/>
  </ds:schemaRefs>
</ds:datastoreItem>
</file>

<file path=customXml/itemProps2.xml><?xml version="1.0" encoding="utf-8"?>
<ds:datastoreItem xmlns:ds="http://schemas.openxmlformats.org/officeDocument/2006/customXml" ds:itemID="{2ABD03E7-FF68-4308-B08C-C22216A8D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5f196e7-0573-4a05-925f-1d58489be5ab"/>
    <ds:schemaRef ds:uri="d435481b-48a2-4a43-80d1-9133079fb5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6EDDED-FED6-4898-9DC3-D411B68061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4349</Words>
  <Application>Microsoft Office PowerPoint</Application>
  <PresentationFormat>Widescreen</PresentationFormat>
  <Paragraphs>1002</Paragraphs>
  <Slides>51</Slides>
  <Notes>44</Notes>
  <HiddenSlides>1</HiddenSlides>
  <MMClips>0</MMClips>
  <ScaleCrop>false</ScaleCrop>
  <HeadingPairs>
    <vt:vector size="4" baseType="variant">
      <vt:variant>
        <vt:lpstr>Theme</vt:lpstr>
      </vt:variant>
      <vt:variant>
        <vt:i4>6</vt:i4>
      </vt:variant>
      <vt:variant>
        <vt:lpstr>Slide Titles</vt:lpstr>
      </vt:variant>
      <vt:variant>
        <vt:i4>51</vt:i4>
      </vt:variant>
    </vt:vector>
  </HeadingPairs>
  <TitlesOfParts>
    <vt:vector size="57" baseType="lpstr">
      <vt:lpstr>1_9-51056_Build 2019 Breakout_White Template</vt:lpstr>
      <vt:lpstr>White Template</vt:lpstr>
      <vt:lpstr>MGXFY15</vt:lpstr>
      <vt:lpstr>5-50201_Microsoft_Ready_Template</vt:lpstr>
      <vt:lpstr>1_MGXFY15</vt:lpstr>
      <vt:lpstr>3_5-50113_Microsoft_Ready_Light_Template</vt:lpstr>
      <vt:lpstr>Data Movement Using ADF: Patterns and Best Practices</vt:lpstr>
      <vt:lpstr>Agenda Topics</vt:lpstr>
      <vt:lpstr>Azure Data Factory </vt:lpstr>
      <vt:lpstr>Modern Data Warehouse (MDW)</vt:lpstr>
      <vt:lpstr>Analytics for data-driven apps</vt:lpstr>
      <vt:lpstr>ADF momentum…by the numbers</vt:lpstr>
      <vt:lpstr>Data Movement Patterns</vt:lpstr>
      <vt:lpstr>Online (ADF) or Offline (Data Box)?</vt:lpstr>
      <vt:lpstr>Customer Wins</vt:lpstr>
      <vt:lpstr>Case #1: Large ISV in big data analytics</vt:lpstr>
      <vt:lpstr>Case #2: APAC unicorn in transportation service</vt:lpstr>
      <vt:lpstr>Case #3: Manufacturing company in WE</vt:lpstr>
      <vt:lpstr>Case #4: Large retailer in UK</vt:lpstr>
      <vt:lpstr>Solution Architecture</vt:lpstr>
      <vt:lpstr>Solution Architecture (future)</vt:lpstr>
      <vt:lpstr>Technical Considerations</vt:lpstr>
      <vt:lpstr>Build Your Solution – Process</vt:lpstr>
      <vt:lpstr>Breadth of Connectivity</vt:lpstr>
      <vt:lpstr>80+ Built-In Connectors</vt:lpstr>
      <vt:lpstr>SAP Data Integration - Bring SAP data into Azure</vt:lpstr>
      <vt:lpstr>Popular SaaS: Dynamics and Salesforce</vt:lpstr>
      <vt:lpstr>Microsoft Graph data connect</vt:lpstr>
      <vt:lpstr>Connector “Extensibility”</vt:lpstr>
      <vt:lpstr>Network Configuration</vt:lpstr>
      <vt:lpstr>On-prem connected to Azure through public internet</vt:lpstr>
      <vt:lpstr>On-prem connected to Azure VNet through Express Route</vt:lpstr>
      <vt:lpstr>Cloud-to-cloud private peering</vt:lpstr>
      <vt:lpstr>Network Configuration Options</vt:lpstr>
      <vt:lpstr>Security</vt:lpstr>
      <vt:lpstr>Designing Password-Less Pipelines</vt:lpstr>
      <vt:lpstr>Data Security</vt:lpstr>
      <vt:lpstr>Data Loading Patterns</vt:lpstr>
      <vt:lpstr>Retrieve Data from File Sources</vt:lpstr>
      <vt:lpstr>Retrieve Data from Non-file Sources (DB/DW, NoSQL, SaaS)</vt:lpstr>
      <vt:lpstr>Retrieve Data from Non-file Sources (DB/DW, NoSQL, SaaS)</vt:lpstr>
      <vt:lpstr>Write Data to File Sinks</vt:lpstr>
      <vt:lpstr>Write Data to Non-file Sinks (DB/DW, NoSQL, SaaS)</vt:lpstr>
      <vt:lpstr>Large Volume of Historical Load</vt:lpstr>
      <vt:lpstr>Build Your Solution – Process</vt:lpstr>
      <vt:lpstr>Build Your Solution – Process</vt:lpstr>
      <vt:lpstr>Understand How ADF Copy Scales</vt:lpstr>
      <vt:lpstr>Identity the Perf Bottleneck and Tune </vt:lpstr>
      <vt:lpstr>Identity the Perf Bottleneck and Tune </vt:lpstr>
      <vt:lpstr>Performance Monitoring</vt:lpstr>
      <vt:lpstr>Data Lake Migration from AWS S3  Azure Blob</vt:lpstr>
      <vt:lpstr>Load &amp; Process Data from Netezza  ADLS</vt:lpstr>
      <vt:lpstr>Data Movement Investments (next 6mo)</vt:lpstr>
      <vt:lpstr>Session Takeaways</vt:lpstr>
      <vt:lpstr>Additional Resources</vt:lpstr>
      <vt:lpstr>Appendix</vt:lpstr>
      <vt:lpstr>Data Migration Process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Shirley Wang (IM)</dc:creator>
  <cp:lastModifiedBy>Linda Wang</cp:lastModifiedBy>
  <cp:revision>2</cp:revision>
  <dcterms:created xsi:type="dcterms:W3CDTF">2019-06-27T02:50:25Z</dcterms:created>
  <dcterms:modified xsi:type="dcterms:W3CDTF">2019-08-29T19:10:17Z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shwang@microsoft.com</vt:lpwstr>
  </property>
  <property fmtid="{D5CDD505-2E9C-101B-9397-08002B2CF9AE}" pid="5" name="MSIP_Label_f42aa342-8706-4288-bd11-ebb85995028c_SetDate">
    <vt:lpwstr>2019-06-27T02:51:32.1570151Z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e77a8594-317a-40e5-b89e-8ab5e640a38c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0x01010036671DB82457344BA36D8922BCDC5C59</vt:lpwstr>
  </property>
</Properties>
</file>